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Lst>
  <p:notesMasterIdLst>
    <p:notesMasterId r:id="rId27"/>
  </p:notesMasterIdLst>
  <p:sldIdLst>
    <p:sldId id="256" r:id="rId3"/>
    <p:sldId id="314" r:id="rId4"/>
    <p:sldId id="315" r:id="rId5"/>
    <p:sldId id="722" r:id="rId6"/>
    <p:sldId id="320" r:id="rId7"/>
    <p:sldId id="321" r:id="rId8"/>
    <p:sldId id="322" r:id="rId9"/>
    <p:sldId id="323" r:id="rId10"/>
    <p:sldId id="324" r:id="rId11"/>
    <p:sldId id="713" r:id="rId12"/>
    <p:sldId id="325" r:id="rId13"/>
    <p:sldId id="326" r:id="rId14"/>
    <p:sldId id="721" r:id="rId15"/>
    <p:sldId id="720" r:id="rId16"/>
    <p:sldId id="328" r:id="rId17"/>
    <p:sldId id="327" r:id="rId18"/>
    <p:sldId id="329" r:id="rId19"/>
    <p:sldId id="330" r:id="rId20"/>
    <p:sldId id="331" r:id="rId21"/>
    <p:sldId id="332" r:id="rId22"/>
    <p:sldId id="424" r:id="rId23"/>
    <p:sldId id="335" r:id="rId24"/>
    <p:sldId id="712" r:id="rId25"/>
    <p:sldId id="33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h K. Reese" initials="SKR"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94718"/>
  </p:normalViewPr>
  <p:slideViewPr>
    <p:cSldViewPr snapToGrid="0" snapToObjects="1">
      <p:cViewPr varScale="1">
        <p:scale>
          <a:sx n="88" d="100"/>
          <a:sy n="88" d="100"/>
        </p:scale>
        <p:origin x="48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31199-4C10-B94C-B4DB-38F2BF8E56D3}" type="datetimeFigureOut">
              <a:rPr lang="en-US" smtClean="0"/>
              <a:t>2/26/19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0644D-43BE-D44E-BC7D-A02D077C9CA6}" type="slidenum">
              <a:rPr lang="en-US" smtClean="0"/>
              <a:t>‹#›</a:t>
            </a:fld>
            <a:endParaRPr lang="en-US"/>
          </a:p>
        </p:txBody>
      </p:sp>
    </p:spTree>
    <p:extLst>
      <p:ext uri="{BB962C8B-B14F-4D97-AF65-F5344CB8AC3E}">
        <p14:creationId xmlns:p14="http://schemas.microsoft.com/office/powerpoint/2010/main" val="3126345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mcpublichealth.biomedcentral.com/articles/10.1186/s12889-018-6371-z"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E5E3C7C2-10BD-BF4C-844D-38FB60A9D79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IPM in Multifamily Housing Training</a:t>
            </a:r>
          </a:p>
        </p:txBody>
      </p:sp>
      <p:sp>
        <p:nvSpPr>
          <p:cNvPr id="163843" name="Rectangle 6">
            <a:extLst>
              <a:ext uri="{FF2B5EF4-FFF2-40B4-BE49-F238E27FC236}">
                <a16:creationId xmlns:a16="http://schemas.microsoft.com/office/drawing/2014/main" id="{46D49D9A-FA14-3F41-86A5-87785CE176A1}"/>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www.StopPests.org</a:t>
            </a:r>
          </a:p>
        </p:txBody>
      </p:sp>
      <p:sp>
        <p:nvSpPr>
          <p:cNvPr id="163844" name="Rectangle 7">
            <a:extLst>
              <a:ext uri="{FF2B5EF4-FFF2-40B4-BE49-F238E27FC236}">
                <a16:creationId xmlns:a16="http://schemas.microsoft.com/office/drawing/2014/main" id="{E5BC3049-44CB-724B-BA17-90F8D7933A3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fld id="{7C87CEA9-573B-3C4E-978A-611D64890B5C}" type="slidenum">
              <a:rPr lang="en-US" altLang="en-US" sz="1100" smtClean="0">
                <a:ea typeface="Osaka" panose="020B0600000000000000" pitchFamily="34" charset="-128"/>
              </a:rPr>
              <a:pPr eaLnBrk="1" hangingPunct="1">
                <a:spcBef>
                  <a:spcPct val="0"/>
                </a:spcBef>
                <a:buFont typeface="Arial" panose="020B0604020202020204" pitchFamily="34" charset="0"/>
                <a:buNone/>
              </a:pPr>
              <a:t>2</a:t>
            </a:fld>
            <a:endParaRPr lang="en-US" altLang="en-US" sz="1100">
              <a:ea typeface="Osaka" panose="020B0600000000000000" pitchFamily="34" charset="-128"/>
            </a:endParaRPr>
          </a:p>
        </p:txBody>
      </p:sp>
      <p:sp>
        <p:nvSpPr>
          <p:cNvPr id="163845" name="Rectangle 7">
            <a:extLst>
              <a:ext uri="{FF2B5EF4-FFF2-40B4-BE49-F238E27FC236}">
                <a16:creationId xmlns:a16="http://schemas.microsoft.com/office/drawing/2014/main" id="{634808BE-BDFC-214B-9ACF-A92CE379F48C}"/>
              </a:ext>
            </a:extLst>
          </p:cNvPr>
          <p:cNvSpPr txBox="1">
            <a:spLocks noGrp="1" noChangeArrowheads="1"/>
          </p:cNvSpPr>
          <p:nvPr/>
        </p:nvSpPr>
        <p:spPr bwMode="auto">
          <a:xfrm>
            <a:off x="3886200" y="8831263"/>
            <a:ext cx="29702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0" tIns="46150" rIns="92300" bIns="46150" anchor="b"/>
          <a:lstStyle>
            <a:lvl1pPr defTabSz="965200">
              <a:spcBef>
                <a:spcPct val="300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ヒラギノ角ゴ Pro W3" panose="020B0300000000000000" pitchFamily="34" charset="-128"/>
              </a:defRPr>
            </a:lvl1pPr>
            <a:lvl2pPr marL="742950" indent="-28575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ヒラギノ角ゴ Pro W3" panose="020B0300000000000000" pitchFamily="34" charset="-128"/>
              </a:defRPr>
            </a:lvl2pPr>
            <a:lvl3pPr marL="11430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algn="r" eaLnBrk="1" hangingPunct="1">
              <a:spcBef>
                <a:spcPct val="0"/>
              </a:spcBef>
              <a:buClrTx/>
              <a:buSzTx/>
              <a:buFontTx/>
              <a:buNone/>
            </a:pPr>
            <a:fld id="{278D5FB6-DB91-9E4E-BD71-90B4533BF4A4}" type="slidenum">
              <a:rPr lang="en-US" altLang="en-US">
                <a:ea typeface="Osaka" panose="020B0600000000000000" pitchFamily="34" charset="-128"/>
              </a:rPr>
              <a:pPr algn="r" eaLnBrk="1" hangingPunct="1">
                <a:spcBef>
                  <a:spcPct val="0"/>
                </a:spcBef>
                <a:buClrTx/>
                <a:buSzTx/>
                <a:buFontTx/>
                <a:buNone/>
              </a:pPr>
              <a:t>2</a:t>
            </a:fld>
            <a:endParaRPr lang="en-US" altLang="en-US">
              <a:ea typeface="Osaka" panose="020B0600000000000000" pitchFamily="34" charset="-128"/>
            </a:endParaRPr>
          </a:p>
        </p:txBody>
      </p:sp>
      <p:sp>
        <p:nvSpPr>
          <p:cNvPr id="163846" name="Rectangle 2">
            <a:extLst>
              <a:ext uri="{FF2B5EF4-FFF2-40B4-BE49-F238E27FC236}">
                <a16:creationId xmlns:a16="http://schemas.microsoft.com/office/drawing/2014/main" id="{3583EEAF-178B-C94F-9FB1-964A5406AD88}"/>
              </a:ext>
            </a:extLst>
          </p:cNvPr>
          <p:cNvSpPr>
            <a:spLocks noRot="1" noChangeArrowheads="1" noTextEdit="1"/>
          </p:cNvSpPr>
          <p:nvPr>
            <p:ph type="sldImg"/>
          </p:nvPr>
        </p:nvSpPr>
        <p:spPr>
          <a:ln/>
        </p:spPr>
      </p:sp>
      <p:sp>
        <p:nvSpPr>
          <p:cNvPr id="163847" name="Rectangle 3">
            <a:extLst>
              <a:ext uri="{FF2B5EF4-FFF2-40B4-BE49-F238E27FC236}">
                <a16:creationId xmlns:a16="http://schemas.microsoft.com/office/drawing/2014/main" id="{779E1BD7-847F-0E46-A6F0-A67C25581B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Rev. 7/2014 Ver. 7/2014</a:t>
            </a:r>
          </a:p>
          <a:p>
            <a:r>
              <a:rPr lang="en-US" altLang="en-US">
                <a:latin typeface="Arial" panose="020B0604020202020204" pitchFamily="34" charset="0"/>
                <a:ea typeface="ＭＳ Ｐゴシック" panose="020B0600070205080204" pitchFamily="34" charset="-128"/>
              </a:rPr>
              <a:t>This presentation describes IPM and pesticide use.</a:t>
            </a:r>
          </a:p>
          <a:p>
            <a:pPr eaLnBrk="1" hangingPunct="1"/>
            <a:r>
              <a:rPr lang="en-US" altLang="en-US">
                <a:latin typeface="Arial" panose="020B0604020202020204" pitchFamily="34" charset="0"/>
                <a:ea typeface="ＭＳ Ｐゴシック" panose="020B0600070205080204" pitchFamily="34" charset="-128"/>
              </a:rPr>
              <a:t>This an outline of the presentation.  </a:t>
            </a:r>
          </a:p>
        </p:txBody>
      </p:sp>
    </p:spTree>
    <p:extLst>
      <p:ext uri="{BB962C8B-B14F-4D97-AF65-F5344CB8AC3E}">
        <p14:creationId xmlns:p14="http://schemas.microsoft.com/office/powerpoint/2010/main" val="1143300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7AAFB8A4-AF8D-9442-B45B-AA8EE974D8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IPM in Multifamily Housing Training</a:t>
            </a:r>
          </a:p>
        </p:txBody>
      </p:sp>
      <p:sp>
        <p:nvSpPr>
          <p:cNvPr id="194563" name="Rectangle 6">
            <a:extLst>
              <a:ext uri="{FF2B5EF4-FFF2-40B4-BE49-F238E27FC236}">
                <a16:creationId xmlns:a16="http://schemas.microsoft.com/office/drawing/2014/main" id="{20BCF508-8DBF-5B43-A43D-808B7405C8C8}"/>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www.StopPests.org</a:t>
            </a:r>
          </a:p>
        </p:txBody>
      </p:sp>
      <p:sp>
        <p:nvSpPr>
          <p:cNvPr id="194564" name="Rectangle 7">
            <a:extLst>
              <a:ext uri="{FF2B5EF4-FFF2-40B4-BE49-F238E27FC236}">
                <a16:creationId xmlns:a16="http://schemas.microsoft.com/office/drawing/2014/main" id="{448C0A82-6976-F74F-A79C-CFC3501EF23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fld id="{33B6F670-1655-3E4F-AB74-353B1BF77E8C}" type="slidenum">
              <a:rPr lang="en-US" altLang="en-US" sz="1100" smtClean="0">
                <a:ea typeface="Osaka" panose="020B0600000000000000" pitchFamily="34" charset="-128"/>
              </a:rPr>
              <a:pPr eaLnBrk="1" hangingPunct="1">
                <a:spcBef>
                  <a:spcPct val="0"/>
                </a:spcBef>
                <a:buFont typeface="Arial" panose="020B0604020202020204" pitchFamily="34" charset="0"/>
                <a:buNone/>
              </a:pPr>
              <a:t>11</a:t>
            </a:fld>
            <a:endParaRPr lang="en-US" altLang="en-US" sz="1100">
              <a:ea typeface="Osaka" panose="020B0600000000000000" pitchFamily="34" charset="-128"/>
            </a:endParaRPr>
          </a:p>
        </p:txBody>
      </p:sp>
      <p:sp>
        <p:nvSpPr>
          <p:cNvPr id="194565" name="Rectangle 7">
            <a:extLst>
              <a:ext uri="{FF2B5EF4-FFF2-40B4-BE49-F238E27FC236}">
                <a16:creationId xmlns:a16="http://schemas.microsoft.com/office/drawing/2014/main" id="{75CC9CA1-7094-2A45-ABF6-81FB00213424}"/>
              </a:ext>
            </a:extLst>
          </p:cNvPr>
          <p:cNvSpPr txBox="1">
            <a:spLocks noGrp="1" noChangeArrowheads="1"/>
          </p:cNvSpPr>
          <p:nvPr/>
        </p:nvSpPr>
        <p:spPr bwMode="auto">
          <a:xfrm>
            <a:off x="3886200" y="8831263"/>
            <a:ext cx="29702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0" tIns="46150" rIns="92300" bIns="46150" anchor="b"/>
          <a:lstStyle>
            <a:lvl1pPr defTabSz="965200">
              <a:spcBef>
                <a:spcPct val="300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ヒラギノ角ゴ Pro W3" panose="020B0300000000000000" pitchFamily="34" charset="-128"/>
              </a:defRPr>
            </a:lvl1pPr>
            <a:lvl2pPr marL="742950" indent="-28575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ヒラギノ角ゴ Pro W3" panose="020B0300000000000000" pitchFamily="34" charset="-128"/>
              </a:defRPr>
            </a:lvl2pPr>
            <a:lvl3pPr marL="11430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algn="r" eaLnBrk="1" hangingPunct="1">
              <a:spcBef>
                <a:spcPct val="0"/>
              </a:spcBef>
              <a:buClrTx/>
              <a:buSzTx/>
              <a:buFontTx/>
              <a:buNone/>
            </a:pPr>
            <a:fld id="{D2011AC4-1C75-B746-8385-7F8111AE208C}" type="slidenum">
              <a:rPr lang="en-US" altLang="en-US">
                <a:ea typeface="Osaka" panose="020B0600000000000000" pitchFamily="34" charset="-128"/>
              </a:rPr>
              <a:pPr algn="r" eaLnBrk="1" hangingPunct="1">
                <a:spcBef>
                  <a:spcPct val="0"/>
                </a:spcBef>
                <a:buClrTx/>
                <a:buSzTx/>
                <a:buFontTx/>
                <a:buNone/>
              </a:pPr>
              <a:t>11</a:t>
            </a:fld>
            <a:endParaRPr lang="en-US" altLang="en-US">
              <a:ea typeface="Osaka" panose="020B0600000000000000" pitchFamily="34" charset="-128"/>
            </a:endParaRPr>
          </a:p>
        </p:txBody>
      </p:sp>
      <p:sp>
        <p:nvSpPr>
          <p:cNvPr id="194566" name="Rectangle 2">
            <a:extLst>
              <a:ext uri="{FF2B5EF4-FFF2-40B4-BE49-F238E27FC236}">
                <a16:creationId xmlns:a16="http://schemas.microsoft.com/office/drawing/2014/main" id="{0FA1B45F-7D6D-4F4F-9148-5C2FF2CBC515}"/>
              </a:ext>
            </a:extLst>
          </p:cNvPr>
          <p:cNvSpPr>
            <a:spLocks noRot="1" noChangeArrowheads="1" noTextEdit="1"/>
          </p:cNvSpPr>
          <p:nvPr>
            <p:ph type="sldImg"/>
          </p:nvPr>
        </p:nvSpPr>
        <p:spPr>
          <a:ln/>
        </p:spPr>
      </p:sp>
      <p:sp>
        <p:nvSpPr>
          <p:cNvPr id="194567" name="Rectangle 3">
            <a:extLst>
              <a:ext uri="{FF2B5EF4-FFF2-40B4-BE49-F238E27FC236}">
                <a16:creationId xmlns:a16="http://schemas.microsoft.com/office/drawing/2014/main" id="{79923FBA-94F1-9741-8B31-C4D0F743FFB4}"/>
              </a:ext>
            </a:extLst>
          </p:cNvPr>
          <p:cNvSpPr>
            <a:spLocks noGrp="1" noChangeArrowheads="1"/>
          </p:cNvSpPr>
          <p:nvPr>
            <p:ph type="body" idx="1"/>
          </p:nvPr>
        </p:nvSpPr>
        <p:spPr>
          <a:xfrm>
            <a:off x="428625" y="4427538"/>
            <a:ext cx="600075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The Boston Housing Authority states that at the beginning of their IPM program a lot of work was requested because unreported problems were finally reported. As the repairs were made and pests were controlled, there were fewer work orders than before the IPM program.</a:t>
            </a:r>
          </a:p>
          <a:p>
            <a:pPr eaLnBrk="1" hangingPunct="1"/>
            <a:endParaRPr lang="en-US" altLang="en-US" i="1">
              <a:latin typeface="Arial" panose="020B0604020202020204" pitchFamily="34" charset="0"/>
              <a:ea typeface="ＭＳ Ｐゴシック" panose="020B0600070205080204" pitchFamily="34" charset="-128"/>
            </a:endParaRPr>
          </a:p>
          <a:p>
            <a:pPr eaLnBrk="1" hangingPunct="1"/>
            <a:r>
              <a:rPr lang="en-US" altLang="en-US" i="1">
                <a:latin typeface="Arial" panose="020B0604020202020204" pitchFamily="34" charset="0"/>
                <a:ea typeface="ＭＳ Ｐゴシック" panose="020B0600070205080204" pitchFamily="34" charset="-128"/>
              </a:rPr>
              <a:t>IPM is not something that can work when implemented half-heartedly.  </a:t>
            </a:r>
          </a:p>
        </p:txBody>
      </p:sp>
    </p:spTree>
    <p:extLst>
      <p:ext uri="{BB962C8B-B14F-4D97-AF65-F5344CB8AC3E}">
        <p14:creationId xmlns:p14="http://schemas.microsoft.com/office/powerpoint/2010/main" val="2851043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24E133A1-5D7A-C748-94B0-2C81103CDBD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IPM in Multifamily Housing Training</a:t>
            </a:r>
          </a:p>
        </p:txBody>
      </p:sp>
      <p:sp>
        <p:nvSpPr>
          <p:cNvPr id="196611" name="Rectangle 6">
            <a:extLst>
              <a:ext uri="{FF2B5EF4-FFF2-40B4-BE49-F238E27FC236}">
                <a16:creationId xmlns:a16="http://schemas.microsoft.com/office/drawing/2014/main" id="{B0FC4B63-A41F-154B-B775-B0BDD21977D6}"/>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www.StopPests.org</a:t>
            </a:r>
          </a:p>
        </p:txBody>
      </p:sp>
      <p:sp>
        <p:nvSpPr>
          <p:cNvPr id="196612" name="Rectangle 7">
            <a:extLst>
              <a:ext uri="{FF2B5EF4-FFF2-40B4-BE49-F238E27FC236}">
                <a16:creationId xmlns:a16="http://schemas.microsoft.com/office/drawing/2014/main" id="{725B1E30-8416-9845-89B2-3F84EAD1BB8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fld id="{8E63F2C6-8590-8947-9435-2908D3180A9A}" type="slidenum">
              <a:rPr lang="en-US" altLang="en-US" sz="1100" smtClean="0">
                <a:ea typeface="Osaka" panose="020B0600000000000000" pitchFamily="34" charset="-128"/>
              </a:rPr>
              <a:pPr eaLnBrk="1" hangingPunct="1">
                <a:spcBef>
                  <a:spcPct val="0"/>
                </a:spcBef>
                <a:buFont typeface="Arial" panose="020B0604020202020204" pitchFamily="34" charset="0"/>
                <a:buNone/>
              </a:pPr>
              <a:t>12</a:t>
            </a:fld>
            <a:endParaRPr lang="en-US" altLang="en-US" sz="1100">
              <a:ea typeface="Osaka" panose="020B0600000000000000" pitchFamily="34" charset="-128"/>
            </a:endParaRPr>
          </a:p>
        </p:txBody>
      </p:sp>
      <p:sp>
        <p:nvSpPr>
          <p:cNvPr id="196613" name="Rectangle 7">
            <a:extLst>
              <a:ext uri="{FF2B5EF4-FFF2-40B4-BE49-F238E27FC236}">
                <a16:creationId xmlns:a16="http://schemas.microsoft.com/office/drawing/2014/main" id="{57A59153-79E0-3444-B5BA-F3193736436E}"/>
              </a:ext>
            </a:extLst>
          </p:cNvPr>
          <p:cNvSpPr txBox="1">
            <a:spLocks noGrp="1" noChangeArrowheads="1"/>
          </p:cNvSpPr>
          <p:nvPr/>
        </p:nvSpPr>
        <p:spPr bwMode="auto">
          <a:xfrm>
            <a:off x="3886200" y="8831263"/>
            <a:ext cx="29702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92" tIns="46146" rIns="92292" bIns="46146" anchor="b"/>
          <a:lstStyle>
            <a:lvl1pPr defTabSz="965200">
              <a:spcBef>
                <a:spcPct val="300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ヒラギノ角ゴ Pro W3" panose="020B0300000000000000" pitchFamily="34" charset="-128"/>
              </a:defRPr>
            </a:lvl1pPr>
            <a:lvl2pPr marL="742950" indent="-28575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ヒラギノ角ゴ Pro W3" panose="020B0300000000000000" pitchFamily="34" charset="-128"/>
              </a:defRPr>
            </a:lvl2pPr>
            <a:lvl3pPr marL="11430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algn="r" eaLnBrk="1" hangingPunct="1">
              <a:spcBef>
                <a:spcPct val="0"/>
              </a:spcBef>
              <a:buClrTx/>
              <a:buSzTx/>
              <a:buFontTx/>
              <a:buNone/>
            </a:pPr>
            <a:fld id="{4AA34B53-2FA8-484C-85FD-B59C681C74F5}" type="slidenum">
              <a:rPr lang="en-US" altLang="en-US">
                <a:ea typeface="Osaka" panose="020B0600000000000000" pitchFamily="34" charset="-128"/>
              </a:rPr>
              <a:pPr algn="r" eaLnBrk="1" hangingPunct="1">
                <a:spcBef>
                  <a:spcPct val="0"/>
                </a:spcBef>
                <a:buClrTx/>
                <a:buSzTx/>
                <a:buFontTx/>
                <a:buNone/>
              </a:pPr>
              <a:t>12</a:t>
            </a:fld>
            <a:endParaRPr lang="en-US" altLang="en-US">
              <a:ea typeface="Osaka" panose="020B0600000000000000" pitchFamily="34" charset="-128"/>
            </a:endParaRPr>
          </a:p>
        </p:txBody>
      </p:sp>
      <p:sp>
        <p:nvSpPr>
          <p:cNvPr id="196614" name="Rectangle 2">
            <a:extLst>
              <a:ext uri="{FF2B5EF4-FFF2-40B4-BE49-F238E27FC236}">
                <a16:creationId xmlns:a16="http://schemas.microsoft.com/office/drawing/2014/main" id="{80D390D5-7787-004C-8BAB-0D3C7B372302}"/>
              </a:ext>
            </a:extLst>
          </p:cNvPr>
          <p:cNvSpPr>
            <a:spLocks noRot="1" noChangeArrowheads="1" noTextEdit="1"/>
          </p:cNvSpPr>
          <p:nvPr>
            <p:ph type="sldImg"/>
          </p:nvPr>
        </p:nvSpPr>
        <p:spPr>
          <a:xfrm>
            <a:off x="331788" y="698500"/>
            <a:ext cx="6196012" cy="3486150"/>
          </a:xfrm>
          <a:solidFill>
            <a:srgbClr val="FFFFFF"/>
          </a:solidFill>
          <a:ln/>
        </p:spPr>
      </p:sp>
      <p:sp>
        <p:nvSpPr>
          <p:cNvPr id="196615" name="Rectangle 3">
            <a:extLst>
              <a:ext uri="{FF2B5EF4-FFF2-40B4-BE49-F238E27FC236}">
                <a16:creationId xmlns:a16="http://schemas.microsoft.com/office/drawing/2014/main" id="{91A95248-58B1-264C-A764-2E33F9303A2F}"/>
              </a:ext>
            </a:extLst>
          </p:cNvPr>
          <p:cNvSpPr>
            <a:spLocks noGrp="1" noChangeArrowheads="1"/>
          </p:cNvSpPr>
          <p:nvPr>
            <p:ph type="body" idx="1"/>
          </p:nvPr>
        </p:nvSpPr>
        <p:spPr>
          <a:xfrm>
            <a:off x="381000" y="4416425"/>
            <a:ext cx="6019800" cy="4183063"/>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2292" tIns="46146" rIns="92292" bIns="46146"/>
          <a:lstStyle/>
          <a:p>
            <a:pPr eaLnBrk="1" hangingPunct="1"/>
            <a:r>
              <a:rPr lang="en-US" altLang="en-US">
                <a:latin typeface="Arial" panose="020B0604020202020204" pitchFamily="34" charset="0"/>
                <a:ea typeface="ＭＳ Ｐゴシック" panose="020B0600070205080204" pitchFamily="34" charset="-128"/>
              </a:rPr>
              <a:t>Property management will have to invest time and money to get caught up on repairs, but these repairs are essential to IPM and protecting the building from the damaging effects of moisture. </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Once fixed, the building must be maintained. </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Pest management will be an everyday event because preventative measures will be taken so that pest levels stay very low.</a:t>
            </a:r>
          </a:p>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47065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a:extLst>
              <a:ext uri="{FF2B5EF4-FFF2-40B4-BE49-F238E27FC236}">
                <a16:creationId xmlns:a16="http://schemas.microsoft.com/office/drawing/2014/main" id="{955BE25C-2F6C-0644-AF04-F24702DC62DA}"/>
              </a:ext>
            </a:extLst>
          </p:cNvPr>
          <p:cNvSpPr>
            <a:spLocks noGrp="1" noRot="1" noChangeAspect="1" noChangeArrowheads="1" noTextEdit="1"/>
          </p:cNvSpPr>
          <p:nvPr>
            <p:ph type="sldImg"/>
          </p:nvPr>
        </p:nvSpPr>
        <p:spPr>
          <a:ln/>
        </p:spPr>
      </p:sp>
      <p:sp>
        <p:nvSpPr>
          <p:cNvPr id="200707" name="Notes Placeholder 2">
            <a:extLst>
              <a:ext uri="{FF2B5EF4-FFF2-40B4-BE49-F238E27FC236}">
                <a16:creationId xmlns:a16="http://schemas.microsoft.com/office/drawing/2014/main" id="{1CAC4D42-E84C-CF48-887D-6D4957EB0C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ヒラギノ角ゴ Pro W3" panose="020B0300000000000000" pitchFamily="34" charset="-128"/>
              </a:rPr>
              <a:t>According to the Environmental Protection Agency (EPA), the government body that regulates pesticides in the U.S., a pesticide is:</a:t>
            </a:r>
          </a:p>
          <a:p>
            <a:endParaRPr lang="en-US" altLang="en-US">
              <a:latin typeface="Arial" panose="020B0604020202020204" pitchFamily="34" charset="0"/>
              <a:ea typeface="ヒラギノ角ゴ Pro W3" panose="020B0300000000000000" pitchFamily="34" charset="-128"/>
            </a:endParaRPr>
          </a:p>
        </p:txBody>
      </p:sp>
      <p:sp>
        <p:nvSpPr>
          <p:cNvPr id="200708" name="Header Placeholder 3">
            <a:extLst>
              <a:ext uri="{FF2B5EF4-FFF2-40B4-BE49-F238E27FC236}">
                <a16:creationId xmlns:a16="http://schemas.microsoft.com/office/drawing/2014/main" id="{AC9A256A-7EB5-F441-8E8E-D6A82F78F37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42950" indent="-28575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1430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Font typeface="Arial" panose="020B0604020202020204" pitchFamily="34" charset="0"/>
              <a:buNone/>
            </a:pPr>
            <a:r>
              <a:rPr lang="en-US" altLang="en-US"/>
              <a:t>IPM in Multifamily Housing Training</a:t>
            </a:r>
            <a:endParaRPr lang="en-GB" altLang="en-US"/>
          </a:p>
        </p:txBody>
      </p:sp>
      <p:sp>
        <p:nvSpPr>
          <p:cNvPr id="200709" name="Footer Placeholder 4">
            <a:extLst>
              <a:ext uri="{FF2B5EF4-FFF2-40B4-BE49-F238E27FC236}">
                <a16:creationId xmlns:a16="http://schemas.microsoft.com/office/drawing/2014/main" id="{6414A413-588F-1841-8D83-AE49B8BE7A7E}"/>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42950" indent="-28575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1430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Font typeface="Arial" panose="020B0604020202020204" pitchFamily="34" charset="0"/>
              <a:buNone/>
            </a:pPr>
            <a:r>
              <a:rPr lang="en-GB" altLang="en-US"/>
              <a:t>www.StopPests.org</a:t>
            </a:r>
          </a:p>
        </p:txBody>
      </p:sp>
      <p:sp>
        <p:nvSpPr>
          <p:cNvPr id="200710" name="Slide Number Placeholder 5">
            <a:extLst>
              <a:ext uri="{FF2B5EF4-FFF2-40B4-BE49-F238E27FC236}">
                <a16:creationId xmlns:a16="http://schemas.microsoft.com/office/drawing/2014/main" id="{3E5C3C95-B4A7-EF40-9720-61F162A4B1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42950" indent="-28575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1430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Font typeface="Arial" panose="020B0604020202020204" pitchFamily="34" charset="0"/>
              <a:buNone/>
            </a:pPr>
            <a:fld id="{C696188B-C38C-CD44-8E4F-A6CF5091E3F5}" type="slidenum">
              <a:rPr lang="en-GB" altLang="en-US" smtClean="0"/>
              <a:pPr>
                <a:spcBef>
                  <a:spcPct val="0"/>
                </a:spcBef>
                <a:buFont typeface="Arial" panose="020B0604020202020204" pitchFamily="34" charset="0"/>
                <a:buNone/>
              </a:pPr>
              <a:t>13</a:t>
            </a:fld>
            <a:endParaRPr lang="en-GB" altLang="en-US"/>
          </a:p>
        </p:txBody>
      </p:sp>
    </p:spTree>
    <p:extLst>
      <p:ext uri="{BB962C8B-B14F-4D97-AF65-F5344CB8AC3E}">
        <p14:creationId xmlns:p14="http://schemas.microsoft.com/office/powerpoint/2010/main" val="2283498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0F6248D7-32C5-2C4A-AF38-3E12E55E50C9}"/>
              </a:ext>
            </a:extLst>
          </p:cNvPr>
          <p:cNvSpPr>
            <a:spLocks noGrp="1" noRot="1" noChangeAspect="1" noChangeArrowheads="1" noTextEdit="1"/>
          </p:cNvSpPr>
          <p:nvPr>
            <p:ph type="sldImg"/>
          </p:nvPr>
        </p:nvSpPr>
        <p:spPr>
          <a:ln/>
        </p:spPr>
      </p:sp>
      <p:sp>
        <p:nvSpPr>
          <p:cNvPr id="202755" name="Notes Placeholder 2">
            <a:extLst>
              <a:ext uri="{FF2B5EF4-FFF2-40B4-BE49-F238E27FC236}">
                <a16:creationId xmlns:a16="http://schemas.microsoft.com/office/drawing/2014/main" id="{5F84F19B-1418-1547-998E-653F13E19F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latin typeface="Arial" panose="020B0604020202020204" pitchFamily="34" charset="0"/>
                <a:ea typeface="ＭＳ Ｐゴシック" panose="020B0600070205080204" pitchFamily="34" charset="-128"/>
              </a:rPr>
              <a:t>Pesticides should be applied only by a licensed PMP. </a:t>
            </a:r>
          </a:p>
          <a:p>
            <a:r>
              <a:rPr lang="en-US" altLang="en-US" i="1">
                <a:latin typeface="Arial" panose="020B0604020202020204" pitchFamily="34" charset="0"/>
                <a:ea typeface="ＭＳ Ｐゴシック" panose="020B0600070205080204" pitchFamily="34" charset="-128"/>
              </a:rPr>
              <a:t>The exception: Residents may use tamper resistant stations containing bait</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With an IPM program in place, almost all infestations can be managed with a pesticide that says, "CAUTION" on the label.</a:t>
            </a:r>
            <a:br>
              <a:rPr lang="en-US" altLang="en-US">
                <a:latin typeface="Arial" panose="020B0604020202020204" pitchFamily="34" charset="0"/>
                <a:ea typeface="ＭＳ Ｐゴシック" panose="020B0600070205080204" pitchFamily="34" charset="-128"/>
              </a:rPr>
            </a:br>
            <a:endParaRPr lang="en-US" altLang="en-US">
              <a:latin typeface="Arial" panose="020B0604020202020204" pitchFamily="34" charset="0"/>
              <a:ea typeface="ＭＳ Ｐゴシック" panose="020B0600070205080204" pitchFamily="34" charset="-128"/>
            </a:endParaRPr>
          </a:p>
          <a:p>
            <a:r>
              <a:rPr lang="en-US" altLang="en-US" i="1">
                <a:latin typeface="Arial" panose="020B0604020202020204" pitchFamily="34" charset="0"/>
                <a:ea typeface="ＭＳ Ｐゴシック" panose="020B0600070205080204" pitchFamily="34" charset="-128"/>
              </a:rPr>
              <a:t>The EPA takes great care to review the uses of pesticides to avoid impacts to people or the environment. But EPA assumes that people will follow the pesticide label.  Read the label carefully!</a:t>
            </a:r>
          </a:p>
          <a:p>
            <a:r>
              <a:rPr lang="en-US" altLang="en-US" i="1">
                <a:latin typeface="Arial" panose="020B0604020202020204" pitchFamily="34" charset="0"/>
                <a:ea typeface="ＭＳ Ｐゴシック" panose="020B0600070205080204" pitchFamily="34" charset="-128"/>
              </a:rPr>
              <a:t>DANGER means that the pesticide product is highly toxic by at least one route of exposure. It may be corrosive, causing irreversible damage to the skin or eyes. Alternatively, it may be highly toxic if eaten, absorbed through the skin, or inhaled. If this is the case, then the word </a:t>
            </a:r>
            <a:r>
              <a:rPr lang="ja-JP" altLang="en-US" i="1">
                <a:latin typeface="Arial" panose="020B0604020202020204" pitchFamily="34" charset="0"/>
                <a:ea typeface="ＭＳ Ｐゴシック" panose="020B0600070205080204" pitchFamily="34" charset="-128"/>
              </a:rPr>
              <a:t>“</a:t>
            </a:r>
            <a:r>
              <a:rPr lang="en-US" altLang="ja-JP" i="1">
                <a:latin typeface="Arial" panose="020B0604020202020204" pitchFamily="34" charset="0"/>
                <a:ea typeface="ＭＳ Ｐゴシック" panose="020B0600070205080204" pitchFamily="34" charset="-128"/>
              </a:rPr>
              <a:t>POISON</a:t>
            </a:r>
            <a:r>
              <a:rPr lang="ja-JP" altLang="en-US" i="1">
                <a:latin typeface="Arial" panose="020B0604020202020204" pitchFamily="34" charset="0"/>
                <a:ea typeface="ＭＳ Ｐゴシック" panose="020B0600070205080204" pitchFamily="34" charset="-128"/>
              </a:rPr>
              <a:t>”</a:t>
            </a:r>
            <a:r>
              <a:rPr lang="en-US" altLang="ja-JP" i="1">
                <a:latin typeface="Arial" panose="020B0604020202020204" pitchFamily="34" charset="0"/>
                <a:ea typeface="ＭＳ Ｐゴシック" panose="020B0600070205080204" pitchFamily="34" charset="-128"/>
              </a:rPr>
              <a:t> must also be included in red letters on the front panel of the product label.</a:t>
            </a:r>
            <a:endParaRPr lang="en-US" altLang="ja-JP" sz="800" i="1">
              <a:latin typeface="Arial" panose="020B0604020202020204" pitchFamily="34" charset="0"/>
              <a:ea typeface="ＭＳ Ｐゴシック" panose="020B0600070205080204" pitchFamily="34" charset="-128"/>
            </a:endParaRPr>
          </a:p>
          <a:p>
            <a:endParaRPr lang="en-US" altLang="en-US" i="1">
              <a:latin typeface="Arial" panose="020B0604020202020204" pitchFamily="34" charset="0"/>
              <a:ea typeface="ＭＳ Ｐゴシック" panose="020B0600070205080204" pitchFamily="34" charset="-128"/>
            </a:endParaRPr>
          </a:p>
          <a:p>
            <a:r>
              <a:rPr lang="en-US" altLang="en-US" i="1">
                <a:latin typeface="Arial" panose="020B0604020202020204" pitchFamily="34" charset="0"/>
                <a:ea typeface="ＭＳ Ｐゴシック" panose="020B0600070205080204" pitchFamily="34" charset="-128"/>
              </a:rPr>
              <a:t>Labels list locations where the chemical can be legally applied. Labels are the law.</a:t>
            </a:r>
          </a:p>
          <a:p>
            <a:endParaRPr lang="en-US" altLang="en-US" i="1">
              <a:latin typeface="Arial" panose="020B0604020202020204" pitchFamily="34" charset="0"/>
              <a:ea typeface="ＭＳ Ｐゴシック" panose="020B0600070205080204" pitchFamily="34" charset="-128"/>
            </a:endParaRPr>
          </a:p>
          <a:p>
            <a:r>
              <a:rPr lang="en-US" altLang="en-US" i="1">
                <a:latin typeface="Arial" panose="020B0604020202020204" pitchFamily="34" charset="0"/>
                <a:ea typeface="ＭＳ Ｐゴシック" panose="020B0600070205080204" pitchFamily="34" charset="-128"/>
              </a:rPr>
              <a:t>Labels tell you how the product must be used. The following unapproved or </a:t>
            </a:r>
            <a:r>
              <a:rPr lang="ja-JP" altLang="en-US" i="1">
                <a:latin typeface="Arial" panose="020B0604020202020204" pitchFamily="34" charset="0"/>
                <a:ea typeface="ＭＳ Ｐゴシック" panose="020B0600070205080204" pitchFamily="34" charset="-128"/>
              </a:rPr>
              <a:t>“</a:t>
            </a:r>
            <a:r>
              <a:rPr lang="en-US" altLang="ja-JP" i="1">
                <a:latin typeface="Arial" panose="020B0604020202020204" pitchFamily="34" charset="0"/>
                <a:ea typeface="ＭＳ Ｐゴシック" panose="020B0600070205080204" pitchFamily="34" charset="-128"/>
              </a:rPr>
              <a:t>off-label</a:t>
            </a:r>
            <a:r>
              <a:rPr lang="ja-JP" altLang="en-US" i="1">
                <a:latin typeface="Arial" panose="020B0604020202020204" pitchFamily="34" charset="0"/>
                <a:ea typeface="ＭＳ Ｐゴシック" panose="020B0600070205080204" pitchFamily="34" charset="-128"/>
              </a:rPr>
              <a:t>”</a:t>
            </a:r>
            <a:r>
              <a:rPr lang="en-US" altLang="ja-JP" i="1">
                <a:latin typeface="Arial" panose="020B0604020202020204" pitchFamily="34" charset="0"/>
                <a:ea typeface="ＭＳ Ｐゴシック" panose="020B0600070205080204" pitchFamily="34" charset="-128"/>
              </a:rPr>
              <a:t> uses are not only dangerous, they</a:t>
            </a:r>
            <a:r>
              <a:rPr lang="ja-JP" altLang="en-US" i="1">
                <a:latin typeface="Arial" panose="020B0604020202020204" pitchFamily="34" charset="0"/>
                <a:ea typeface="ＭＳ Ｐゴシック" panose="020B0600070205080204" pitchFamily="34" charset="-128"/>
              </a:rPr>
              <a:t>’</a:t>
            </a:r>
            <a:r>
              <a:rPr lang="en-US" altLang="ja-JP" i="1">
                <a:latin typeface="Arial" panose="020B0604020202020204" pitchFamily="34" charset="0"/>
                <a:ea typeface="ＭＳ Ｐゴシック" panose="020B0600070205080204" pitchFamily="34" charset="-128"/>
              </a:rPr>
              <a:t>re illegal:</a:t>
            </a:r>
          </a:p>
          <a:p>
            <a:pPr>
              <a:buFontTx/>
              <a:buChar char="•"/>
            </a:pPr>
            <a:r>
              <a:rPr lang="en-US" altLang="en-US" i="1">
                <a:latin typeface="Arial" panose="020B0604020202020204" pitchFamily="34" charset="0"/>
                <a:ea typeface="ＭＳ Ｐゴシック" panose="020B0600070205080204" pitchFamily="34" charset="-128"/>
              </a:rPr>
              <a:t>using higher (stronger) concentrations; </a:t>
            </a:r>
          </a:p>
          <a:p>
            <a:pPr>
              <a:buFontTx/>
              <a:buChar char="•"/>
            </a:pPr>
            <a:r>
              <a:rPr lang="en-US" altLang="en-US" i="1">
                <a:latin typeface="Arial" panose="020B0604020202020204" pitchFamily="34" charset="0"/>
                <a:ea typeface="ＭＳ Ｐゴシック" panose="020B0600070205080204" pitchFamily="34" charset="-128"/>
              </a:rPr>
              <a:t>using the pesticide in places not listed or against pests not listed; </a:t>
            </a:r>
          </a:p>
          <a:p>
            <a:pPr>
              <a:buFontTx/>
              <a:buChar char="•"/>
            </a:pPr>
            <a:r>
              <a:rPr lang="en-US" altLang="en-US" i="1">
                <a:latin typeface="Arial" panose="020B0604020202020204" pitchFamily="34" charset="0"/>
                <a:ea typeface="ＭＳ Ｐゴシック" panose="020B0600070205080204" pitchFamily="34" charset="-128"/>
              </a:rPr>
              <a:t>not using proper protective equipment; </a:t>
            </a:r>
          </a:p>
          <a:p>
            <a:pPr>
              <a:buFontTx/>
              <a:buChar char="•"/>
            </a:pPr>
            <a:r>
              <a:rPr lang="en-US" altLang="en-US" i="1">
                <a:latin typeface="Arial" panose="020B0604020202020204" pitchFamily="34" charset="0"/>
                <a:ea typeface="ＭＳ Ｐゴシック" panose="020B0600070205080204" pitchFamily="34" charset="-128"/>
              </a:rPr>
              <a:t>unapproved application techniques; or </a:t>
            </a:r>
          </a:p>
          <a:p>
            <a:pPr>
              <a:buFontTx/>
              <a:buChar char="•"/>
            </a:pPr>
            <a:r>
              <a:rPr lang="en-US" altLang="en-US" i="1">
                <a:latin typeface="Arial" panose="020B0604020202020204" pitchFamily="34" charset="0"/>
                <a:ea typeface="ＭＳ Ｐゴシック" panose="020B0600070205080204" pitchFamily="34" charset="-128"/>
              </a:rPr>
              <a:t>improper disposal. </a:t>
            </a:r>
          </a:p>
          <a:p>
            <a:endParaRPr lang="en-US" altLang="en-US" i="1">
              <a:latin typeface="Arial" panose="020B0604020202020204" pitchFamily="34" charset="0"/>
              <a:ea typeface="ＭＳ Ｐゴシック" panose="020B0600070205080204" pitchFamily="34" charset="-128"/>
            </a:endParaRPr>
          </a:p>
          <a:p>
            <a:pPr>
              <a:buFontTx/>
              <a:buChar char="•"/>
            </a:pPr>
            <a:endParaRPr lang="en-US" altLang="en-US" i="1">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ヒラギノ角ゴ Pro W3" panose="020B0300000000000000" pitchFamily="34" charset="-128"/>
            </a:endParaRPr>
          </a:p>
        </p:txBody>
      </p:sp>
      <p:sp>
        <p:nvSpPr>
          <p:cNvPr id="202756" name="Header Placeholder 3">
            <a:extLst>
              <a:ext uri="{FF2B5EF4-FFF2-40B4-BE49-F238E27FC236}">
                <a16:creationId xmlns:a16="http://schemas.microsoft.com/office/drawing/2014/main" id="{EBDCA49B-E279-FC4A-A436-8110487D683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42950" indent="-28575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1430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Font typeface="Arial" panose="020B0604020202020204" pitchFamily="34" charset="0"/>
              <a:buNone/>
            </a:pPr>
            <a:r>
              <a:rPr lang="en-US" altLang="en-US"/>
              <a:t>IPM in Multifamily Housing Training</a:t>
            </a:r>
            <a:endParaRPr lang="en-GB" altLang="en-US"/>
          </a:p>
        </p:txBody>
      </p:sp>
      <p:sp>
        <p:nvSpPr>
          <p:cNvPr id="202757" name="Footer Placeholder 4">
            <a:extLst>
              <a:ext uri="{FF2B5EF4-FFF2-40B4-BE49-F238E27FC236}">
                <a16:creationId xmlns:a16="http://schemas.microsoft.com/office/drawing/2014/main" id="{9A825062-51DF-0148-BCD4-7E06010ABFFD}"/>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42950" indent="-28575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1430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Font typeface="Arial" panose="020B0604020202020204" pitchFamily="34" charset="0"/>
              <a:buNone/>
            </a:pPr>
            <a:r>
              <a:rPr lang="en-GB" altLang="en-US"/>
              <a:t>www.StopPests.org</a:t>
            </a:r>
          </a:p>
        </p:txBody>
      </p:sp>
      <p:sp>
        <p:nvSpPr>
          <p:cNvPr id="202758" name="Slide Number Placeholder 5">
            <a:extLst>
              <a:ext uri="{FF2B5EF4-FFF2-40B4-BE49-F238E27FC236}">
                <a16:creationId xmlns:a16="http://schemas.microsoft.com/office/drawing/2014/main" id="{EC1790C3-7B4C-EB42-B617-B2B60B34665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42950" indent="-28575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1430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Font typeface="Arial" panose="020B0604020202020204" pitchFamily="34" charset="0"/>
              <a:buNone/>
            </a:pPr>
            <a:fld id="{1DF80E4D-22C5-D445-8850-328E4CD3F0D6}" type="slidenum">
              <a:rPr lang="en-GB" altLang="en-US" smtClean="0"/>
              <a:pPr>
                <a:spcBef>
                  <a:spcPct val="0"/>
                </a:spcBef>
                <a:buFont typeface="Arial" panose="020B0604020202020204" pitchFamily="34" charset="0"/>
                <a:buNone/>
              </a:pPr>
              <a:t>14</a:t>
            </a:fld>
            <a:endParaRPr lang="en-GB" altLang="en-US"/>
          </a:p>
        </p:txBody>
      </p:sp>
    </p:spTree>
    <p:extLst>
      <p:ext uri="{BB962C8B-B14F-4D97-AF65-F5344CB8AC3E}">
        <p14:creationId xmlns:p14="http://schemas.microsoft.com/office/powerpoint/2010/main" val="1135743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D248B1CC-E156-D94D-B501-99CA9BB2499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IPM in Multifamily Housing Training</a:t>
            </a:r>
          </a:p>
        </p:txBody>
      </p:sp>
      <p:sp>
        <p:nvSpPr>
          <p:cNvPr id="204803" name="Rectangle 6">
            <a:extLst>
              <a:ext uri="{FF2B5EF4-FFF2-40B4-BE49-F238E27FC236}">
                <a16:creationId xmlns:a16="http://schemas.microsoft.com/office/drawing/2014/main" id="{D779DC8B-41D5-9549-BAFE-19507C903894}"/>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www.StopPests.org</a:t>
            </a:r>
          </a:p>
        </p:txBody>
      </p:sp>
      <p:sp>
        <p:nvSpPr>
          <p:cNvPr id="204804" name="Rectangle 7">
            <a:extLst>
              <a:ext uri="{FF2B5EF4-FFF2-40B4-BE49-F238E27FC236}">
                <a16:creationId xmlns:a16="http://schemas.microsoft.com/office/drawing/2014/main" id="{5D1D2874-7997-2644-A174-7D8D422D1AC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fld id="{3B38E250-3301-874C-BFD3-1B26E2FB4307}" type="slidenum">
              <a:rPr lang="en-US" altLang="en-US" sz="1100" smtClean="0">
                <a:ea typeface="Osaka" panose="020B0600000000000000" pitchFamily="34" charset="-128"/>
              </a:rPr>
              <a:pPr eaLnBrk="1" hangingPunct="1">
                <a:spcBef>
                  <a:spcPct val="0"/>
                </a:spcBef>
                <a:buFont typeface="Arial" panose="020B0604020202020204" pitchFamily="34" charset="0"/>
                <a:buNone/>
              </a:pPr>
              <a:t>15</a:t>
            </a:fld>
            <a:endParaRPr lang="en-US" altLang="en-US" sz="1100">
              <a:ea typeface="Osaka" panose="020B0600000000000000" pitchFamily="34" charset="-128"/>
            </a:endParaRPr>
          </a:p>
        </p:txBody>
      </p:sp>
      <p:sp>
        <p:nvSpPr>
          <p:cNvPr id="204805" name="Rectangle 7">
            <a:extLst>
              <a:ext uri="{FF2B5EF4-FFF2-40B4-BE49-F238E27FC236}">
                <a16:creationId xmlns:a16="http://schemas.microsoft.com/office/drawing/2014/main" id="{94312DAB-63FB-1A43-BB28-E7BCE5699CC0}"/>
              </a:ext>
            </a:extLst>
          </p:cNvPr>
          <p:cNvSpPr txBox="1">
            <a:spLocks noGrp="1" noChangeArrowheads="1"/>
          </p:cNvSpPr>
          <p:nvPr/>
        </p:nvSpPr>
        <p:spPr bwMode="auto">
          <a:xfrm>
            <a:off x="3886200" y="8831263"/>
            <a:ext cx="29702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0" tIns="46150" rIns="92300" bIns="46150" anchor="b"/>
          <a:lstStyle>
            <a:lvl1pPr defTabSz="965200">
              <a:spcBef>
                <a:spcPct val="300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ヒラギノ角ゴ Pro W3" panose="020B0300000000000000" pitchFamily="34" charset="-128"/>
              </a:defRPr>
            </a:lvl1pPr>
            <a:lvl2pPr marL="742950" indent="-28575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ヒラギノ角ゴ Pro W3" panose="020B0300000000000000" pitchFamily="34" charset="-128"/>
              </a:defRPr>
            </a:lvl2pPr>
            <a:lvl3pPr marL="11430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algn="r" eaLnBrk="1" hangingPunct="1">
              <a:spcBef>
                <a:spcPct val="0"/>
              </a:spcBef>
              <a:buClrTx/>
              <a:buSzTx/>
              <a:buFontTx/>
              <a:buNone/>
            </a:pPr>
            <a:fld id="{16D2D52E-0EB6-6048-9C0B-B076ECB590F8}" type="slidenum">
              <a:rPr lang="en-US" altLang="en-US">
                <a:ea typeface="Osaka" panose="020B0600000000000000" pitchFamily="34" charset="-128"/>
              </a:rPr>
              <a:pPr algn="r" eaLnBrk="1" hangingPunct="1">
                <a:spcBef>
                  <a:spcPct val="0"/>
                </a:spcBef>
                <a:buClrTx/>
                <a:buSzTx/>
                <a:buFontTx/>
                <a:buNone/>
              </a:pPr>
              <a:t>15</a:t>
            </a:fld>
            <a:endParaRPr lang="en-US" altLang="en-US">
              <a:ea typeface="Osaka" panose="020B0600000000000000" pitchFamily="34" charset="-128"/>
            </a:endParaRPr>
          </a:p>
        </p:txBody>
      </p:sp>
      <p:sp>
        <p:nvSpPr>
          <p:cNvPr id="204806" name="Rectangle 2">
            <a:extLst>
              <a:ext uri="{FF2B5EF4-FFF2-40B4-BE49-F238E27FC236}">
                <a16:creationId xmlns:a16="http://schemas.microsoft.com/office/drawing/2014/main" id="{6B6481ED-DEF9-E046-8E4F-C58F74BD7C8F}"/>
              </a:ext>
            </a:extLst>
          </p:cNvPr>
          <p:cNvSpPr>
            <a:spLocks noRot="1" noChangeArrowheads="1" noTextEdit="1"/>
          </p:cNvSpPr>
          <p:nvPr>
            <p:ph type="sldImg"/>
          </p:nvPr>
        </p:nvSpPr>
        <p:spPr>
          <a:ln/>
        </p:spPr>
      </p:sp>
      <p:sp>
        <p:nvSpPr>
          <p:cNvPr id="204807" name="Rectangle 3">
            <a:extLst>
              <a:ext uri="{FF2B5EF4-FFF2-40B4-BE49-F238E27FC236}">
                <a16:creationId xmlns:a16="http://schemas.microsoft.com/office/drawing/2014/main" id="{64DBEAF7-88C7-5B4F-9D1E-B39C30F53D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Refer back to the discussion at the beginning of the day about previous practices and their effectiveness. </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Avoid disparaging pesticides. Put them in context. Pest management using only routine spraying of pesticides is akin to farming cockroaches. The building supplies food, water, and shelter for cockroaches to thrive in, and once a month some are harvested (killed by pesticides). As long as food, water, and shelter are present, the cockroaches will be there too. Pesticides work to kill most of the time, but they do not solve the ongoing problem and may pose unnecessary risk.</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Some of the trainees may have experience with resistance (pests don</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t die) or aversion (pests avoid baits).</a:t>
            </a:r>
          </a:p>
          <a:p>
            <a:pPr eaLnBrk="1" hangingPunct="1"/>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Property managers and maintenance crews must identify residents who are especially vulnerable to chemical exposure. Some residents may not be able to tolerate the presence of chemicals, such as gel baits, in their units, or they may feel that admitting a PMP to their unit may expose them to the pesticides present on the PMP</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clothing. Special attention must be given to people with chemical sensitivities so that they receive pest management services that meet their needs. Conventional pesticides should not be used in the units occupied by people with chemical sensitivities, or in adjacent or neighboring units, or in common areas such as the halls, lobbies, laundry rooms, elevators, or stairs, or along paths of travel for disability access. (Under the Fair Housing Act, chemical sensitivities can constitute a handicap. Multiple Chemical Sensitivities (MCS) refers to a condition that causes a person to have severe hypersensitive reactions to a number of different common substances including pesticides and solvents.)</a:t>
            </a:r>
            <a:r>
              <a:rPr lang="en-US" altLang="ja-JP">
                <a:solidFill>
                  <a:srgbClr val="800080"/>
                </a:solidFill>
                <a:latin typeface="Times New Roman" panose="02020603050405020304" pitchFamily="18" charset="0"/>
                <a:ea typeface="ＭＳ Ｐゴシック" panose="020B0600070205080204" pitchFamily="34" charset="-128"/>
              </a:rPr>
              <a:t> </a:t>
            </a:r>
            <a:r>
              <a:rPr lang="en-US" altLang="ja-JP">
                <a:latin typeface="Arial" panose="020B0604020202020204" pitchFamily="34" charset="0"/>
                <a:ea typeface="ＭＳ Ｐゴシック" panose="020B0600070205080204" pitchFamily="34" charset="-128"/>
              </a:rPr>
              <a:t>People with chemical sensitivities are frequently very knowledgeable about least risky pest control practices and may be helpful in assisting and educating other tenants in achieving the IPM goals. The elderly, pregnant women, and families with children are at greater risk for adverse health effects associated with exposure to pesticides. For these reasons it makes sense to use reduced risk practices, to follow label instructions, and to practice prevention-based approaches that reduce reliance on chemical control measures. Working with these residents is an important part of the property manager</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responsibilities.</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27487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197EAFB2-88D4-1E40-AA1C-21D07910446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IPM in Multifamily Housing Training</a:t>
            </a:r>
          </a:p>
        </p:txBody>
      </p:sp>
      <p:sp>
        <p:nvSpPr>
          <p:cNvPr id="198659" name="Rectangle 6">
            <a:extLst>
              <a:ext uri="{FF2B5EF4-FFF2-40B4-BE49-F238E27FC236}">
                <a16:creationId xmlns:a16="http://schemas.microsoft.com/office/drawing/2014/main" id="{52041DA2-7960-DA4A-A9B5-DC6B049B5285}"/>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www.StopPests.org</a:t>
            </a:r>
          </a:p>
        </p:txBody>
      </p:sp>
      <p:sp>
        <p:nvSpPr>
          <p:cNvPr id="198660" name="Rectangle 7">
            <a:extLst>
              <a:ext uri="{FF2B5EF4-FFF2-40B4-BE49-F238E27FC236}">
                <a16:creationId xmlns:a16="http://schemas.microsoft.com/office/drawing/2014/main" id="{9116C66E-9434-A548-B6C3-B0C74636DF5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fld id="{DCBD2124-B3C2-8C44-A2A2-1F138CE8D7D7}" type="slidenum">
              <a:rPr lang="en-US" altLang="en-US" sz="1100" smtClean="0">
                <a:ea typeface="Osaka" panose="020B0600000000000000" pitchFamily="34" charset="-128"/>
              </a:rPr>
              <a:pPr eaLnBrk="1" hangingPunct="1">
                <a:spcBef>
                  <a:spcPct val="0"/>
                </a:spcBef>
                <a:buFont typeface="Arial" panose="020B0604020202020204" pitchFamily="34" charset="0"/>
                <a:buNone/>
              </a:pPr>
              <a:t>16</a:t>
            </a:fld>
            <a:endParaRPr lang="en-US" altLang="en-US" sz="1100">
              <a:ea typeface="Osaka" panose="020B0600000000000000" pitchFamily="34" charset="-128"/>
            </a:endParaRPr>
          </a:p>
        </p:txBody>
      </p:sp>
      <p:sp>
        <p:nvSpPr>
          <p:cNvPr id="198661" name="Rectangle 7">
            <a:extLst>
              <a:ext uri="{FF2B5EF4-FFF2-40B4-BE49-F238E27FC236}">
                <a16:creationId xmlns:a16="http://schemas.microsoft.com/office/drawing/2014/main" id="{DD773B8C-58BD-9C46-827B-88B5A0A93CA3}"/>
              </a:ext>
            </a:extLst>
          </p:cNvPr>
          <p:cNvSpPr txBox="1">
            <a:spLocks noGrp="1" noChangeArrowheads="1"/>
          </p:cNvSpPr>
          <p:nvPr/>
        </p:nvSpPr>
        <p:spPr bwMode="auto">
          <a:xfrm>
            <a:off x="3886200" y="8831263"/>
            <a:ext cx="29702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0" tIns="46150" rIns="92300" bIns="46150" anchor="b"/>
          <a:lstStyle>
            <a:lvl1pPr defTabSz="965200">
              <a:spcBef>
                <a:spcPct val="300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ヒラギノ角ゴ Pro W3" panose="020B0300000000000000" pitchFamily="34" charset="-128"/>
              </a:defRPr>
            </a:lvl1pPr>
            <a:lvl2pPr marL="742950" indent="-28575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ヒラギノ角ゴ Pro W3" panose="020B0300000000000000" pitchFamily="34" charset="-128"/>
              </a:defRPr>
            </a:lvl2pPr>
            <a:lvl3pPr marL="11430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algn="r" eaLnBrk="1" hangingPunct="1">
              <a:spcBef>
                <a:spcPct val="0"/>
              </a:spcBef>
              <a:buClrTx/>
              <a:buSzTx/>
              <a:buFontTx/>
              <a:buNone/>
            </a:pPr>
            <a:fld id="{2B92FB58-7D4A-1548-9D92-C9C55162D54B}" type="slidenum">
              <a:rPr lang="en-US" altLang="en-US">
                <a:ea typeface="Osaka" panose="020B0600000000000000" pitchFamily="34" charset="-128"/>
              </a:rPr>
              <a:pPr algn="r" eaLnBrk="1" hangingPunct="1">
                <a:spcBef>
                  <a:spcPct val="0"/>
                </a:spcBef>
                <a:buClrTx/>
                <a:buSzTx/>
                <a:buFontTx/>
                <a:buNone/>
              </a:pPr>
              <a:t>16</a:t>
            </a:fld>
            <a:endParaRPr lang="en-US" altLang="en-US">
              <a:ea typeface="Osaka" panose="020B0600000000000000" pitchFamily="34" charset="-128"/>
            </a:endParaRPr>
          </a:p>
        </p:txBody>
      </p:sp>
      <p:sp>
        <p:nvSpPr>
          <p:cNvPr id="198662" name="Rectangle 2">
            <a:extLst>
              <a:ext uri="{FF2B5EF4-FFF2-40B4-BE49-F238E27FC236}">
                <a16:creationId xmlns:a16="http://schemas.microsoft.com/office/drawing/2014/main" id="{91BDB085-49D8-AD4A-9C30-AAEBBC65A168}"/>
              </a:ext>
            </a:extLst>
          </p:cNvPr>
          <p:cNvSpPr>
            <a:spLocks noRot="1" noChangeArrowheads="1" noTextEdit="1"/>
          </p:cNvSpPr>
          <p:nvPr>
            <p:ph type="sldImg"/>
          </p:nvPr>
        </p:nvSpPr>
        <p:spPr>
          <a:ln/>
        </p:spPr>
      </p:sp>
      <p:sp>
        <p:nvSpPr>
          <p:cNvPr id="198663" name="Rectangle 3">
            <a:extLst>
              <a:ext uri="{FF2B5EF4-FFF2-40B4-BE49-F238E27FC236}">
                <a16:creationId xmlns:a16="http://schemas.microsoft.com/office/drawing/2014/main" id="{6497096D-3775-5549-A319-2E662251A1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There is a better way to manage pests than just using conventional pesticides.</a:t>
            </a:r>
          </a:p>
          <a:p>
            <a:pPr eaLnBrk="1" hangingPunct="1"/>
            <a:endParaRPr lang="en-US" altLang="en-US" i="1">
              <a:latin typeface="Arial" panose="020B0604020202020204" pitchFamily="34" charset="0"/>
              <a:ea typeface="ＭＳ Ｐゴシック" panose="020B0600070205080204" pitchFamily="34" charset="-128"/>
            </a:endParaRPr>
          </a:p>
          <a:p>
            <a:pPr eaLnBrk="1" hangingPunct="1"/>
            <a:r>
              <a:rPr lang="en-US" altLang="en-US" i="1">
                <a:latin typeface="Arial" panose="020B0604020202020204" pitchFamily="34" charset="0"/>
                <a:ea typeface="ＭＳ Ｐゴシック" panose="020B0600070205080204" pitchFamily="34" charset="-128"/>
              </a:rPr>
              <a:t>Suggestion: Ask the trainees why they think people tolerate pests.</a:t>
            </a:r>
          </a:p>
        </p:txBody>
      </p:sp>
    </p:spTree>
    <p:extLst>
      <p:ext uri="{BB962C8B-B14F-4D97-AF65-F5344CB8AC3E}">
        <p14:creationId xmlns:p14="http://schemas.microsoft.com/office/powerpoint/2010/main" val="3370541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9EBD115D-C64A-BE47-925E-FA57579DE59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IPM in Multifamily Housing Training</a:t>
            </a:r>
          </a:p>
        </p:txBody>
      </p:sp>
      <p:sp>
        <p:nvSpPr>
          <p:cNvPr id="206851" name="Rectangle 6">
            <a:extLst>
              <a:ext uri="{FF2B5EF4-FFF2-40B4-BE49-F238E27FC236}">
                <a16:creationId xmlns:a16="http://schemas.microsoft.com/office/drawing/2014/main" id="{3FCCFDD2-288F-2E4D-B161-44D58CB61FFB}"/>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www.StopPests.org</a:t>
            </a:r>
          </a:p>
        </p:txBody>
      </p:sp>
      <p:sp>
        <p:nvSpPr>
          <p:cNvPr id="206852" name="Rectangle 7">
            <a:extLst>
              <a:ext uri="{FF2B5EF4-FFF2-40B4-BE49-F238E27FC236}">
                <a16:creationId xmlns:a16="http://schemas.microsoft.com/office/drawing/2014/main" id="{C5893D8C-FA5D-0641-807F-602CDDC597A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fld id="{E45E639C-54F4-994D-BD54-566C4FE6D742}" type="slidenum">
              <a:rPr lang="en-US" altLang="en-US" sz="1100" smtClean="0">
                <a:ea typeface="Osaka" panose="020B0600000000000000" pitchFamily="34" charset="-128"/>
              </a:rPr>
              <a:pPr eaLnBrk="1" hangingPunct="1">
                <a:spcBef>
                  <a:spcPct val="0"/>
                </a:spcBef>
                <a:buFont typeface="Arial" panose="020B0604020202020204" pitchFamily="34" charset="0"/>
                <a:buNone/>
              </a:pPr>
              <a:t>17</a:t>
            </a:fld>
            <a:endParaRPr lang="en-US" altLang="en-US" sz="1100">
              <a:ea typeface="Osaka" panose="020B0600000000000000" pitchFamily="34" charset="-128"/>
            </a:endParaRPr>
          </a:p>
        </p:txBody>
      </p:sp>
      <p:sp>
        <p:nvSpPr>
          <p:cNvPr id="206853" name="Rectangle 2">
            <a:extLst>
              <a:ext uri="{FF2B5EF4-FFF2-40B4-BE49-F238E27FC236}">
                <a16:creationId xmlns:a16="http://schemas.microsoft.com/office/drawing/2014/main" id="{3ACF309A-FB59-A94A-B3E1-DDAAC0E51389}"/>
              </a:ext>
            </a:extLst>
          </p:cNvPr>
          <p:cNvSpPr>
            <a:spLocks noRot="1" noChangeArrowheads="1" noTextEdit="1"/>
          </p:cNvSpPr>
          <p:nvPr>
            <p:ph type="sldImg"/>
          </p:nvPr>
        </p:nvSpPr>
        <p:spPr>
          <a:ln/>
        </p:spPr>
      </p:sp>
      <p:sp>
        <p:nvSpPr>
          <p:cNvPr id="206854" name="Rectangle 3">
            <a:extLst>
              <a:ext uri="{FF2B5EF4-FFF2-40B4-BE49-F238E27FC236}">
                <a16:creationId xmlns:a16="http://schemas.microsoft.com/office/drawing/2014/main" id="{A926F59E-5118-2E4B-BDC1-A2A89EA9B282}"/>
              </a:ext>
            </a:extLst>
          </p:cNvPr>
          <p:cNvSpPr>
            <a:spLocks noGrp="1" noChangeArrowheads="1"/>
          </p:cNvSpPr>
          <p:nvPr>
            <p:ph type="body" idx="1"/>
          </p:nvPr>
        </p:nvSpPr>
        <p:spPr>
          <a:xfrm>
            <a:off x="428625" y="4279900"/>
            <a:ext cx="60007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Examples of illegal pesticides are pictured. </a:t>
            </a:r>
          </a:p>
          <a:p>
            <a:r>
              <a:rPr lang="en-US" altLang="en-US">
                <a:latin typeface="Arial" panose="020B0604020202020204" pitchFamily="34" charset="0"/>
                <a:ea typeface="ＭＳ Ｐゴシック" panose="020B0600070205080204" pitchFamily="34" charset="-128"/>
              </a:rPr>
              <a:t>The three pictures on the left are of unlabeled packages of mothballs. </a:t>
            </a:r>
          </a:p>
          <a:p>
            <a:r>
              <a:rPr lang="en-US" altLang="en-US">
                <a:latin typeface="Arial" panose="020B0604020202020204" pitchFamily="34" charset="0"/>
                <a:ea typeface="ＭＳ Ｐゴシック" panose="020B0600070205080204" pitchFamily="34" charset="-128"/>
              </a:rPr>
              <a:t>The fourth photo is Chinese Chalk.  People illegally use this unregistered pesticide to kill cockroaches. But the </a:t>
            </a:r>
            <a:r>
              <a:rPr lang="ja-JP" altLang="en-US">
                <a:latin typeface="Arial" panose="020B0604020202020204" pitchFamily="34" charset="0"/>
                <a:ea typeface="ヒラギノ角ゴ ProN W3" panose="020B0300000000000000" pitchFamily="34" charset="-128"/>
              </a:rPr>
              <a:t>“</a:t>
            </a:r>
            <a:r>
              <a:rPr lang="en-US" altLang="ja-JP">
                <a:latin typeface="Arial" panose="020B0604020202020204" pitchFamily="34" charset="0"/>
                <a:ea typeface="ヒラギノ角ゴ ProN W3" panose="020B0300000000000000" pitchFamily="34" charset="-128"/>
              </a:rPr>
              <a:t>c</a:t>
            </a:r>
            <a:r>
              <a:rPr lang="en-US" altLang="ja-JP">
                <a:latin typeface="Arial" panose="020B0604020202020204" pitchFamily="34" charset="0"/>
                <a:ea typeface="ＭＳ Ｐゴシック" panose="020B0600070205080204" pitchFamily="34" charset="-128"/>
              </a:rPr>
              <a:t>halk</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could seriously harm people, especially children and pets. </a:t>
            </a:r>
          </a:p>
          <a:p>
            <a:r>
              <a:rPr lang="en-US" altLang="en-US">
                <a:latin typeface="Arial" panose="020B0604020202020204" pitchFamily="34" charset="0"/>
                <a:ea typeface="ＭＳ Ｐゴシック" panose="020B0600070205080204" pitchFamily="34" charset="-128"/>
              </a:rPr>
              <a:t>The fifth photo is Tres Pasitos—</a:t>
            </a:r>
            <a:r>
              <a:rPr lang="ja-JP" altLang="en-US">
                <a:latin typeface="Arial" panose="020B0604020202020204" pitchFamily="34" charset="0"/>
                <a:ea typeface="ヒラギノ角ゴ ProN W3" panose="020B0300000000000000" pitchFamily="34" charset="-128"/>
              </a:rPr>
              <a:t>“</a:t>
            </a:r>
            <a:r>
              <a:rPr lang="en-US" altLang="ja-JP">
                <a:latin typeface="Arial" panose="020B0604020202020204" pitchFamily="34" charset="0"/>
                <a:ea typeface="ヒラギノ角ゴ ProN W3" panose="020B0300000000000000" pitchFamily="34" charset="-128"/>
              </a:rPr>
              <a:t>t</a:t>
            </a:r>
            <a:r>
              <a:rPr lang="en-US" altLang="ja-JP">
                <a:latin typeface="Arial" panose="020B0604020202020204" pitchFamily="34" charset="0"/>
                <a:ea typeface="ＭＳ Ｐゴシック" panose="020B0600070205080204" pitchFamily="34" charset="-128"/>
              </a:rPr>
              <a:t>hree little steps</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in Spanish. The phrase refers to the number of steps mice take before they die.</a:t>
            </a:r>
          </a:p>
          <a:p>
            <a:r>
              <a:rPr lang="en-US" altLang="en-US">
                <a:latin typeface="Arial" panose="020B0604020202020204" pitchFamily="34" charset="0"/>
                <a:ea typeface="ＭＳ Ｐゴシック" panose="020B0600070205080204" pitchFamily="34" charset="-128"/>
              </a:rPr>
              <a:t>Insecticide </a:t>
            </a:r>
            <a:r>
              <a:rPr lang="ja-JP" altLang="en-US">
                <a:latin typeface="Arial" panose="020B0604020202020204" pitchFamily="34" charset="0"/>
                <a:ea typeface="ヒラギノ角ゴ ProN W3" panose="020B0300000000000000" pitchFamily="34" charset="-128"/>
              </a:rPr>
              <a:t>“</a:t>
            </a:r>
            <a:r>
              <a:rPr lang="en-US" altLang="ja-JP">
                <a:latin typeface="Arial" panose="020B0604020202020204" pitchFamily="34" charset="0"/>
                <a:ea typeface="ヒラギノ角ゴ ProN W3" panose="020B0300000000000000" pitchFamily="34" charset="-128"/>
              </a:rPr>
              <a:t>c</a:t>
            </a:r>
            <a:r>
              <a:rPr lang="en-US" altLang="ja-JP">
                <a:latin typeface="Arial" panose="020B0604020202020204" pitchFamily="34" charset="0"/>
                <a:ea typeface="ＭＳ Ｐゴシック" panose="020B0600070205080204" pitchFamily="34" charset="-128"/>
              </a:rPr>
              <a:t>halk</a:t>
            </a:r>
            <a:r>
              <a:rPr lang="ja-JP" altLang="en-US">
                <a:latin typeface="Arial" panose="020B0604020202020204" pitchFamily="34" charset="0"/>
                <a:ea typeface="ＭＳ Ｐゴシック" panose="020B0600070205080204" pitchFamily="34" charset="-128"/>
              </a:rPr>
              <a:t>”</a:t>
            </a:r>
            <a:r>
              <a:rPr lang="en-US" altLang="ja-JP">
                <a:latin typeface="Lucida Grande" panose="020B0600040502020204" pitchFamily="34" charset="0"/>
                <a:ea typeface="ＭＳ Ｐゴシック" panose="020B0600070205080204" pitchFamily="34" charset="-128"/>
              </a:rPr>
              <a:t> </a:t>
            </a:r>
            <a:r>
              <a:rPr lang="en-US" altLang="ja-JP">
                <a:latin typeface="Arial" panose="020B0604020202020204" pitchFamily="34" charset="0"/>
                <a:ea typeface="ＭＳ Ｐゴシック" panose="020B0600070205080204" pitchFamily="34" charset="-128"/>
              </a:rPr>
              <a:t>(a.k.a. Miraculous or Chinese Chalk) and </a:t>
            </a:r>
            <a:r>
              <a:rPr lang="en-US" altLang="ja-JP">
                <a:latin typeface="Arial" panose="020B0604020202020204" pitchFamily="34" charset="0"/>
                <a:ea typeface="ヒラギノ角ゴ ProN W3" panose="020B0300000000000000" pitchFamily="34" charset="-128"/>
              </a:rPr>
              <a:t>T</a:t>
            </a:r>
            <a:r>
              <a:rPr lang="en-US" altLang="ja-JP">
                <a:latin typeface="Arial" panose="020B0604020202020204" pitchFamily="34" charset="0"/>
                <a:ea typeface="ＭＳ Ｐゴシック" panose="020B0600070205080204" pitchFamily="34" charset="-128"/>
              </a:rPr>
              <a:t>res Pasitos are two common illegal pesticides sold by street vendors or at ethnic markets.</a:t>
            </a:r>
          </a:p>
          <a:p>
            <a:endParaRPr lang="en-US" altLang="en-US" i="1">
              <a:latin typeface="Arial" panose="020B0604020202020204" pitchFamily="34" charset="0"/>
              <a:ea typeface="ＭＳ Ｐゴシック" panose="020B0600070205080204" pitchFamily="34" charset="-128"/>
            </a:endParaRPr>
          </a:p>
          <a:p>
            <a:r>
              <a:rPr lang="en-US" altLang="en-US" i="1">
                <a:latin typeface="Arial" panose="020B0604020202020204" pitchFamily="34" charset="0"/>
                <a:ea typeface="ＭＳ Ｐゴシック" panose="020B0600070205080204" pitchFamily="34" charset="-128"/>
              </a:rPr>
              <a:t>Pesticides are illegal when they are not registered by the EPA or the state within which they are used or they are used against the label. Illegal pesticides should not be purchased or used. </a:t>
            </a:r>
          </a:p>
          <a:p>
            <a:endParaRPr lang="en-US" altLang="en-US">
              <a:latin typeface="Arial" panose="020B0604020202020204" pitchFamily="34" charset="0"/>
              <a:ea typeface="ＭＳ Ｐゴシック" panose="020B0600070205080204" pitchFamily="34" charset="-128"/>
            </a:endParaRPr>
          </a:p>
          <a:p>
            <a:r>
              <a:rPr lang="en-US" altLang="en-US" i="1">
                <a:latin typeface="Arial" panose="020B0604020202020204" pitchFamily="34" charset="0"/>
                <a:ea typeface="ＭＳ Ｐゴシック" panose="020B0600070205080204" pitchFamily="34" charset="-128"/>
              </a:rPr>
              <a:t>Illegal pesticides may be stronger than ones that are legal for residential use. People may be tempted to purchase and use illegal pesticides because they are fast-acting. These products are illegal and harmful to people and pets. </a:t>
            </a:r>
          </a:p>
          <a:p>
            <a:endParaRPr lang="en-US" altLang="en-US" b="1">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In Boston, there has been success with pesticide buy-backs where residents are paid for the pesticides they have in their home.</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To find a pesticide licensing agency, use the map at http://npic.orst.edu/mlr.html.</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43020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3AC0AD45-08AB-6D47-809A-76224677D4A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IPM in Multifamily Housing Training</a:t>
            </a:r>
          </a:p>
        </p:txBody>
      </p:sp>
      <p:sp>
        <p:nvSpPr>
          <p:cNvPr id="208899" name="Rectangle 6">
            <a:extLst>
              <a:ext uri="{FF2B5EF4-FFF2-40B4-BE49-F238E27FC236}">
                <a16:creationId xmlns:a16="http://schemas.microsoft.com/office/drawing/2014/main" id="{53BAE4F0-3C96-2247-A0CB-67053B157A31}"/>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www.StopPests.org</a:t>
            </a:r>
          </a:p>
        </p:txBody>
      </p:sp>
      <p:sp>
        <p:nvSpPr>
          <p:cNvPr id="208900" name="Rectangle 7">
            <a:extLst>
              <a:ext uri="{FF2B5EF4-FFF2-40B4-BE49-F238E27FC236}">
                <a16:creationId xmlns:a16="http://schemas.microsoft.com/office/drawing/2014/main" id="{A229CD93-0C80-9C4A-A891-1EBBF361BCB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fld id="{4BEC843F-D56D-E843-87E4-BBC90492403D}" type="slidenum">
              <a:rPr lang="en-US" altLang="en-US" sz="1100" smtClean="0">
                <a:ea typeface="Osaka" panose="020B0600000000000000" pitchFamily="34" charset="-128"/>
              </a:rPr>
              <a:pPr eaLnBrk="1" hangingPunct="1">
                <a:spcBef>
                  <a:spcPct val="0"/>
                </a:spcBef>
                <a:buFont typeface="Arial" panose="020B0604020202020204" pitchFamily="34" charset="0"/>
                <a:buNone/>
              </a:pPr>
              <a:t>18</a:t>
            </a:fld>
            <a:endParaRPr lang="en-US" altLang="en-US" sz="1100">
              <a:ea typeface="Osaka" panose="020B0600000000000000" pitchFamily="34" charset="-128"/>
            </a:endParaRPr>
          </a:p>
        </p:txBody>
      </p:sp>
      <p:sp>
        <p:nvSpPr>
          <p:cNvPr id="208901" name="Rectangle 7">
            <a:extLst>
              <a:ext uri="{FF2B5EF4-FFF2-40B4-BE49-F238E27FC236}">
                <a16:creationId xmlns:a16="http://schemas.microsoft.com/office/drawing/2014/main" id="{C2B8AFF9-1C6B-0C47-9869-63B6D43D9A27}"/>
              </a:ext>
            </a:extLst>
          </p:cNvPr>
          <p:cNvSpPr txBox="1">
            <a:spLocks noGrp="1" noChangeArrowheads="1"/>
          </p:cNvSpPr>
          <p:nvPr/>
        </p:nvSpPr>
        <p:spPr bwMode="auto">
          <a:xfrm>
            <a:off x="3886200" y="8831263"/>
            <a:ext cx="29702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0" tIns="46150" rIns="92300" bIns="46150" anchor="b"/>
          <a:lstStyle>
            <a:lvl1pPr defTabSz="965200">
              <a:spcBef>
                <a:spcPct val="300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ヒラギノ角ゴ Pro W3" panose="020B0300000000000000" pitchFamily="34" charset="-128"/>
              </a:defRPr>
            </a:lvl1pPr>
            <a:lvl2pPr marL="742950" indent="-28575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ヒラギノ角ゴ Pro W3" panose="020B0300000000000000" pitchFamily="34" charset="-128"/>
              </a:defRPr>
            </a:lvl2pPr>
            <a:lvl3pPr marL="11430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algn="r" eaLnBrk="1" hangingPunct="1">
              <a:spcBef>
                <a:spcPct val="0"/>
              </a:spcBef>
              <a:buClrTx/>
              <a:buSzTx/>
              <a:buFontTx/>
              <a:buNone/>
            </a:pPr>
            <a:fld id="{4A96BEA0-8D6F-3147-8CD4-5CC12B9A4268}" type="slidenum">
              <a:rPr lang="en-US" altLang="en-US">
                <a:ea typeface="Osaka" panose="020B0600000000000000" pitchFamily="34" charset="-128"/>
              </a:rPr>
              <a:pPr algn="r" eaLnBrk="1" hangingPunct="1">
                <a:spcBef>
                  <a:spcPct val="0"/>
                </a:spcBef>
                <a:buClrTx/>
                <a:buSzTx/>
                <a:buFontTx/>
                <a:buNone/>
              </a:pPr>
              <a:t>18</a:t>
            </a:fld>
            <a:endParaRPr lang="en-US" altLang="en-US">
              <a:ea typeface="Osaka" panose="020B0600000000000000" pitchFamily="34" charset="-128"/>
            </a:endParaRPr>
          </a:p>
        </p:txBody>
      </p:sp>
      <p:sp>
        <p:nvSpPr>
          <p:cNvPr id="208902" name="Rectangle 2">
            <a:extLst>
              <a:ext uri="{FF2B5EF4-FFF2-40B4-BE49-F238E27FC236}">
                <a16:creationId xmlns:a16="http://schemas.microsoft.com/office/drawing/2014/main" id="{03B33EE0-92F8-0349-832B-CAD45400195C}"/>
              </a:ext>
            </a:extLst>
          </p:cNvPr>
          <p:cNvSpPr>
            <a:spLocks noRot="1" noChangeArrowheads="1" noTextEdit="1"/>
          </p:cNvSpPr>
          <p:nvPr>
            <p:ph type="sldImg"/>
          </p:nvPr>
        </p:nvSpPr>
        <p:spPr>
          <a:ln/>
        </p:spPr>
      </p:sp>
      <p:sp>
        <p:nvSpPr>
          <p:cNvPr id="208903" name="Rectangle 3">
            <a:extLst>
              <a:ext uri="{FF2B5EF4-FFF2-40B4-BE49-F238E27FC236}">
                <a16:creationId xmlns:a16="http://schemas.microsoft.com/office/drawing/2014/main" id="{38598E4D-01E7-5640-AAD0-FD39EF6265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latin typeface="Arial" panose="020B0604020202020204" pitchFamily="34" charset="0"/>
                <a:ea typeface="ＭＳ Ｐゴシック" panose="020B0600070205080204" pitchFamily="34" charset="-128"/>
              </a:rPr>
              <a:t>The photos above show houses and apartments destroyed by </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bug bombs</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used incorrectly. </a:t>
            </a:r>
          </a:p>
          <a:p>
            <a:pPr>
              <a:spcBef>
                <a:spcPct val="0"/>
              </a:spcBef>
            </a:pPr>
            <a:endParaRPr lang="en-US" altLang="en-US" i="1">
              <a:latin typeface="Arial" panose="020B0604020202020204" pitchFamily="34" charset="0"/>
              <a:ea typeface="ＭＳ Ｐゴシック" panose="020B0600070205080204" pitchFamily="34" charset="-128"/>
            </a:endParaRPr>
          </a:p>
          <a:p>
            <a:pPr>
              <a:spcBef>
                <a:spcPct val="0"/>
              </a:spcBef>
            </a:pPr>
            <a:r>
              <a:rPr lang="en-US" altLang="en-US" i="1">
                <a:latin typeface="Arial" panose="020B0604020202020204" pitchFamily="34" charset="0"/>
                <a:ea typeface="ＭＳ Ｐゴシック" panose="020B0600070205080204" pitchFamily="34" charset="-128"/>
              </a:rPr>
              <a:t>Foggers, officially called </a:t>
            </a:r>
            <a:r>
              <a:rPr lang="ja-JP" altLang="en-US" i="1">
                <a:latin typeface="Arial" panose="020B0604020202020204" pitchFamily="34" charset="0"/>
                <a:ea typeface="ＭＳ Ｐゴシック" panose="020B0600070205080204" pitchFamily="34" charset="-128"/>
              </a:rPr>
              <a:t>“</a:t>
            </a:r>
            <a:r>
              <a:rPr lang="en-US" altLang="ja-JP" i="1">
                <a:latin typeface="Arial" panose="020B0604020202020204" pitchFamily="34" charset="0"/>
                <a:ea typeface="ＭＳ Ｐゴシック" panose="020B0600070205080204" pitchFamily="34" charset="-128"/>
              </a:rPr>
              <a:t>total release foggers</a:t>
            </a:r>
            <a:r>
              <a:rPr lang="ja-JP" altLang="en-US" i="1">
                <a:latin typeface="Arial" panose="020B0604020202020204" pitchFamily="34" charset="0"/>
                <a:ea typeface="ＭＳ Ｐゴシック" panose="020B0600070205080204" pitchFamily="34" charset="-128"/>
              </a:rPr>
              <a:t>”</a:t>
            </a:r>
            <a:r>
              <a:rPr lang="en-US" altLang="ja-JP" i="1">
                <a:latin typeface="Arial" panose="020B0604020202020204" pitchFamily="34" charset="0"/>
                <a:ea typeface="ＭＳ Ｐゴシック" panose="020B0600070205080204" pitchFamily="34" charset="-128"/>
              </a:rPr>
              <a:t> (TRF), release a very fine mist of pesticides into the air from pressurized cans. The mist penetrates deeper than a liquid spray. They pose the same risk of exposure as sprays. In the hands of a consumer they are prone to dangerous misuse. The propellant (isobutane or isopropane) that spreads the insecticide through the air is flammable and can create an explosion. Foggers will cover all surfaces, regardless of whether they need pesticide. Foggers may also affect pets.</a:t>
            </a:r>
          </a:p>
          <a:p>
            <a:endParaRPr lang="en-US" altLang="en-US">
              <a:latin typeface="Arial" panose="020B0604020202020204" pitchFamily="34" charset="0"/>
              <a:ea typeface="ヒラギノ角ゴ Pro W3" panose="020B0300000000000000" pitchFamily="34" charset="-128"/>
            </a:endParaRPr>
          </a:p>
          <a:p>
            <a:r>
              <a:rPr lang="en-US" altLang="en-US">
                <a:latin typeface="Arial" panose="020B0604020202020204" pitchFamily="34" charset="0"/>
                <a:ea typeface="ヒラギノ角ゴ Pro W3" panose="020B0300000000000000" pitchFamily="34" charset="-128"/>
              </a:rPr>
              <a:t>Total release foggers, commonly known as “bug bombs,” are ineffective at removing cockroaches from indoor environments, according </a:t>
            </a:r>
            <a:r>
              <a:rPr lang="en-US" altLang="en-US">
                <a:solidFill>
                  <a:schemeClr val="tx1"/>
                </a:solidFill>
                <a:latin typeface="Arial" panose="020B0604020202020204" pitchFamily="34" charset="0"/>
                <a:ea typeface="ヒラギノ角ゴ Pro W3" panose="020B0300000000000000" pitchFamily="34" charset="-128"/>
              </a:rPr>
              <a:t>to a </a:t>
            </a:r>
            <a:r>
              <a:rPr lang="en-US" altLang="en-US" u="sng">
                <a:solidFill>
                  <a:schemeClr val="tx1"/>
                </a:solidFill>
                <a:latin typeface="Arial" panose="020B0604020202020204" pitchFamily="34" charset="0"/>
                <a:ea typeface="ヒラギノ角ゴ Pro W3" panose="020B0300000000000000" pitchFamily="34" charset="-128"/>
                <a:hlinkClick r:id="rId3"/>
              </a:rPr>
              <a:t>new study from North Carolina State University</a:t>
            </a:r>
            <a:r>
              <a:rPr lang="en-US" altLang="en-US">
                <a:solidFill>
                  <a:schemeClr val="tx1"/>
                </a:solidFill>
                <a:latin typeface="Arial" panose="020B0604020202020204" pitchFamily="34" charset="0"/>
                <a:ea typeface="ヒラギノ角ゴ Pro W3" panose="020B0300000000000000" pitchFamily="34" charset="-128"/>
              </a:rPr>
              <a:t>.</a:t>
            </a:r>
          </a:p>
          <a:p>
            <a:r>
              <a:rPr lang="en-US" altLang="en-US">
                <a:latin typeface="Arial" panose="020B0604020202020204" pitchFamily="34" charset="0"/>
                <a:ea typeface="ヒラギノ角ゴ Pro W3" panose="020B0300000000000000" pitchFamily="34" charset="-128"/>
              </a:rPr>
              <a:t>Bug-bomb chemicals fail to reach places where cockroaches congregate the most – on the underside of surfaces and inside cabinets, NC State researchers say. Besides leaving behind numerous cockroaches, bug bombs also leave behind nasty toxic residue in the middle of floors and countertops, areas cockroaches generally avoid but which are heavily used by humans and pets.</a:t>
            </a:r>
          </a:p>
          <a:p>
            <a:pPr>
              <a:spcBef>
                <a:spcPct val="0"/>
              </a:spcBef>
            </a:pPr>
            <a:endParaRPr lang="en-US" altLang="en-US" i="1">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346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a:extLst>
              <a:ext uri="{FF2B5EF4-FFF2-40B4-BE49-F238E27FC236}">
                <a16:creationId xmlns:a16="http://schemas.microsoft.com/office/drawing/2014/main" id="{5D46D728-D62E-0243-B331-1A5919D6E058}"/>
              </a:ext>
            </a:extLst>
          </p:cNvPr>
          <p:cNvSpPr>
            <a:spLocks noGrp="1" noRot="1" noChangeAspect="1" noChangeArrowheads="1" noTextEdit="1"/>
          </p:cNvSpPr>
          <p:nvPr>
            <p:ph type="sldImg"/>
          </p:nvPr>
        </p:nvSpPr>
        <p:spPr>
          <a:ln/>
        </p:spPr>
      </p:sp>
      <p:sp>
        <p:nvSpPr>
          <p:cNvPr id="210947" name="Notes Placeholder 2">
            <a:extLst>
              <a:ext uri="{FF2B5EF4-FFF2-40B4-BE49-F238E27FC236}">
                <a16:creationId xmlns:a16="http://schemas.microsoft.com/office/drawing/2014/main" id="{A087CBBB-68FE-4343-977B-CEB3C22326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The risk associated with a pesticide is determined by both the toxicity of the chemicals and the risk of exposure to the product.</a:t>
            </a:r>
          </a:p>
        </p:txBody>
      </p:sp>
      <p:sp>
        <p:nvSpPr>
          <p:cNvPr id="210948" name="Header Placeholder 3">
            <a:extLst>
              <a:ext uri="{FF2B5EF4-FFF2-40B4-BE49-F238E27FC236}">
                <a16:creationId xmlns:a16="http://schemas.microsoft.com/office/drawing/2014/main" id="{BCC409E7-4904-184D-9975-EBE9051C675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IPM in Multifamily Housing Training</a:t>
            </a:r>
          </a:p>
        </p:txBody>
      </p:sp>
      <p:sp>
        <p:nvSpPr>
          <p:cNvPr id="210949" name="Footer Placeholder 4">
            <a:extLst>
              <a:ext uri="{FF2B5EF4-FFF2-40B4-BE49-F238E27FC236}">
                <a16:creationId xmlns:a16="http://schemas.microsoft.com/office/drawing/2014/main" id="{6AAC8442-DBE7-E449-B9DA-88994C76BA81}"/>
              </a:ext>
            </a:extLst>
          </p:cNvPr>
          <p:cNvSpPr>
            <a:spLocks noGrp="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www.StopPests.org</a:t>
            </a:r>
          </a:p>
        </p:txBody>
      </p:sp>
      <p:sp>
        <p:nvSpPr>
          <p:cNvPr id="210950" name="Slide Number Placeholder 5">
            <a:extLst>
              <a:ext uri="{FF2B5EF4-FFF2-40B4-BE49-F238E27FC236}">
                <a16:creationId xmlns:a16="http://schemas.microsoft.com/office/drawing/2014/main" id="{17F99125-9A77-4C4C-BBDA-896E1B5DA2BE}"/>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fld id="{2DDC9C59-C31A-D841-B979-C700C7CBE2D7}" type="slidenum">
              <a:rPr lang="en-US" altLang="en-US" sz="1100" smtClean="0">
                <a:ea typeface="Osaka" panose="020B0600000000000000" pitchFamily="34" charset="-128"/>
              </a:rPr>
              <a:pPr eaLnBrk="1" hangingPunct="1">
                <a:spcBef>
                  <a:spcPct val="0"/>
                </a:spcBef>
                <a:buFont typeface="Arial" panose="020B0604020202020204" pitchFamily="34" charset="0"/>
                <a:buNone/>
              </a:pPr>
              <a:t>19</a:t>
            </a:fld>
            <a:endParaRPr lang="en-US" altLang="en-US" sz="1100">
              <a:ea typeface="Osaka" panose="020B0600000000000000" pitchFamily="34" charset="-128"/>
            </a:endParaRPr>
          </a:p>
        </p:txBody>
      </p:sp>
    </p:spTree>
    <p:extLst>
      <p:ext uri="{BB962C8B-B14F-4D97-AF65-F5344CB8AC3E}">
        <p14:creationId xmlns:p14="http://schemas.microsoft.com/office/powerpoint/2010/main" val="342370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DA255597-F218-8E48-AC26-18895FE2F2A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IPM in Multifamily Housing Training</a:t>
            </a:r>
          </a:p>
        </p:txBody>
      </p:sp>
      <p:sp>
        <p:nvSpPr>
          <p:cNvPr id="212995" name="Rectangle 6">
            <a:extLst>
              <a:ext uri="{FF2B5EF4-FFF2-40B4-BE49-F238E27FC236}">
                <a16:creationId xmlns:a16="http://schemas.microsoft.com/office/drawing/2014/main" id="{0961DA68-BDFC-2A4E-B8F4-D365DE33F0FF}"/>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www.StopPests.org</a:t>
            </a:r>
          </a:p>
        </p:txBody>
      </p:sp>
      <p:sp>
        <p:nvSpPr>
          <p:cNvPr id="212996" name="Rectangle 7">
            <a:extLst>
              <a:ext uri="{FF2B5EF4-FFF2-40B4-BE49-F238E27FC236}">
                <a16:creationId xmlns:a16="http://schemas.microsoft.com/office/drawing/2014/main" id="{4A0803AB-2237-7F4D-9061-C50BE47BEBB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fld id="{8CA20508-992C-6543-AE6D-D6988E474666}" type="slidenum">
              <a:rPr lang="en-US" altLang="en-US" sz="1100" smtClean="0">
                <a:ea typeface="Osaka" panose="020B0600000000000000" pitchFamily="34" charset="-128"/>
              </a:rPr>
              <a:pPr eaLnBrk="1" hangingPunct="1">
                <a:spcBef>
                  <a:spcPct val="0"/>
                </a:spcBef>
                <a:buFont typeface="Arial" panose="020B0604020202020204" pitchFamily="34" charset="0"/>
                <a:buNone/>
              </a:pPr>
              <a:t>20</a:t>
            </a:fld>
            <a:endParaRPr lang="en-US" altLang="en-US" sz="1100">
              <a:ea typeface="Osaka" panose="020B0600000000000000" pitchFamily="34" charset="-128"/>
            </a:endParaRPr>
          </a:p>
        </p:txBody>
      </p:sp>
      <p:sp>
        <p:nvSpPr>
          <p:cNvPr id="212997" name="Rectangle 2">
            <a:extLst>
              <a:ext uri="{FF2B5EF4-FFF2-40B4-BE49-F238E27FC236}">
                <a16:creationId xmlns:a16="http://schemas.microsoft.com/office/drawing/2014/main" id="{A5460534-E615-A343-A345-5A9EA907241B}"/>
              </a:ext>
            </a:extLst>
          </p:cNvPr>
          <p:cNvSpPr>
            <a:spLocks noRot="1" noChangeArrowheads="1" noTextEdit="1"/>
          </p:cNvSpPr>
          <p:nvPr>
            <p:ph type="sldImg"/>
          </p:nvPr>
        </p:nvSpPr>
        <p:spPr>
          <a:ln/>
        </p:spPr>
      </p:sp>
      <p:sp>
        <p:nvSpPr>
          <p:cNvPr id="212998" name="Rectangle 3">
            <a:extLst>
              <a:ext uri="{FF2B5EF4-FFF2-40B4-BE49-F238E27FC236}">
                <a16:creationId xmlns:a16="http://schemas.microsoft.com/office/drawing/2014/main" id="{BDBC1A2E-841A-6843-99D2-74299ECB4A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latin typeface="Arial" panose="020B0604020202020204" pitchFamily="34" charset="0"/>
                <a:ea typeface="ＭＳ Ｐゴシック" panose="020B0600070205080204" pitchFamily="34" charset="-128"/>
              </a:rPr>
              <a:t>Risk of exposure is the risk of coming in contact with a pesticide. Note that touching a pesticide that can be seen is not the only way to be exposed to pesticides. Get trainees to think about pesticides getting into the air and remaining on surfaces even when they can</a:t>
            </a:r>
            <a:r>
              <a:rPr lang="ja-JP" altLang="en-US" i="1">
                <a:latin typeface="Arial" panose="020B0604020202020204" pitchFamily="34" charset="0"/>
                <a:ea typeface="ＭＳ Ｐゴシック" panose="020B0600070205080204" pitchFamily="34" charset="-128"/>
              </a:rPr>
              <a:t>’</a:t>
            </a:r>
            <a:r>
              <a:rPr lang="en-US" altLang="ja-JP" i="1">
                <a:latin typeface="Arial" panose="020B0604020202020204" pitchFamily="34" charset="0"/>
                <a:ea typeface="ＭＳ Ｐゴシック" panose="020B0600070205080204" pitchFamily="34" charset="-128"/>
              </a:rPr>
              <a:t>t be seen or smelled. </a:t>
            </a:r>
          </a:p>
          <a:p>
            <a:endParaRPr lang="en-US" altLang="en-US" i="1">
              <a:latin typeface="Arial" panose="020B0604020202020204" pitchFamily="34" charset="0"/>
              <a:ea typeface="ＭＳ Ｐゴシック" panose="020B0600070205080204" pitchFamily="34" charset="-128"/>
            </a:endParaRPr>
          </a:p>
          <a:p>
            <a:r>
              <a:rPr lang="en-US" altLang="en-US" i="1">
                <a:latin typeface="Arial" panose="020B0604020202020204" pitchFamily="34" charset="0"/>
                <a:ea typeface="ＭＳ Ｐゴシック" panose="020B0600070205080204" pitchFamily="34" charset="-128"/>
              </a:rPr>
              <a:t>Another risk to consider is that someone could misuse a pesticide by applying it incorrectly. </a:t>
            </a:r>
          </a:p>
          <a:p>
            <a:endParaRPr lang="en-US" altLang="en-US" i="1">
              <a:latin typeface="Arial" panose="020B0604020202020204" pitchFamily="34" charset="0"/>
              <a:ea typeface="ＭＳ Ｐゴシック" panose="020B0600070205080204" pitchFamily="34" charset="-128"/>
            </a:endParaRPr>
          </a:p>
          <a:p>
            <a:r>
              <a:rPr lang="en-US" altLang="en-US" i="1">
                <a:latin typeface="Arial" panose="020B0604020202020204" pitchFamily="34" charset="0"/>
                <a:ea typeface="ＭＳ Ｐゴシック" panose="020B0600070205080204" pitchFamily="34" charset="-128"/>
              </a:rPr>
              <a:t>Suggestion: Have trainees think of and place on the gradient one or two other application methods they have seen.</a:t>
            </a:r>
          </a:p>
        </p:txBody>
      </p:sp>
    </p:spTree>
    <p:extLst>
      <p:ext uri="{BB962C8B-B14F-4D97-AF65-F5344CB8AC3E}">
        <p14:creationId xmlns:p14="http://schemas.microsoft.com/office/powerpoint/2010/main" val="192801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8244B7E2-C163-0E46-BD15-70BD1DACBAC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IPM in Multifamily Housing Training</a:t>
            </a:r>
          </a:p>
        </p:txBody>
      </p:sp>
      <p:sp>
        <p:nvSpPr>
          <p:cNvPr id="167939" name="Rectangle 6">
            <a:extLst>
              <a:ext uri="{FF2B5EF4-FFF2-40B4-BE49-F238E27FC236}">
                <a16:creationId xmlns:a16="http://schemas.microsoft.com/office/drawing/2014/main" id="{0E729B59-7128-9441-8E54-04C9A5B693D5}"/>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www.StopPests.org</a:t>
            </a:r>
          </a:p>
        </p:txBody>
      </p:sp>
      <p:sp>
        <p:nvSpPr>
          <p:cNvPr id="167940" name="Rectangle 7">
            <a:extLst>
              <a:ext uri="{FF2B5EF4-FFF2-40B4-BE49-F238E27FC236}">
                <a16:creationId xmlns:a16="http://schemas.microsoft.com/office/drawing/2014/main" id="{9132ECF4-E31F-7F4B-89EF-563BB486E82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fld id="{C274578B-A98F-BD48-8D1E-D506B8C012F7}" type="slidenum">
              <a:rPr lang="en-US" altLang="en-US" sz="1100" smtClean="0">
                <a:ea typeface="Osaka" panose="020B0600000000000000" pitchFamily="34" charset="-128"/>
              </a:rPr>
              <a:pPr eaLnBrk="1" hangingPunct="1">
                <a:spcBef>
                  <a:spcPct val="0"/>
                </a:spcBef>
                <a:buFont typeface="Arial" panose="020B0604020202020204" pitchFamily="34" charset="0"/>
                <a:buNone/>
              </a:pPr>
              <a:t>3</a:t>
            </a:fld>
            <a:endParaRPr lang="en-US" altLang="en-US" sz="1100">
              <a:ea typeface="Osaka" panose="020B0600000000000000" pitchFamily="34" charset="-128"/>
            </a:endParaRPr>
          </a:p>
        </p:txBody>
      </p:sp>
      <p:sp>
        <p:nvSpPr>
          <p:cNvPr id="167941" name="Rectangle 1026">
            <a:extLst>
              <a:ext uri="{FF2B5EF4-FFF2-40B4-BE49-F238E27FC236}">
                <a16:creationId xmlns:a16="http://schemas.microsoft.com/office/drawing/2014/main" id="{86994A52-13CD-9945-A14B-41D919F45C48}"/>
              </a:ext>
            </a:extLst>
          </p:cNvPr>
          <p:cNvSpPr>
            <a:spLocks noRot="1" noChangeArrowheads="1" noTextEdit="1"/>
          </p:cNvSpPr>
          <p:nvPr>
            <p:ph type="sldImg"/>
          </p:nvPr>
        </p:nvSpPr>
        <p:spPr>
          <a:xfrm>
            <a:off x="331788" y="698500"/>
            <a:ext cx="6196012" cy="3486150"/>
          </a:xfrm>
          <a:ln/>
        </p:spPr>
      </p:sp>
      <p:sp>
        <p:nvSpPr>
          <p:cNvPr id="167942" name="Rectangle 1027">
            <a:extLst>
              <a:ext uri="{FF2B5EF4-FFF2-40B4-BE49-F238E27FC236}">
                <a16:creationId xmlns:a16="http://schemas.microsoft.com/office/drawing/2014/main" id="{5019BBB9-0BA8-334B-9D07-E34843AE77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08" tIns="43654" rIns="87308" bIns="43654"/>
          <a:lstStyle/>
          <a:p>
            <a:r>
              <a:rPr lang="en-US" altLang="en-US" i="1">
                <a:latin typeface="Arial" panose="020B0604020202020204" pitchFamily="34" charset="0"/>
                <a:ea typeface="ＭＳ Ｐゴシック" panose="020B0600070205080204" pitchFamily="34" charset="-128"/>
              </a:rPr>
              <a:t>Give the larger context of IPM: </a:t>
            </a:r>
            <a:r>
              <a:rPr lang="en-US" altLang="en-US">
                <a:latin typeface="Arial" panose="020B0604020202020204" pitchFamily="34" charset="0"/>
                <a:ea typeface="ＭＳ Ｐゴシック" panose="020B0600070205080204" pitchFamily="34" charset="-128"/>
              </a:rPr>
              <a:t>These are the 8 Keep-its used by the National Center for Healthy Housing, HUD and others.</a:t>
            </a:r>
          </a:p>
          <a:p>
            <a:r>
              <a:rPr lang="en-US" altLang="en-US">
                <a:latin typeface="Arial" panose="020B0604020202020204" pitchFamily="34" charset="0"/>
                <a:ea typeface="ＭＳ Ｐゴシック" panose="020B0600070205080204" pitchFamily="34" charset="-128"/>
              </a:rPr>
              <a:t>Protecting and maintaining a building for pest control will help make a building healthy to live and work in. </a:t>
            </a:r>
          </a:p>
          <a:p>
            <a:endParaRPr lang="en-US" altLang="en-US" i="1">
              <a:latin typeface="Arial" panose="020B0604020202020204" pitchFamily="34" charset="0"/>
              <a:ea typeface="ＭＳ Ｐゴシック" panose="020B0600070205080204" pitchFamily="34" charset="-128"/>
            </a:endParaRPr>
          </a:p>
          <a:p>
            <a:r>
              <a:rPr lang="en-US" altLang="en-US" i="1">
                <a:latin typeface="Arial" panose="020B0604020202020204" pitchFamily="34" charset="0"/>
                <a:ea typeface="ＭＳ Ｐゴシック" panose="020B0600070205080204" pitchFamily="34" charset="-128"/>
              </a:rPr>
              <a:t>Keeping a home pest –free ties in with several of the other principles, or keep-its. Fewer pests mean fewer pesticides (contaminants), cleaning as part of IPM  is “clean”, many of the recommended maintenance actions in IPM protect the home in other ways (fixing leaks).</a:t>
            </a:r>
          </a:p>
          <a:p>
            <a:endParaRPr lang="en-US" altLang="en-US" i="1">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35024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a:extLst>
              <a:ext uri="{FF2B5EF4-FFF2-40B4-BE49-F238E27FC236}">
                <a16:creationId xmlns:a16="http://schemas.microsoft.com/office/drawing/2014/main" id="{88A008D7-E8B9-214E-A8D2-07195D5BA036}"/>
              </a:ext>
            </a:extLst>
          </p:cNvPr>
          <p:cNvSpPr>
            <a:spLocks noGrp="1" noRot="1" noChangeAspect="1" noChangeArrowheads="1" noTextEdit="1"/>
          </p:cNvSpPr>
          <p:nvPr>
            <p:ph type="sldImg"/>
          </p:nvPr>
        </p:nvSpPr>
        <p:spPr>
          <a:ln/>
        </p:spPr>
      </p:sp>
      <p:sp>
        <p:nvSpPr>
          <p:cNvPr id="219139" name="Notes Placeholder 2">
            <a:extLst>
              <a:ext uri="{FF2B5EF4-FFF2-40B4-BE49-F238E27FC236}">
                <a16:creationId xmlns:a16="http://schemas.microsoft.com/office/drawing/2014/main" id="{555BE1BE-456E-0D42-B05A-44675A4F83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ヒラギノ角ゴ Pro W3" panose="020B0300000000000000" pitchFamily="34" charset="-128"/>
              </a:rPr>
              <a:t>Just because they’re available in any grocery store does not mean they’re safe. Or even effective.</a:t>
            </a:r>
          </a:p>
          <a:p>
            <a:r>
              <a:rPr lang="en-US" altLang="en-US" dirty="0">
                <a:latin typeface="Arial" panose="020B0604020202020204" pitchFamily="34" charset="0"/>
                <a:ea typeface="ヒラギノ角ゴ Pro W3" panose="020B0300000000000000" pitchFamily="34" charset="-128"/>
              </a:rPr>
              <a:t>This photo was taken in the grocery store – right next to the gift wrap and the Barbie display.</a:t>
            </a:r>
          </a:p>
        </p:txBody>
      </p:sp>
      <p:sp>
        <p:nvSpPr>
          <p:cNvPr id="219140" name="Header Placeholder 3">
            <a:extLst>
              <a:ext uri="{FF2B5EF4-FFF2-40B4-BE49-F238E27FC236}">
                <a16:creationId xmlns:a16="http://schemas.microsoft.com/office/drawing/2014/main" id="{1AC9CAD6-0D13-F742-9C56-F20E272EB775}"/>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42950" indent="-28575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1430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Font typeface="Arial" panose="020B0604020202020204" pitchFamily="34" charset="0"/>
              <a:buNone/>
            </a:pPr>
            <a:r>
              <a:rPr lang="en-US" altLang="en-US"/>
              <a:t>IPM in Multifamily Housing Training</a:t>
            </a:r>
            <a:endParaRPr lang="en-GB" altLang="en-US"/>
          </a:p>
        </p:txBody>
      </p:sp>
      <p:sp>
        <p:nvSpPr>
          <p:cNvPr id="219141" name="Footer Placeholder 4">
            <a:extLst>
              <a:ext uri="{FF2B5EF4-FFF2-40B4-BE49-F238E27FC236}">
                <a16:creationId xmlns:a16="http://schemas.microsoft.com/office/drawing/2014/main" id="{12CED8F9-7FBD-F44D-8EB7-F1B1F669B9AD}"/>
              </a:ext>
            </a:extLst>
          </p:cNvPr>
          <p:cNvSpPr>
            <a:spLocks noGrp="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42950" indent="-28575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1430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Font typeface="Arial" panose="020B0604020202020204" pitchFamily="34" charset="0"/>
              <a:buNone/>
            </a:pPr>
            <a:r>
              <a:rPr lang="en-GB" altLang="en-US"/>
              <a:t>www.StopPests.org</a:t>
            </a:r>
          </a:p>
        </p:txBody>
      </p:sp>
      <p:sp>
        <p:nvSpPr>
          <p:cNvPr id="219142" name="Slide Number Placeholder 5">
            <a:extLst>
              <a:ext uri="{FF2B5EF4-FFF2-40B4-BE49-F238E27FC236}">
                <a16:creationId xmlns:a16="http://schemas.microsoft.com/office/drawing/2014/main" id="{83CE9619-B9E6-A040-B214-A75A2B95264D}"/>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42950" indent="-28575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1430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Font typeface="Arial" panose="020B0604020202020204" pitchFamily="34" charset="0"/>
              <a:buNone/>
            </a:pPr>
            <a:fld id="{4D569799-C408-B14F-8DC5-814397993F62}" type="slidenum">
              <a:rPr lang="en-GB" altLang="en-US" smtClean="0"/>
              <a:pPr>
                <a:spcBef>
                  <a:spcPct val="0"/>
                </a:spcBef>
                <a:buFont typeface="Arial" panose="020B0604020202020204" pitchFamily="34" charset="0"/>
                <a:buNone/>
              </a:pPr>
              <a:t>21</a:t>
            </a:fld>
            <a:endParaRPr lang="en-GB" altLang="en-US"/>
          </a:p>
        </p:txBody>
      </p:sp>
    </p:spTree>
    <p:extLst>
      <p:ext uri="{BB962C8B-B14F-4D97-AF65-F5344CB8AC3E}">
        <p14:creationId xmlns:p14="http://schemas.microsoft.com/office/powerpoint/2010/main" val="981311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F9AA13DF-B21C-7A47-8A59-A70E8828D3C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IPM in Multifamily Housing Training</a:t>
            </a:r>
          </a:p>
        </p:txBody>
      </p:sp>
      <p:sp>
        <p:nvSpPr>
          <p:cNvPr id="221187" name="Rectangle 6">
            <a:extLst>
              <a:ext uri="{FF2B5EF4-FFF2-40B4-BE49-F238E27FC236}">
                <a16:creationId xmlns:a16="http://schemas.microsoft.com/office/drawing/2014/main" id="{123B8A3A-DAE8-1B46-A255-7EAC2AE1B763}"/>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www.StopPests.org</a:t>
            </a:r>
          </a:p>
        </p:txBody>
      </p:sp>
      <p:sp>
        <p:nvSpPr>
          <p:cNvPr id="221188" name="Rectangle 7">
            <a:extLst>
              <a:ext uri="{FF2B5EF4-FFF2-40B4-BE49-F238E27FC236}">
                <a16:creationId xmlns:a16="http://schemas.microsoft.com/office/drawing/2014/main" id="{9EDB7011-F11B-5C4C-9BB4-B3B60B85453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fld id="{D109BC10-D1BF-FE43-88A5-14B38FF7DB4D}" type="slidenum">
              <a:rPr lang="en-US" altLang="en-US" sz="1100" smtClean="0">
                <a:ea typeface="Osaka" panose="020B0600000000000000" pitchFamily="34" charset="-128"/>
              </a:rPr>
              <a:pPr eaLnBrk="1" hangingPunct="1">
                <a:spcBef>
                  <a:spcPct val="0"/>
                </a:spcBef>
                <a:buFont typeface="Arial" panose="020B0604020202020204" pitchFamily="34" charset="0"/>
                <a:buNone/>
              </a:pPr>
              <a:t>22</a:t>
            </a:fld>
            <a:endParaRPr lang="en-US" altLang="en-US" sz="1100">
              <a:ea typeface="Osaka" panose="020B0600000000000000" pitchFamily="34" charset="-128"/>
            </a:endParaRPr>
          </a:p>
        </p:txBody>
      </p:sp>
      <p:sp>
        <p:nvSpPr>
          <p:cNvPr id="221189" name="Rectangle 2">
            <a:extLst>
              <a:ext uri="{FF2B5EF4-FFF2-40B4-BE49-F238E27FC236}">
                <a16:creationId xmlns:a16="http://schemas.microsoft.com/office/drawing/2014/main" id="{D450E42E-CEF8-0249-8121-F5DFFEF42437}"/>
              </a:ext>
            </a:extLst>
          </p:cNvPr>
          <p:cNvSpPr>
            <a:spLocks noRot="1" noChangeArrowheads="1" noTextEdit="1"/>
          </p:cNvSpPr>
          <p:nvPr>
            <p:ph type="sldImg"/>
          </p:nvPr>
        </p:nvSpPr>
        <p:spPr>
          <a:ln/>
        </p:spPr>
      </p:sp>
      <p:sp>
        <p:nvSpPr>
          <p:cNvPr id="221190" name="Rectangle 3">
            <a:extLst>
              <a:ext uri="{FF2B5EF4-FFF2-40B4-BE49-F238E27FC236}">
                <a16:creationId xmlns:a16="http://schemas.microsoft.com/office/drawing/2014/main" id="{03B3B895-8B93-AF49-AE73-28043413F4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latin typeface="Arial" panose="020B0604020202020204" pitchFamily="34" charset="0"/>
                <a:ea typeface="ＭＳ Ｐゴシック" panose="020B0600070205080204" pitchFamily="34" charset="-128"/>
              </a:rPr>
              <a:t>NPIC can help answer questions when IPM teams are trying to choose compatible and effective treatments.</a:t>
            </a:r>
          </a:p>
          <a:p>
            <a:endParaRPr lang="en-US" altLang="en-US" i="1">
              <a:latin typeface="Arial" panose="020B0604020202020204" pitchFamily="34" charset="0"/>
              <a:ea typeface="ＭＳ Ｐゴシック" panose="020B0600070205080204" pitchFamily="34" charset="-128"/>
            </a:endParaRPr>
          </a:p>
          <a:p>
            <a:r>
              <a:rPr lang="en-US" altLang="en-US" i="1">
                <a:latin typeface="Arial" panose="020B0604020202020204" pitchFamily="34" charset="0"/>
                <a:ea typeface="ＭＳ Ｐゴシック" panose="020B0600070205080204" pitchFamily="34" charset="-128"/>
              </a:rPr>
              <a:t>The Poison Control Hotline should be used in emergencies. </a:t>
            </a:r>
          </a:p>
          <a:p>
            <a:endParaRPr lang="en-US" altLang="en-US" i="1">
              <a:latin typeface="Arial" panose="020B0604020202020204" pitchFamily="34" charset="0"/>
              <a:ea typeface="ＭＳ Ｐゴシック" panose="020B0600070205080204" pitchFamily="34" charset="-128"/>
            </a:endParaRPr>
          </a:p>
          <a:p>
            <a:r>
              <a:rPr lang="en-US" altLang="en-US" i="1">
                <a:latin typeface="Arial" panose="020B0604020202020204" pitchFamily="34" charset="0"/>
                <a:ea typeface="ＭＳ Ｐゴシック" panose="020B0600070205080204" pitchFamily="34" charset="-128"/>
              </a:rPr>
              <a:t>Labels also have emergency contact numbers on them.</a:t>
            </a:r>
            <a:endParaRPr lang="en-US" altLang="en-US" sz="900" i="1">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24371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a:extLst>
              <a:ext uri="{FF2B5EF4-FFF2-40B4-BE49-F238E27FC236}">
                <a16:creationId xmlns:a16="http://schemas.microsoft.com/office/drawing/2014/main" id="{D487D480-F086-4548-9EE3-31760A03B6BE}"/>
              </a:ext>
            </a:extLst>
          </p:cNvPr>
          <p:cNvSpPr>
            <a:spLocks noGrp="1" noRot="1" noChangeAspect="1" noChangeArrowheads="1" noTextEdit="1"/>
          </p:cNvSpPr>
          <p:nvPr>
            <p:ph type="sldImg"/>
          </p:nvPr>
        </p:nvSpPr>
        <p:spPr>
          <a:ln/>
        </p:spPr>
      </p:sp>
      <p:sp>
        <p:nvSpPr>
          <p:cNvPr id="223235" name="Notes Placeholder 2">
            <a:extLst>
              <a:ext uri="{FF2B5EF4-FFF2-40B4-BE49-F238E27FC236}">
                <a16:creationId xmlns:a16="http://schemas.microsoft.com/office/drawing/2014/main" id="{3C059123-1427-9645-83B6-2C0DB86428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anose="020B0300000000000000" pitchFamily="34" charset="-128"/>
            </a:endParaRPr>
          </a:p>
        </p:txBody>
      </p:sp>
      <p:sp>
        <p:nvSpPr>
          <p:cNvPr id="223236" name="Header Placeholder 3">
            <a:extLst>
              <a:ext uri="{FF2B5EF4-FFF2-40B4-BE49-F238E27FC236}">
                <a16:creationId xmlns:a16="http://schemas.microsoft.com/office/drawing/2014/main" id="{D487FA8E-6C30-364C-8201-9E21C00F137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5613">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1pPr>
            <a:lvl2pPr marL="742950" indent="-285750" defTabSz="455613">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2pPr>
            <a:lvl3pPr marL="1143000" indent="-228600" defTabSz="455613">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3pPr>
            <a:lvl4pPr marL="1600200" indent="-228600" defTabSz="455613">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4pPr>
            <a:lvl5pPr marL="2057400" indent="-228600" defTabSz="455613">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5pPr>
            <a:lvl6pPr marL="2514600" indent="-228600" defTabSz="455613" eaLnBrk="0" fontAlgn="base" hangingPunct="0">
              <a:spcBef>
                <a:spcPct val="0"/>
              </a:spcBef>
              <a:spcAft>
                <a:spcPct val="0"/>
              </a:spcAft>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6pPr>
            <a:lvl7pPr marL="2971800" indent="-228600" defTabSz="455613" eaLnBrk="0" fontAlgn="base" hangingPunct="0">
              <a:spcBef>
                <a:spcPct val="0"/>
              </a:spcBef>
              <a:spcAft>
                <a:spcPct val="0"/>
              </a:spcAft>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7pPr>
            <a:lvl8pPr marL="3429000" indent="-228600" defTabSz="455613" eaLnBrk="0" fontAlgn="base" hangingPunct="0">
              <a:spcBef>
                <a:spcPct val="0"/>
              </a:spcBef>
              <a:spcAft>
                <a:spcPct val="0"/>
              </a:spcAft>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8pPr>
            <a:lvl9pPr marL="3886200" indent="-228600" defTabSz="455613" eaLnBrk="0" fontAlgn="base" hangingPunct="0">
              <a:spcBef>
                <a:spcPct val="0"/>
              </a:spcBef>
              <a:spcAft>
                <a:spcPct val="0"/>
              </a:spcAft>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9pPr>
          </a:lstStyle>
          <a:p>
            <a:pPr>
              <a:buFont typeface="Arial" panose="020B0604020202020204" pitchFamily="34" charset="0"/>
              <a:buNone/>
            </a:pPr>
            <a:r>
              <a:rPr lang="en-US" altLang="en-US" sz="1200">
                <a:solidFill>
                  <a:srgbClr val="000000"/>
                </a:solidFill>
              </a:rPr>
              <a:t>IPM in Multifamily Housing Training</a:t>
            </a:r>
            <a:endParaRPr lang="en-GB" altLang="en-US" sz="1200">
              <a:solidFill>
                <a:srgbClr val="000000"/>
              </a:solidFill>
            </a:endParaRPr>
          </a:p>
        </p:txBody>
      </p:sp>
      <p:sp>
        <p:nvSpPr>
          <p:cNvPr id="223237" name="Footer Placeholder 4">
            <a:extLst>
              <a:ext uri="{FF2B5EF4-FFF2-40B4-BE49-F238E27FC236}">
                <a16:creationId xmlns:a16="http://schemas.microsoft.com/office/drawing/2014/main" id="{89A2EE10-756F-244A-B528-CC04948989EF}"/>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5613">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1pPr>
            <a:lvl2pPr marL="742950" indent="-285750" defTabSz="455613">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2pPr>
            <a:lvl3pPr marL="1143000" indent="-228600" defTabSz="455613">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3pPr>
            <a:lvl4pPr marL="1600200" indent="-228600" defTabSz="455613">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4pPr>
            <a:lvl5pPr marL="2057400" indent="-228600" defTabSz="455613">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5pPr>
            <a:lvl6pPr marL="2514600" indent="-228600" defTabSz="455613" eaLnBrk="0" fontAlgn="base" hangingPunct="0">
              <a:spcBef>
                <a:spcPct val="0"/>
              </a:spcBef>
              <a:spcAft>
                <a:spcPct val="0"/>
              </a:spcAft>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6pPr>
            <a:lvl7pPr marL="2971800" indent="-228600" defTabSz="455613" eaLnBrk="0" fontAlgn="base" hangingPunct="0">
              <a:spcBef>
                <a:spcPct val="0"/>
              </a:spcBef>
              <a:spcAft>
                <a:spcPct val="0"/>
              </a:spcAft>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7pPr>
            <a:lvl8pPr marL="3429000" indent="-228600" defTabSz="455613" eaLnBrk="0" fontAlgn="base" hangingPunct="0">
              <a:spcBef>
                <a:spcPct val="0"/>
              </a:spcBef>
              <a:spcAft>
                <a:spcPct val="0"/>
              </a:spcAft>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8pPr>
            <a:lvl9pPr marL="3886200" indent="-228600" defTabSz="455613" eaLnBrk="0" fontAlgn="base" hangingPunct="0">
              <a:spcBef>
                <a:spcPct val="0"/>
              </a:spcBef>
              <a:spcAft>
                <a:spcPct val="0"/>
              </a:spcAft>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9pPr>
          </a:lstStyle>
          <a:p>
            <a:pPr>
              <a:buFont typeface="Arial" panose="020B0604020202020204" pitchFamily="34" charset="0"/>
              <a:buNone/>
            </a:pPr>
            <a:r>
              <a:rPr lang="en-GB" altLang="en-US" sz="1200">
                <a:solidFill>
                  <a:srgbClr val="000000"/>
                </a:solidFill>
              </a:rPr>
              <a:t>www.StopPests.org</a:t>
            </a:r>
          </a:p>
        </p:txBody>
      </p:sp>
      <p:sp>
        <p:nvSpPr>
          <p:cNvPr id="223238" name="Slide Number Placeholder 5">
            <a:extLst>
              <a:ext uri="{FF2B5EF4-FFF2-40B4-BE49-F238E27FC236}">
                <a16:creationId xmlns:a16="http://schemas.microsoft.com/office/drawing/2014/main" id="{56213B14-8682-0245-9B34-8EA7FED9A93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5613">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1pPr>
            <a:lvl2pPr marL="742950" indent="-285750" defTabSz="455613">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2pPr>
            <a:lvl3pPr marL="1143000" indent="-228600" defTabSz="455613">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3pPr>
            <a:lvl4pPr marL="1600200" indent="-228600" defTabSz="455613">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4pPr>
            <a:lvl5pPr marL="2057400" indent="-228600" defTabSz="455613">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5pPr>
            <a:lvl6pPr marL="2514600" indent="-228600" defTabSz="455613" eaLnBrk="0" fontAlgn="base" hangingPunct="0">
              <a:spcBef>
                <a:spcPct val="0"/>
              </a:spcBef>
              <a:spcAft>
                <a:spcPct val="0"/>
              </a:spcAft>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6pPr>
            <a:lvl7pPr marL="2971800" indent="-228600" defTabSz="455613" eaLnBrk="0" fontAlgn="base" hangingPunct="0">
              <a:spcBef>
                <a:spcPct val="0"/>
              </a:spcBef>
              <a:spcAft>
                <a:spcPct val="0"/>
              </a:spcAft>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7pPr>
            <a:lvl8pPr marL="3429000" indent="-228600" defTabSz="455613" eaLnBrk="0" fontAlgn="base" hangingPunct="0">
              <a:spcBef>
                <a:spcPct val="0"/>
              </a:spcBef>
              <a:spcAft>
                <a:spcPct val="0"/>
              </a:spcAft>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8pPr>
            <a:lvl9pPr marL="3886200" indent="-228600" defTabSz="455613" eaLnBrk="0" fontAlgn="base" hangingPunct="0">
              <a:spcBef>
                <a:spcPct val="0"/>
              </a:spcBef>
              <a:spcAft>
                <a:spcPct val="0"/>
              </a:spcAft>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2400">
                <a:solidFill>
                  <a:schemeClr val="bg1"/>
                </a:solidFill>
                <a:latin typeface="Arial" panose="020B0604020202020204" pitchFamily="34" charset="0"/>
                <a:ea typeface="ヒラギノ角ゴ Pro W3" panose="020B0300000000000000" pitchFamily="34" charset="-128"/>
              </a:defRPr>
            </a:lvl9pPr>
          </a:lstStyle>
          <a:p>
            <a:fld id="{F7F463D8-8899-3147-993B-1B9CB8EAC3AF}" type="slidenum">
              <a:rPr lang="en-GB" altLang="en-US" sz="1200" smtClean="0">
                <a:solidFill>
                  <a:srgbClr val="000000"/>
                </a:solidFill>
              </a:rPr>
              <a:pPr/>
              <a:t>23</a:t>
            </a:fld>
            <a:endParaRPr lang="en-GB" altLang="en-US" sz="1200">
              <a:solidFill>
                <a:srgbClr val="000000"/>
              </a:solidFill>
            </a:endParaRPr>
          </a:p>
        </p:txBody>
      </p:sp>
    </p:spTree>
    <p:extLst>
      <p:ext uri="{BB962C8B-B14F-4D97-AF65-F5344CB8AC3E}">
        <p14:creationId xmlns:p14="http://schemas.microsoft.com/office/powerpoint/2010/main" val="3387359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921EED99-51A2-AD4C-A964-FFF9890385E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IPM in Multifamily Housing Training</a:t>
            </a:r>
          </a:p>
        </p:txBody>
      </p:sp>
      <p:sp>
        <p:nvSpPr>
          <p:cNvPr id="225283" name="Rectangle 6">
            <a:extLst>
              <a:ext uri="{FF2B5EF4-FFF2-40B4-BE49-F238E27FC236}">
                <a16:creationId xmlns:a16="http://schemas.microsoft.com/office/drawing/2014/main" id="{7088E542-CD8D-E943-A448-0F98EC8BFB32}"/>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www.StopPests.org</a:t>
            </a:r>
          </a:p>
        </p:txBody>
      </p:sp>
      <p:sp>
        <p:nvSpPr>
          <p:cNvPr id="225284" name="Rectangle 7">
            <a:extLst>
              <a:ext uri="{FF2B5EF4-FFF2-40B4-BE49-F238E27FC236}">
                <a16:creationId xmlns:a16="http://schemas.microsoft.com/office/drawing/2014/main" id="{C0165181-0C3B-8148-8F73-5F552B2FF37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fld id="{1CB99967-40EB-8C4B-9425-7AED4840EF04}" type="slidenum">
              <a:rPr lang="en-US" altLang="en-US" sz="1100" smtClean="0">
                <a:ea typeface="Osaka" panose="020B0600000000000000" pitchFamily="34" charset="-128"/>
              </a:rPr>
              <a:pPr eaLnBrk="1" hangingPunct="1">
                <a:spcBef>
                  <a:spcPct val="0"/>
                </a:spcBef>
                <a:buFont typeface="Arial" panose="020B0604020202020204" pitchFamily="34" charset="0"/>
                <a:buNone/>
              </a:pPr>
              <a:t>24</a:t>
            </a:fld>
            <a:endParaRPr lang="en-US" altLang="en-US" sz="1100">
              <a:ea typeface="Osaka" panose="020B0600000000000000" pitchFamily="34" charset="-128"/>
            </a:endParaRPr>
          </a:p>
        </p:txBody>
      </p:sp>
      <p:sp>
        <p:nvSpPr>
          <p:cNvPr id="225285" name="Rectangle 2">
            <a:extLst>
              <a:ext uri="{FF2B5EF4-FFF2-40B4-BE49-F238E27FC236}">
                <a16:creationId xmlns:a16="http://schemas.microsoft.com/office/drawing/2014/main" id="{953646F5-DCB6-374F-8DC8-4310F9634E18}"/>
              </a:ext>
            </a:extLst>
          </p:cNvPr>
          <p:cNvSpPr>
            <a:spLocks noRot="1" noChangeArrowheads="1" noTextEdit="1"/>
          </p:cNvSpPr>
          <p:nvPr>
            <p:ph type="sldImg"/>
          </p:nvPr>
        </p:nvSpPr>
        <p:spPr>
          <a:ln/>
        </p:spPr>
      </p:sp>
      <p:sp>
        <p:nvSpPr>
          <p:cNvPr id="225286" name="Rectangle 3">
            <a:extLst>
              <a:ext uri="{FF2B5EF4-FFF2-40B4-BE49-F238E27FC236}">
                <a16:creationId xmlns:a16="http://schemas.microsoft.com/office/drawing/2014/main" id="{2D7BDC21-5129-854F-89B6-606711576B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06808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C2C0441F-333F-C948-B3CC-B782B52D0D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IPM in Multifamily Housing Training</a:t>
            </a:r>
          </a:p>
        </p:txBody>
      </p:sp>
      <p:sp>
        <p:nvSpPr>
          <p:cNvPr id="176131" name="Rectangle 6">
            <a:extLst>
              <a:ext uri="{FF2B5EF4-FFF2-40B4-BE49-F238E27FC236}">
                <a16:creationId xmlns:a16="http://schemas.microsoft.com/office/drawing/2014/main" id="{13DCEF93-7B5B-0549-A364-332C198E2F0B}"/>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www.StopPests.org</a:t>
            </a:r>
          </a:p>
        </p:txBody>
      </p:sp>
      <p:sp>
        <p:nvSpPr>
          <p:cNvPr id="176132" name="Rectangle 7">
            <a:extLst>
              <a:ext uri="{FF2B5EF4-FFF2-40B4-BE49-F238E27FC236}">
                <a16:creationId xmlns:a16="http://schemas.microsoft.com/office/drawing/2014/main" id="{0A753C22-7F30-D84E-9482-2D189B86CB1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fld id="{DEFC4C49-58FA-7C4D-B687-194956E2EECE}" type="slidenum">
              <a:rPr lang="en-US" altLang="en-US" sz="1100" smtClean="0">
                <a:ea typeface="Osaka" panose="020B0600000000000000" pitchFamily="34" charset="-128"/>
              </a:rPr>
              <a:pPr eaLnBrk="1" hangingPunct="1">
                <a:spcBef>
                  <a:spcPct val="0"/>
                </a:spcBef>
                <a:buFont typeface="Arial" panose="020B0604020202020204" pitchFamily="34" charset="0"/>
                <a:buNone/>
              </a:pPr>
              <a:t>4</a:t>
            </a:fld>
            <a:endParaRPr lang="en-US" altLang="en-US" sz="1100">
              <a:ea typeface="Osaka" panose="020B0600000000000000" pitchFamily="34" charset="-128"/>
            </a:endParaRPr>
          </a:p>
        </p:txBody>
      </p:sp>
      <p:sp>
        <p:nvSpPr>
          <p:cNvPr id="176133" name="Rectangle 7">
            <a:extLst>
              <a:ext uri="{FF2B5EF4-FFF2-40B4-BE49-F238E27FC236}">
                <a16:creationId xmlns:a16="http://schemas.microsoft.com/office/drawing/2014/main" id="{B5878A63-D578-CB48-9357-198B1F960682}"/>
              </a:ext>
            </a:extLst>
          </p:cNvPr>
          <p:cNvSpPr txBox="1">
            <a:spLocks noGrp="1" noChangeArrowheads="1"/>
          </p:cNvSpPr>
          <p:nvPr/>
        </p:nvSpPr>
        <p:spPr bwMode="auto">
          <a:xfrm>
            <a:off x="3886200" y="8831263"/>
            <a:ext cx="29702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0" tIns="46150" rIns="92300" bIns="46150" anchor="b"/>
          <a:lstStyle>
            <a:lvl1pPr defTabSz="965200">
              <a:spcBef>
                <a:spcPct val="300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ヒラギノ角ゴ Pro W3" panose="020B0300000000000000" pitchFamily="34" charset="-128"/>
              </a:defRPr>
            </a:lvl1pPr>
            <a:lvl2pPr marL="742950" indent="-28575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ヒラギノ角ゴ Pro W3" panose="020B0300000000000000" pitchFamily="34" charset="-128"/>
              </a:defRPr>
            </a:lvl2pPr>
            <a:lvl3pPr marL="11430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algn="r" eaLnBrk="1" hangingPunct="1">
              <a:spcBef>
                <a:spcPct val="0"/>
              </a:spcBef>
              <a:buClrTx/>
              <a:buSzTx/>
              <a:buFontTx/>
              <a:buNone/>
            </a:pPr>
            <a:fld id="{B6CAD8C0-2EB2-9D43-9972-A0BC441C652F}" type="slidenum">
              <a:rPr lang="en-US" altLang="en-US">
                <a:ea typeface="Osaka" panose="020B0600000000000000" pitchFamily="34" charset="-128"/>
              </a:rPr>
              <a:pPr algn="r" eaLnBrk="1" hangingPunct="1">
                <a:spcBef>
                  <a:spcPct val="0"/>
                </a:spcBef>
                <a:buClrTx/>
                <a:buSzTx/>
                <a:buFontTx/>
                <a:buNone/>
              </a:pPr>
              <a:t>4</a:t>
            </a:fld>
            <a:endParaRPr lang="en-US" altLang="en-US">
              <a:ea typeface="Osaka" panose="020B0600000000000000" pitchFamily="34" charset="-128"/>
            </a:endParaRPr>
          </a:p>
        </p:txBody>
      </p:sp>
      <p:sp>
        <p:nvSpPr>
          <p:cNvPr id="176134" name="Rectangle 2">
            <a:extLst>
              <a:ext uri="{FF2B5EF4-FFF2-40B4-BE49-F238E27FC236}">
                <a16:creationId xmlns:a16="http://schemas.microsoft.com/office/drawing/2014/main" id="{1AFBA749-DF20-B14A-B922-9369D439CBF8}"/>
              </a:ext>
            </a:extLst>
          </p:cNvPr>
          <p:cNvSpPr>
            <a:spLocks noRot="1" noChangeArrowheads="1" noTextEdit="1"/>
          </p:cNvSpPr>
          <p:nvPr>
            <p:ph type="sldImg"/>
          </p:nvPr>
        </p:nvSpPr>
        <p:spPr>
          <a:solidFill>
            <a:srgbClr val="FFFFFF"/>
          </a:solidFill>
          <a:ln/>
        </p:spPr>
      </p:sp>
      <p:sp>
        <p:nvSpPr>
          <p:cNvPr id="238599" name="Rectangle 3">
            <a:extLst>
              <a:ext uri="{FF2B5EF4-FFF2-40B4-BE49-F238E27FC236}">
                <a16:creationId xmlns:a16="http://schemas.microsoft.com/office/drawing/2014/main" id="{68C5F073-9540-4792-BE67-7B58BA0A2336}"/>
              </a:ext>
            </a:extLst>
          </p:cNvPr>
          <p:cNvSpPr>
            <a:spLocks noGrp="1" noChangeArrowheads="1"/>
          </p:cNvSpPr>
          <p:nvPr>
            <p:ph type="body" idx="1"/>
          </p:nvPr>
        </p:nvSpPr>
        <p:spPr>
          <a:xfrm>
            <a:off x="684213" y="4416425"/>
            <a:ext cx="5489575" cy="4183063"/>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indent="-217488" eaLnBrk="1" hangingPunct="1">
              <a:spcBef>
                <a:spcPts val="575"/>
              </a:spcBef>
              <a:defRPr/>
            </a:pPr>
            <a:r>
              <a:rPr lang="en-US" altLang="en-US" dirty="0">
                <a:latin typeface="Arial" panose="020B0604020202020204" pitchFamily="34" charset="0"/>
                <a:ea typeface="ＭＳ Ｐゴシック" panose="020B0600070205080204" pitchFamily="34" charset="-128"/>
              </a:rPr>
              <a:t>In an effort to get trainees to see the big picture of how IPM is supported by HUD, this section has been added. HUD has a commitment to IPM and supports its implementation by funding programs like this training and inspecting for pest infestation.</a:t>
            </a:r>
          </a:p>
          <a:p>
            <a:pPr indent="-217488" eaLnBrk="1" hangingPunct="1">
              <a:spcBef>
                <a:spcPts val="575"/>
              </a:spcBef>
              <a:defRPr/>
            </a:pPr>
            <a:endParaRPr lang="en-US" altLang="en-US" dirty="0">
              <a:latin typeface="Arial" panose="020B0604020202020204" pitchFamily="34" charset="0"/>
              <a:ea typeface="ＭＳ Ｐゴシック" panose="020B0600070205080204" pitchFamily="34" charset="-128"/>
            </a:endParaRPr>
          </a:p>
          <a:p>
            <a:pPr indent="-217488" eaLnBrk="1" hangingPunct="1">
              <a:spcBef>
                <a:spcPts val="575"/>
              </a:spcBef>
              <a:defRPr/>
            </a:pPr>
            <a:r>
              <a:rPr lang="en-US" altLang="en-US" dirty="0">
                <a:latin typeface="Arial" panose="020B0604020202020204" pitchFamily="34" charset="0"/>
                <a:ea typeface="ＭＳ Ｐゴシック" panose="020B0600070205080204" pitchFamily="34" charset="-128"/>
              </a:rPr>
              <a:t>HUD</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promoting IPM complies with Federal Insecticide, Fungicide, and Rodenticide Act: </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Federal agencies shall use Integrated Pest Management techniques in carrying out pest management activities and shall promote Integrated Pest Management through procurement and regulatory policies, and other activities.</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7 USC 136r-1</a:t>
            </a:r>
          </a:p>
          <a:p>
            <a:pPr indent="-217488" eaLnBrk="1" hangingPunct="1">
              <a:spcBef>
                <a:spcPts val="575"/>
              </a:spcBef>
              <a:defRPr/>
            </a:pPr>
            <a:endParaRPr lang="en-US" altLang="en-US" dirty="0">
              <a:latin typeface="Arial" panose="020B0604020202020204" pitchFamily="34" charset="0"/>
              <a:ea typeface="ＭＳ Ｐゴシック" panose="020B0600070205080204" pitchFamily="34" charset="-128"/>
            </a:endParaRPr>
          </a:p>
          <a:p>
            <a:pPr eaLnBrk="1" hangingPunct="1">
              <a:defRPr/>
            </a:pPr>
            <a:r>
              <a:rPr lang="en-US" altLang="en-US" i="1" dirty="0">
                <a:latin typeface="Arial" panose="020B0604020202020204" pitchFamily="34" charset="0"/>
                <a:ea typeface="ＭＳ Ｐゴシック" panose="020B0600070205080204" pitchFamily="34" charset="-128"/>
              </a:rPr>
              <a:t>The HQS applies to Section 8 Housing Choice Voucher properties. Public housing also uses it as a guide.</a:t>
            </a:r>
          </a:p>
          <a:p>
            <a:pPr eaLnBrk="1" hangingPunct="1">
              <a:defRPr/>
            </a:pPr>
            <a:r>
              <a:rPr lang="en-US" altLang="en-US" dirty="0">
                <a:latin typeface="Arial" panose="020B0604020202020204" pitchFamily="34" charset="0"/>
                <a:ea typeface="ＭＳ Ｐゴシック" panose="020B0600070205080204" pitchFamily="34" charset="-128"/>
              </a:rPr>
              <a:t>There are the key provisions of HUD</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Housing Quality Standards that relate to pests. </a:t>
            </a:r>
          </a:p>
          <a:p>
            <a:pPr indent="-217488" eaLnBrk="1" hangingPunct="1">
              <a:spcBef>
                <a:spcPts val="575"/>
              </a:spcBef>
              <a:defRPr/>
            </a:pPr>
            <a:endParaRPr lang="en-US" altLang="en-US" i="1"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9297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0DB8C60C-A1F6-3441-A99B-253E7372FAA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IPM in Multifamily Housing Training</a:t>
            </a:r>
          </a:p>
        </p:txBody>
      </p:sp>
      <p:sp>
        <p:nvSpPr>
          <p:cNvPr id="182275" name="Rectangle 6">
            <a:extLst>
              <a:ext uri="{FF2B5EF4-FFF2-40B4-BE49-F238E27FC236}">
                <a16:creationId xmlns:a16="http://schemas.microsoft.com/office/drawing/2014/main" id="{A4A8A6DC-2F8E-874C-8DFD-1B9E16147472}"/>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www.StopPests.org</a:t>
            </a:r>
          </a:p>
        </p:txBody>
      </p:sp>
      <p:sp>
        <p:nvSpPr>
          <p:cNvPr id="182276" name="Rectangle 7">
            <a:extLst>
              <a:ext uri="{FF2B5EF4-FFF2-40B4-BE49-F238E27FC236}">
                <a16:creationId xmlns:a16="http://schemas.microsoft.com/office/drawing/2014/main" id="{0533CF2E-6A1C-8042-AD16-25793A0069B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fld id="{48CE9F45-4789-7144-BF3E-9F73D0A59300}" type="slidenum">
              <a:rPr lang="en-US" altLang="en-US" sz="1100" smtClean="0">
                <a:ea typeface="Osaka" panose="020B0600000000000000" pitchFamily="34" charset="-128"/>
              </a:rPr>
              <a:pPr eaLnBrk="1" hangingPunct="1">
                <a:spcBef>
                  <a:spcPct val="0"/>
                </a:spcBef>
                <a:buFont typeface="Arial" panose="020B0604020202020204" pitchFamily="34" charset="0"/>
                <a:buNone/>
              </a:pPr>
              <a:t>5</a:t>
            </a:fld>
            <a:endParaRPr lang="en-US" altLang="en-US" sz="1100">
              <a:ea typeface="Osaka" panose="020B0600000000000000" pitchFamily="34" charset="-128"/>
            </a:endParaRPr>
          </a:p>
        </p:txBody>
      </p:sp>
      <p:sp>
        <p:nvSpPr>
          <p:cNvPr id="182277" name="Rectangle 7">
            <a:extLst>
              <a:ext uri="{FF2B5EF4-FFF2-40B4-BE49-F238E27FC236}">
                <a16:creationId xmlns:a16="http://schemas.microsoft.com/office/drawing/2014/main" id="{52B2F293-1F03-3545-B694-A43B5265C517}"/>
              </a:ext>
            </a:extLst>
          </p:cNvPr>
          <p:cNvSpPr txBox="1">
            <a:spLocks noGrp="1" noChangeArrowheads="1"/>
          </p:cNvSpPr>
          <p:nvPr/>
        </p:nvSpPr>
        <p:spPr bwMode="auto">
          <a:xfrm>
            <a:off x="3886200" y="8831263"/>
            <a:ext cx="29702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0" tIns="46150" rIns="92300" bIns="46150" anchor="b"/>
          <a:lstStyle>
            <a:lvl1pPr defTabSz="965200">
              <a:spcBef>
                <a:spcPct val="300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ヒラギノ角ゴ Pro W3" panose="020B0300000000000000" pitchFamily="34" charset="-128"/>
              </a:defRPr>
            </a:lvl1pPr>
            <a:lvl2pPr marL="742950" indent="-28575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ヒラギノ角ゴ Pro W3" panose="020B0300000000000000" pitchFamily="34" charset="-128"/>
              </a:defRPr>
            </a:lvl2pPr>
            <a:lvl3pPr marL="11430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algn="r" eaLnBrk="1" hangingPunct="1">
              <a:spcBef>
                <a:spcPct val="0"/>
              </a:spcBef>
              <a:buClrTx/>
              <a:buSzTx/>
              <a:buFontTx/>
              <a:buNone/>
            </a:pPr>
            <a:fld id="{1C4DF11B-9D88-E946-9F5C-363DF56A3173}" type="slidenum">
              <a:rPr lang="en-US" altLang="en-US">
                <a:ea typeface="Osaka" panose="020B0600000000000000" pitchFamily="34" charset="-128"/>
              </a:rPr>
              <a:pPr algn="r" eaLnBrk="1" hangingPunct="1">
                <a:spcBef>
                  <a:spcPct val="0"/>
                </a:spcBef>
                <a:buClrTx/>
                <a:buSzTx/>
                <a:buFontTx/>
                <a:buNone/>
              </a:pPr>
              <a:t>5</a:t>
            </a:fld>
            <a:endParaRPr lang="en-US" altLang="en-US">
              <a:ea typeface="Osaka" panose="020B0600000000000000" pitchFamily="34" charset="-128"/>
            </a:endParaRPr>
          </a:p>
        </p:txBody>
      </p:sp>
      <p:sp>
        <p:nvSpPr>
          <p:cNvPr id="182278" name="Rectangle 2">
            <a:extLst>
              <a:ext uri="{FF2B5EF4-FFF2-40B4-BE49-F238E27FC236}">
                <a16:creationId xmlns:a16="http://schemas.microsoft.com/office/drawing/2014/main" id="{33D46F9B-DECA-774F-8F61-21302B8479E6}"/>
              </a:ext>
            </a:extLst>
          </p:cNvPr>
          <p:cNvSpPr>
            <a:spLocks noRot="1" noChangeArrowheads="1" noTextEdit="1"/>
          </p:cNvSpPr>
          <p:nvPr>
            <p:ph type="sldImg"/>
          </p:nvPr>
        </p:nvSpPr>
        <p:spPr>
          <a:solidFill>
            <a:srgbClr val="FFFFFF"/>
          </a:solidFill>
          <a:ln/>
        </p:spPr>
      </p:sp>
      <p:sp>
        <p:nvSpPr>
          <p:cNvPr id="182279" name="Rectangle 3">
            <a:extLst>
              <a:ext uri="{FF2B5EF4-FFF2-40B4-BE49-F238E27FC236}">
                <a16:creationId xmlns:a16="http://schemas.microsoft.com/office/drawing/2014/main" id="{875C0598-C6D4-CE44-A18F-0BE6A250C829}"/>
              </a:ext>
            </a:extLst>
          </p:cNvPr>
          <p:cNvSpPr>
            <a:spLocks noGrp="1" noChangeArrowheads="1"/>
          </p:cNvSpPr>
          <p:nvPr>
            <p:ph type="body" idx="1"/>
          </p:nvPr>
        </p:nvSpPr>
        <p:spPr>
          <a:xfrm>
            <a:off x="684213" y="4416425"/>
            <a:ext cx="5489575" cy="4183063"/>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On February 3, 2006, HUD issued voluntary guidance on integrated pest management. The PIH Notice was updated to PIH-2011-22 in 2011. The revised document is included in the course materials and will be discussed over the lunch break.</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These three quotes are from that document. </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i="1">
                <a:latin typeface="Arial" panose="020B0604020202020204" pitchFamily="34" charset="0"/>
                <a:ea typeface="ＭＳ Ｐゴシック" panose="020B0600070205080204" pitchFamily="34" charset="-128"/>
              </a:rPr>
              <a:t>Suggestion: Point trainees to their copy in the binder.</a:t>
            </a:r>
          </a:p>
        </p:txBody>
      </p:sp>
    </p:spTree>
    <p:extLst>
      <p:ext uri="{BB962C8B-B14F-4D97-AF65-F5344CB8AC3E}">
        <p14:creationId xmlns:p14="http://schemas.microsoft.com/office/powerpoint/2010/main" val="1118917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56F3731F-4FFF-B645-B2F2-EF0099C8A2F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IPM in Multifamily Housing Training</a:t>
            </a:r>
          </a:p>
        </p:txBody>
      </p:sp>
      <p:sp>
        <p:nvSpPr>
          <p:cNvPr id="184323" name="Rectangle 6">
            <a:extLst>
              <a:ext uri="{FF2B5EF4-FFF2-40B4-BE49-F238E27FC236}">
                <a16:creationId xmlns:a16="http://schemas.microsoft.com/office/drawing/2014/main" id="{AF126705-04C2-B84C-BA95-6842B93F0F19}"/>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www.StopPests.org</a:t>
            </a:r>
          </a:p>
        </p:txBody>
      </p:sp>
      <p:sp>
        <p:nvSpPr>
          <p:cNvPr id="184324" name="Rectangle 7">
            <a:extLst>
              <a:ext uri="{FF2B5EF4-FFF2-40B4-BE49-F238E27FC236}">
                <a16:creationId xmlns:a16="http://schemas.microsoft.com/office/drawing/2014/main" id="{60B893E2-1DB7-834A-B748-11F2BEEC126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fld id="{91F07ED3-CC9B-C848-9F15-9CE6DF2DD6A7}" type="slidenum">
              <a:rPr lang="en-US" altLang="en-US" sz="1100" smtClean="0">
                <a:ea typeface="Osaka" panose="020B0600000000000000" pitchFamily="34" charset="-128"/>
              </a:rPr>
              <a:pPr eaLnBrk="1" hangingPunct="1">
                <a:spcBef>
                  <a:spcPct val="0"/>
                </a:spcBef>
                <a:buFont typeface="Arial" panose="020B0604020202020204" pitchFamily="34" charset="0"/>
                <a:buNone/>
              </a:pPr>
              <a:t>6</a:t>
            </a:fld>
            <a:endParaRPr lang="en-US" altLang="en-US" sz="1100">
              <a:ea typeface="Osaka" panose="020B0600000000000000" pitchFamily="34" charset="-128"/>
            </a:endParaRPr>
          </a:p>
        </p:txBody>
      </p:sp>
      <p:sp>
        <p:nvSpPr>
          <p:cNvPr id="184325" name="Rectangle 7">
            <a:extLst>
              <a:ext uri="{FF2B5EF4-FFF2-40B4-BE49-F238E27FC236}">
                <a16:creationId xmlns:a16="http://schemas.microsoft.com/office/drawing/2014/main" id="{D2E433A4-0649-A54D-BC33-6BE7AFDBAE5E}"/>
              </a:ext>
            </a:extLst>
          </p:cNvPr>
          <p:cNvSpPr txBox="1">
            <a:spLocks noGrp="1" noChangeArrowheads="1"/>
          </p:cNvSpPr>
          <p:nvPr/>
        </p:nvSpPr>
        <p:spPr bwMode="auto">
          <a:xfrm>
            <a:off x="3886200" y="8831263"/>
            <a:ext cx="29702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0" tIns="46150" rIns="92300" bIns="46150" anchor="b"/>
          <a:lstStyle>
            <a:lvl1pPr defTabSz="965200">
              <a:spcBef>
                <a:spcPct val="300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ヒラギノ角ゴ Pro W3" panose="020B0300000000000000" pitchFamily="34" charset="-128"/>
              </a:defRPr>
            </a:lvl1pPr>
            <a:lvl2pPr marL="742950" indent="-28575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ヒラギノ角ゴ Pro W3" panose="020B0300000000000000" pitchFamily="34" charset="-128"/>
              </a:defRPr>
            </a:lvl2pPr>
            <a:lvl3pPr marL="11430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algn="r" eaLnBrk="1" hangingPunct="1">
              <a:spcBef>
                <a:spcPct val="0"/>
              </a:spcBef>
              <a:buClrTx/>
              <a:buSzTx/>
              <a:buFontTx/>
              <a:buNone/>
            </a:pPr>
            <a:fld id="{BEB911C4-FA8F-0A4D-ADF2-904A9F48C964}" type="slidenum">
              <a:rPr lang="en-US" altLang="en-US">
                <a:ea typeface="Osaka" panose="020B0600000000000000" pitchFamily="34" charset="-128"/>
              </a:rPr>
              <a:pPr algn="r" eaLnBrk="1" hangingPunct="1">
                <a:spcBef>
                  <a:spcPct val="0"/>
                </a:spcBef>
                <a:buClrTx/>
                <a:buSzTx/>
                <a:buFontTx/>
                <a:buNone/>
              </a:pPr>
              <a:t>6</a:t>
            </a:fld>
            <a:endParaRPr lang="en-US" altLang="en-US">
              <a:ea typeface="Osaka" panose="020B0600000000000000" pitchFamily="34" charset="-128"/>
            </a:endParaRPr>
          </a:p>
        </p:txBody>
      </p:sp>
      <p:sp>
        <p:nvSpPr>
          <p:cNvPr id="184326" name="Rectangle 2">
            <a:extLst>
              <a:ext uri="{FF2B5EF4-FFF2-40B4-BE49-F238E27FC236}">
                <a16:creationId xmlns:a16="http://schemas.microsoft.com/office/drawing/2014/main" id="{0EA85DF6-F125-9342-95B0-DC6A1E71B3D9}"/>
              </a:ext>
            </a:extLst>
          </p:cNvPr>
          <p:cNvSpPr>
            <a:spLocks noRot="1" noChangeArrowheads="1" noTextEdit="1"/>
          </p:cNvSpPr>
          <p:nvPr>
            <p:ph type="sldImg"/>
          </p:nvPr>
        </p:nvSpPr>
        <p:spPr>
          <a:ln/>
        </p:spPr>
      </p:sp>
      <p:sp>
        <p:nvSpPr>
          <p:cNvPr id="184327" name="Rectangle 3">
            <a:extLst>
              <a:ext uri="{FF2B5EF4-FFF2-40B4-BE49-F238E27FC236}">
                <a16:creationId xmlns:a16="http://schemas.microsoft.com/office/drawing/2014/main" id="{42A77D8C-AAEA-5845-9689-84F9FD9923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The community may have a local housing or sanitation code that addresses pest management. These codes typically apply to public housing. The code that is the most stringent must be met. </a:t>
            </a:r>
          </a:p>
          <a:p>
            <a:pPr eaLnBrk="1" hangingPunct="1"/>
            <a:endParaRPr lang="en-US" altLang="en-US" i="1">
              <a:latin typeface="Arial" panose="020B0604020202020204" pitchFamily="34" charset="0"/>
              <a:ea typeface="ＭＳ Ｐゴシック" panose="020B0600070205080204" pitchFamily="34" charset="-128"/>
            </a:endParaRPr>
          </a:p>
          <a:p>
            <a:pPr eaLnBrk="1" hangingPunct="1"/>
            <a:r>
              <a:rPr lang="en-US" altLang="en-US" i="1">
                <a:latin typeface="Arial" panose="020B0604020202020204" pitchFamily="34" charset="0"/>
                <a:ea typeface="ＭＳ Ｐゴシック" panose="020B0600070205080204" pitchFamily="34" charset="-128"/>
              </a:rPr>
              <a:t>Suggestion: Customize the training by obtaining copies of local housing codes.</a:t>
            </a:r>
          </a:p>
        </p:txBody>
      </p:sp>
    </p:spTree>
    <p:extLst>
      <p:ext uri="{BB962C8B-B14F-4D97-AF65-F5344CB8AC3E}">
        <p14:creationId xmlns:p14="http://schemas.microsoft.com/office/powerpoint/2010/main" val="320086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851F297B-2F96-574E-B6FD-F54A83A7CB1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IPM in Multifamily Housing Training</a:t>
            </a:r>
          </a:p>
        </p:txBody>
      </p:sp>
      <p:sp>
        <p:nvSpPr>
          <p:cNvPr id="186371" name="Rectangle 6">
            <a:extLst>
              <a:ext uri="{FF2B5EF4-FFF2-40B4-BE49-F238E27FC236}">
                <a16:creationId xmlns:a16="http://schemas.microsoft.com/office/drawing/2014/main" id="{2400F24A-32B3-AE4B-82BB-17044A90DB3D}"/>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www.StopPests.org</a:t>
            </a:r>
          </a:p>
        </p:txBody>
      </p:sp>
      <p:sp>
        <p:nvSpPr>
          <p:cNvPr id="186372" name="Rectangle 7">
            <a:extLst>
              <a:ext uri="{FF2B5EF4-FFF2-40B4-BE49-F238E27FC236}">
                <a16:creationId xmlns:a16="http://schemas.microsoft.com/office/drawing/2014/main" id="{A407062E-7DB8-0444-ACAE-CB5F3F44F65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fld id="{E1434917-4528-C448-A6A3-CD61065DEEA6}" type="slidenum">
              <a:rPr lang="en-US" altLang="en-US" sz="1100" smtClean="0">
                <a:ea typeface="Osaka" panose="020B0600000000000000" pitchFamily="34" charset="-128"/>
              </a:rPr>
              <a:pPr eaLnBrk="1" hangingPunct="1">
                <a:spcBef>
                  <a:spcPct val="0"/>
                </a:spcBef>
                <a:buFont typeface="Arial" panose="020B0604020202020204" pitchFamily="34" charset="0"/>
                <a:buNone/>
              </a:pPr>
              <a:t>7</a:t>
            </a:fld>
            <a:endParaRPr lang="en-US" altLang="en-US" sz="1100">
              <a:ea typeface="Osaka" panose="020B0600000000000000" pitchFamily="34" charset="-128"/>
            </a:endParaRPr>
          </a:p>
        </p:txBody>
      </p:sp>
      <p:sp>
        <p:nvSpPr>
          <p:cNvPr id="186373" name="Rectangle 7">
            <a:extLst>
              <a:ext uri="{FF2B5EF4-FFF2-40B4-BE49-F238E27FC236}">
                <a16:creationId xmlns:a16="http://schemas.microsoft.com/office/drawing/2014/main" id="{2546D4D4-ADE3-AF4F-95D2-29C22F1671E1}"/>
              </a:ext>
            </a:extLst>
          </p:cNvPr>
          <p:cNvSpPr txBox="1">
            <a:spLocks noGrp="1" noChangeArrowheads="1"/>
          </p:cNvSpPr>
          <p:nvPr/>
        </p:nvSpPr>
        <p:spPr bwMode="auto">
          <a:xfrm>
            <a:off x="3886200" y="8831263"/>
            <a:ext cx="29702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0" tIns="46150" rIns="92300" bIns="46150" anchor="b"/>
          <a:lstStyle>
            <a:lvl1pPr defTabSz="965200">
              <a:spcBef>
                <a:spcPct val="300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ヒラギノ角ゴ Pro W3" panose="020B0300000000000000" pitchFamily="34" charset="-128"/>
              </a:defRPr>
            </a:lvl1pPr>
            <a:lvl2pPr marL="742950" indent="-28575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ヒラギノ角ゴ Pro W3" panose="020B0300000000000000" pitchFamily="34" charset="-128"/>
              </a:defRPr>
            </a:lvl2pPr>
            <a:lvl3pPr marL="11430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ＭＳ Ｐゴシック" panose="020B0600070205080204" pitchFamily="34" charset="-128"/>
              </a:defRPr>
            </a:lvl9pPr>
          </a:lstStyle>
          <a:p>
            <a:pPr algn="r" eaLnBrk="1" hangingPunct="1">
              <a:spcBef>
                <a:spcPct val="0"/>
              </a:spcBef>
              <a:buClrTx/>
              <a:buSzTx/>
              <a:buFontTx/>
              <a:buNone/>
            </a:pPr>
            <a:fld id="{C3F53BA2-AEE6-0E41-BEBE-5E3CE9D72FB7}" type="slidenum">
              <a:rPr lang="en-US" altLang="en-US">
                <a:ea typeface="Osaka" panose="020B0600000000000000" pitchFamily="34" charset="-128"/>
              </a:rPr>
              <a:pPr algn="r" eaLnBrk="1" hangingPunct="1">
                <a:spcBef>
                  <a:spcPct val="0"/>
                </a:spcBef>
                <a:buClrTx/>
                <a:buSzTx/>
                <a:buFontTx/>
                <a:buNone/>
              </a:pPr>
              <a:t>7</a:t>
            </a:fld>
            <a:endParaRPr lang="en-US" altLang="en-US">
              <a:ea typeface="Osaka" panose="020B0600000000000000" pitchFamily="34" charset="-128"/>
            </a:endParaRPr>
          </a:p>
        </p:txBody>
      </p:sp>
      <p:sp>
        <p:nvSpPr>
          <p:cNvPr id="186374" name="Rectangle 2">
            <a:extLst>
              <a:ext uri="{FF2B5EF4-FFF2-40B4-BE49-F238E27FC236}">
                <a16:creationId xmlns:a16="http://schemas.microsoft.com/office/drawing/2014/main" id="{329F4A20-302F-2846-8243-2FF8E8BB92B7}"/>
              </a:ext>
            </a:extLst>
          </p:cNvPr>
          <p:cNvSpPr>
            <a:spLocks noRot="1" noChangeArrowheads="1" noTextEdit="1"/>
          </p:cNvSpPr>
          <p:nvPr>
            <p:ph type="sldImg"/>
          </p:nvPr>
        </p:nvSpPr>
        <p:spPr>
          <a:ln/>
        </p:spPr>
      </p:sp>
      <p:sp>
        <p:nvSpPr>
          <p:cNvPr id="186375" name="Rectangle 3">
            <a:extLst>
              <a:ext uri="{FF2B5EF4-FFF2-40B4-BE49-F238E27FC236}">
                <a16:creationId xmlns:a16="http://schemas.microsoft.com/office/drawing/2014/main" id="{6B63AF63-6D26-3645-98DD-B3768B1002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98378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FBAEC694-9F26-9643-ABFC-C4CDEADDBD6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IPM in Multifamily Housing Training</a:t>
            </a:r>
          </a:p>
        </p:txBody>
      </p:sp>
      <p:sp>
        <p:nvSpPr>
          <p:cNvPr id="188419" name="Rectangle 6">
            <a:extLst>
              <a:ext uri="{FF2B5EF4-FFF2-40B4-BE49-F238E27FC236}">
                <a16:creationId xmlns:a16="http://schemas.microsoft.com/office/drawing/2014/main" id="{9749B5B2-E367-CE47-9B5C-6987EDC14EB0}"/>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www.StopPests.org</a:t>
            </a:r>
          </a:p>
        </p:txBody>
      </p:sp>
      <p:sp>
        <p:nvSpPr>
          <p:cNvPr id="188420" name="Rectangle 7">
            <a:extLst>
              <a:ext uri="{FF2B5EF4-FFF2-40B4-BE49-F238E27FC236}">
                <a16:creationId xmlns:a16="http://schemas.microsoft.com/office/drawing/2014/main" id="{AA03F336-0DE8-4E42-A8C2-96482890B24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fld id="{5E6F796E-D3AB-DE44-9289-4460D0C13BC0}" type="slidenum">
              <a:rPr lang="en-US" altLang="en-US" sz="1100" smtClean="0">
                <a:ea typeface="Osaka" panose="020B0600000000000000" pitchFamily="34" charset="-128"/>
              </a:rPr>
              <a:pPr eaLnBrk="1" hangingPunct="1">
                <a:spcBef>
                  <a:spcPct val="0"/>
                </a:spcBef>
                <a:buFont typeface="Arial" panose="020B0604020202020204" pitchFamily="34" charset="0"/>
                <a:buNone/>
              </a:pPr>
              <a:t>8</a:t>
            </a:fld>
            <a:endParaRPr lang="en-US" altLang="en-US" sz="1100">
              <a:ea typeface="Osaka" panose="020B0600000000000000" pitchFamily="34" charset="-128"/>
            </a:endParaRPr>
          </a:p>
        </p:txBody>
      </p:sp>
      <p:sp>
        <p:nvSpPr>
          <p:cNvPr id="188421" name="Rectangle 2">
            <a:extLst>
              <a:ext uri="{FF2B5EF4-FFF2-40B4-BE49-F238E27FC236}">
                <a16:creationId xmlns:a16="http://schemas.microsoft.com/office/drawing/2014/main" id="{597D63E6-936C-9845-8A27-28282F4E677C}"/>
              </a:ext>
            </a:extLst>
          </p:cNvPr>
          <p:cNvSpPr>
            <a:spLocks noRot="1" noChangeArrowheads="1" noTextEdit="1"/>
          </p:cNvSpPr>
          <p:nvPr>
            <p:ph type="sldImg"/>
          </p:nvPr>
        </p:nvSpPr>
        <p:spPr>
          <a:ln/>
        </p:spPr>
      </p:sp>
      <p:sp>
        <p:nvSpPr>
          <p:cNvPr id="188422" name="Rectangle 3">
            <a:extLst>
              <a:ext uri="{FF2B5EF4-FFF2-40B4-BE49-F238E27FC236}">
                <a16:creationId xmlns:a16="http://schemas.microsoft.com/office/drawing/2014/main" id="{0EDC0874-0EF3-9D48-AE0F-A8F2FECA34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latin typeface="Arial" panose="020B0604020202020204" pitchFamily="34" charset="0"/>
                <a:ea typeface="ＭＳ Ｐゴシック" panose="020B0600070205080204" pitchFamily="34" charset="-128"/>
              </a:rPr>
              <a:t>An IPM log is one of the most essential pest control tools. Collecting and sharing facts is important to everyone on the IPM team.</a:t>
            </a:r>
          </a:p>
          <a:p>
            <a:endParaRPr lang="en-US" altLang="en-US">
              <a:latin typeface="Arial" panose="020B0604020202020204" pitchFamily="34" charset="0"/>
              <a:ea typeface="ＭＳ Ｐゴシック" panose="020B0600070205080204" pitchFamily="34" charset="-128"/>
            </a:endParaRPr>
          </a:p>
          <a:p>
            <a:r>
              <a:rPr lang="en-US" altLang="en-US" i="1">
                <a:latin typeface="Arial" panose="020B0604020202020204" pitchFamily="34" charset="0"/>
                <a:ea typeface="ＭＳ Ｐゴシック" panose="020B0600070205080204" pitchFamily="34" charset="-128"/>
              </a:rPr>
              <a:t>Recordkeeping in ONE building log or online system will help make sure everyone</a:t>
            </a:r>
            <a:r>
              <a:rPr lang="ja-JP" altLang="en-US" i="1">
                <a:latin typeface="Arial" panose="020B0604020202020204" pitchFamily="34" charset="0"/>
                <a:ea typeface="ＭＳ Ｐゴシック" panose="020B0600070205080204" pitchFamily="34" charset="-128"/>
              </a:rPr>
              <a:t>’</a:t>
            </a:r>
            <a:r>
              <a:rPr lang="en-US" altLang="ja-JP" i="1">
                <a:latin typeface="Arial" panose="020B0604020202020204" pitchFamily="34" charset="0"/>
                <a:ea typeface="ＭＳ Ｐゴシック" panose="020B0600070205080204" pitchFamily="34" charset="-128"/>
              </a:rPr>
              <a:t>s observations are noted and followed up on. Having all observations in one place helps identify trends and </a:t>
            </a:r>
            <a:r>
              <a:rPr lang="ja-JP" altLang="en-US" i="1">
                <a:latin typeface="Arial" panose="020B0604020202020204" pitchFamily="34" charset="0"/>
                <a:ea typeface="ＭＳ Ｐゴシック" panose="020B0600070205080204" pitchFamily="34" charset="-128"/>
              </a:rPr>
              <a:t>“</a:t>
            </a:r>
            <a:r>
              <a:rPr lang="en-US" altLang="ja-JP" i="1">
                <a:latin typeface="Arial" panose="020B0604020202020204" pitchFamily="34" charset="0"/>
                <a:ea typeface="ＭＳ Ｐゴシック" panose="020B0600070205080204" pitchFamily="34" charset="-128"/>
              </a:rPr>
              <a:t>focus units.</a:t>
            </a:r>
            <a:r>
              <a:rPr lang="ja-JP" altLang="en-US" i="1">
                <a:latin typeface="Arial" panose="020B0604020202020204" pitchFamily="34" charset="0"/>
                <a:ea typeface="ＭＳ Ｐゴシック" panose="020B0600070205080204" pitchFamily="34" charset="-128"/>
              </a:rPr>
              <a:t>”</a:t>
            </a:r>
            <a:r>
              <a:rPr lang="en-US" altLang="ja-JP" i="1">
                <a:latin typeface="Arial" panose="020B0604020202020204" pitchFamily="34" charset="0"/>
                <a:ea typeface="ＭＳ Ｐゴシック" panose="020B0600070205080204" pitchFamily="34" charset="-128"/>
              </a:rPr>
              <a:t> A focus unit has the highest level of infestation in an area (based on sticky trap counts).</a:t>
            </a:r>
            <a:r>
              <a:rPr lang="en-US" altLang="ja-JP" i="1">
                <a:solidFill>
                  <a:srgbClr val="800080"/>
                </a:solidFill>
                <a:latin typeface="Times New Roman" panose="02020603050405020304" pitchFamily="18" charset="0"/>
                <a:ea typeface="ＭＳ Ｐゴシック" panose="020B0600070205080204" pitchFamily="34" charset="-128"/>
              </a:rPr>
              <a:t> </a:t>
            </a:r>
            <a:endParaRPr lang="en-US" altLang="en-US" i="1">
              <a:solidFill>
                <a:srgbClr val="80008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02930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a:extLst>
              <a:ext uri="{FF2B5EF4-FFF2-40B4-BE49-F238E27FC236}">
                <a16:creationId xmlns:a16="http://schemas.microsoft.com/office/drawing/2014/main" id="{551435FC-2FA9-9846-983F-8411E90F511D}"/>
              </a:ext>
            </a:extLst>
          </p:cNvPr>
          <p:cNvSpPr>
            <a:spLocks noGrp="1" noRot="1" noChangeAspect="1" noChangeArrowheads="1" noTextEdit="1"/>
          </p:cNvSpPr>
          <p:nvPr>
            <p:ph type="sldImg"/>
          </p:nvPr>
        </p:nvSpPr>
        <p:spPr>
          <a:ln/>
        </p:spPr>
      </p:sp>
      <p:sp>
        <p:nvSpPr>
          <p:cNvPr id="190467" name="Notes Placeholder 2">
            <a:extLst>
              <a:ext uri="{FF2B5EF4-FFF2-40B4-BE49-F238E27FC236}">
                <a16:creationId xmlns:a16="http://schemas.microsoft.com/office/drawing/2014/main" id="{014B3FA4-3F0D-BD49-A0EB-1892B6678B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latin typeface="Arial" panose="020B0604020202020204" pitchFamily="34" charset="0"/>
                <a:ea typeface="ＭＳ Ｐゴシック" panose="020B0600070205080204" pitchFamily="34" charset="-128"/>
              </a:rPr>
              <a:t>Reviewing the IPM log will reveal patterns. It will also show the PMP the nature and location of problems so that he or she can respond. The log is the place to track improving sanitation, fixing a water leak, caulking a crack, placing bait, or applying a least risky pesticide. IPM-related information collected during HUD inspections should be transferred to the IPM log.</a:t>
            </a:r>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a:p>
            <a:r>
              <a:rPr lang="en-US" altLang="en-US" i="1">
                <a:latin typeface="Arial" panose="020B0604020202020204" pitchFamily="34" charset="0"/>
                <a:ea typeface="ＭＳ Ｐゴシック" panose="020B0600070205080204" pitchFamily="34" charset="-128"/>
              </a:rPr>
              <a:t>Examples of log entries: where traps and bait stations are placed; notes about resident cooperation to be followed up on by resident services; notes about needed repairs (work orders will need to be filed too) that will be followed up on by maintenance staff. A log book helps communication between maintenance staff and the PMP, as well as between maintenance workers at shift changes. One system for all members of the housing community will avoid confusion and having all information in one place will make it easier to identify patterns and get to the source of the problem.</a:t>
            </a:r>
          </a:p>
          <a:p>
            <a:endParaRPr lang="en-US" altLang="en-US">
              <a:latin typeface="Arial" panose="020B0604020202020204" pitchFamily="34" charset="0"/>
              <a:ea typeface="ＭＳ Ｐゴシック" panose="020B0600070205080204" pitchFamily="34" charset="-128"/>
            </a:endParaRPr>
          </a:p>
        </p:txBody>
      </p:sp>
      <p:sp>
        <p:nvSpPr>
          <p:cNvPr id="190468" name="Header Placeholder 3">
            <a:extLst>
              <a:ext uri="{FF2B5EF4-FFF2-40B4-BE49-F238E27FC236}">
                <a16:creationId xmlns:a16="http://schemas.microsoft.com/office/drawing/2014/main" id="{72817319-5FFF-7649-86AC-130995F15D16}"/>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IPM in Multifamily Housing Training</a:t>
            </a:r>
          </a:p>
        </p:txBody>
      </p:sp>
      <p:sp>
        <p:nvSpPr>
          <p:cNvPr id="190469" name="Footer Placeholder 4">
            <a:extLst>
              <a:ext uri="{FF2B5EF4-FFF2-40B4-BE49-F238E27FC236}">
                <a16:creationId xmlns:a16="http://schemas.microsoft.com/office/drawing/2014/main" id="{D391BFDF-3EDA-0F42-9557-64287A553247}"/>
              </a:ext>
            </a:extLst>
          </p:cNvPr>
          <p:cNvSpPr>
            <a:spLocks noGrp="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100">
                <a:ea typeface="Osaka" panose="020B0600000000000000" pitchFamily="34" charset="-128"/>
              </a:rPr>
              <a:t>www.StopPests.org</a:t>
            </a:r>
          </a:p>
        </p:txBody>
      </p:sp>
      <p:sp>
        <p:nvSpPr>
          <p:cNvPr id="190470" name="Slide Number Placeholder 5">
            <a:extLst>
              <a:ext uri="{FF2B5EF4-FFF2-40B4-BE49-F238E27FC236}">
                <a16:creationId xmlns:a16="http://schemas.microsoft.com/office/drawing/2014/main" id="{7BBB65B0-DF19-0B4A-8453-DE19914DFC95}"/>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08025" indent="-271463"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090613"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527175"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1963738" indent="-217488" defTabSz="920750">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4209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8781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3353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792538" indent="-217488" defTabSz="920750"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pPr>
            <a:fld id="{117EA881-2773-7740-9AA5-98939F288E0A}" type="slidenum">
              <a:rPr lang="en-US" altLang="en-US" sz="1100" smtClean="0">
                <a:ea typeface="Osaka" panose="020B0600000000000000" pitchFamily="34" charset="-128"/>
              </a:rPr>
              <a:pPr eaLnBrk="1" hangingPunct="1">
                <a:spcBef>
                  <a:spcPct val="0"/>
                </a:spcBef>
                <a:buFont typeface="Arial" panose="020B0604020202020204" pitchFamily="34" charset="0"/>
                <a:buNone/>
              </a:pPr>
              <a:t>9</a:t>
            </a:fld>
            <a:endParaRPr lang="en-US" altLang="en-US" sz="1100">
              <a:ea typeface="Osaka" panose="020B0600000000000000" pitchFamily="34" charset="-128"/>
            </a:endParaRPr>
          </a:p>
        </p:txBody>
      </p:sp>
    </p:spTree>
    <p:extLst>
      <p:ext uri="{BB962C8B-B14F-4D97-AF65-F5344CB8AC3E}">
        <p14:creationId xmlns:p14="http://schemas.microsoft.com/office/powerpoint/2010/main" val="3863182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a:extLst>
              <a:ext uri="{FF2B5EF4-FFF2-40B4-BE49-F238E27FC236}">
                <a16:creationId xmlns:a16="http://schemas.microsoft.com/office/drawing/2014/main" id="{ED6F7796-F8B4-C54B-8659-6D5417483DF1}"/>
              </a:ext>
            </a:extLst>
          </p:cNvPr>
          <p:cNvSpPr>
            <a:spLocks noGrp="1" noRot="1" noChangeAspect="1" noChangeArrowheads="1" noTextEdit="1"/>
          </p:cNvSpPr>
          <p:nvPr>
            <p:ph type="sldImg"/>
          </p:nvPr>
        </p:nvSpPr>
        <p:spPr>
          <a:ln/>
        </p:spPr>
      </p:sp>
      <p:sp>
        <p:nvSpPr>
          <p:cNvPr id="192515" name="Notes Placeholder 2">
            <a:extLst>
              <a:ext uri="{FF2B5EF4-FFF2-40B4-BE49-F238E27FC236}">
                <a16:creationId xmlns:a16="http://schemas.microsoft.com/office/drawing/2014/main" id="{37C39AEF-028E-834C-B681-1B0B80848B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ヒラギノ角ゴ Pro W3" panose="020B0300000000000000" pitchFamily="34" charset="-128"/>
              </a:rPr>
              <a:t>Are these in the handouts?</a:t>
            </a:r>
          </a:p>
          <a:p>
            <a:r>
              <a:rPr lang="en-US" altLang="en-US">
                <a:latin typeface="Arial" panose="020B0604020202020204" pitchFamily="34" charset="0"/>
                <a:ea typeface="ヒラギノ角ゴ Pro W3" panose="020B0300000000000000" pitchFamily="34" charset="-128"/>
              </a:rPr>
              <a:t>Ask students to find their handout. Discuss how tracking focus units involves multiple departments (pest control, maintenance, resident support, etc).</a:t>
            </a:r>
          </a:p>
          <a:p>
            <a:r>
              <a:rPr lang="en-US" altLang="en-US">
                <a:latin typeface="Arial" panose="020B0604020202020204" pitchFamily="34" charset="0"/>
                <a:ea typeface="ヒラギノ角ゴ Pro W3" panose="020B0300000000000000" pitchFamily="34" charset="-128"/>
              </a:rPr>
              <a:t>Tie  this back into the holistic, or coordinated overall approach of IPM that unites sanitation, exclusion, repair and controlled chemical use.</a:t>
            </a:r>
          </a:p>
          <a:p>
            <a:endParaRPr lang="en-US" altLang="en-US">
              <a:latin typeface="Arial" panose="020B0604020202020204" pitchFamily="34" charset="0"/>
              <a:ea typeface="ヒラギノ角ゴ Pro W3" panose="020B0300000000000000" pitchFamily="34" charset="-128"/>
            </a:endParaRPr>
          </a:p>
          <a:p>
            <a:r>
              <a:rPr lang="en-US" altLang="en-US">
                <a:latin typeface="Arial" panose="020B0604020202020204" pitchFamily="34" charset="0"/>
                <a:ea typeface="ヒラギノ角ゴ Pro W3" panose="020B0300000000000000" pitchFamily="34" charset="-128"/>
              </a:rPr>
              <a:t>This is available in Excel on Stoppests website</a:t>
            </a:r>
          </a:p>
        </p:txBody>
      </p:sp>
      <p:sp>
        <p:nvSpPr>
          <p:cNvPr id="192516" name="Header Placeholder 3">
            <a:extLst>
              <a:ext uri="{FF2B5EF4-FFF2-40B4-BE49-F238E27FC236}">
                <a16:creationId xmlns:a16="http://schemas.microsoft.com/office/drawing/2014/main" id="{D0518DA9-4374-EF48-9D70-21A37855720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42950" indent="-28575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1430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Font typeface="Arial" panose="020B0604020202020204" pitchFamily="34" charset="0"/>
              <a:buNone/>
            </a:pPr>
            <a:r>
              <a:rPr lang="en-US" altLang="en-US"/>
              <a:t>IPM in Multifamily Housing Training</a:t>
            </a:r>
            <a:endParaRPr lang="en-GB" altLang="en-US"/>
          </a:p>
        </p:txBody>
      </p:sp>
      <p:sp>
        <p:nvSpPr>
          <p:cNvPr id="192517" name="Footer Placeholder 4">
            <a:extLst>
              <a:ext uri="{FF2B5EF4-FFF2-40B4-BE49-F238E27FC236}">
                <a16:creationId xmlns:a16="http://schemas.microsoft.com/office/drawing/2014/main" id="{65CF36CF-E63E-A047-9414-6415262F0A32}"/>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42950" indent="-28575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1430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Font typeface="Arial" panose="020B0604020202020204" pitchFamily="34" charset="0"/>
              <a:buNone/>
            </a:pPr>
            <a:r>
              <a:rPr lang="en-GB" altLang="en-US"/>
              <a:t>www.StopPests.org</a:t>
            </a:r>
          </a:p>
        </p:txBody>
      </p:sp>
      <p:sp>
        <p:nvSpPr>
          <p:cNvPr id="192518" name="Slide Number Placeholder 5">
            <a:extLst>
              <a:ext uri="{FF2B5EF4-FFF2-40B4-BE49-F238E27FC236}">
                <a16:creationId xmlns:a16="http://schemas.microsoft.com/office/drawing/2014/main" id="{0BC17E5D-CF59-6F41-A8ED-A57D7078175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Arial" panose="020B0604020202020204" pitchFamily="34" charset="0"/>
                <a:ea typeface="ヒラギノ角ゴ Pro W3" panose="020B0300000000000000" pitchFamily="34" charset="-128"/>
              </a:defRPr>
            </a:lvl1pPr>
            <a:lvl2pPr marL="742950" indent="-28575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ヒラギノ角ゴ Pro W3" panose="020B0300000000000000" pitchFamily="34" charset="-128"/>
              </a:defRPr>
            </a:lvl2pPr>
            <a:lvl3pPr marL="11430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3pPr>
            <a:lvl4pPr marL="16002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4pPr>
            <a:lvl5pPr marL="2057400" indent="-228600" defTabSz="455613">
              <a:spcBef>
                <a:spcPct val="30000"/>
              </a:spcBef>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5613" eaLnBrk="0" fontAlgn="base" hangingPunct="0">
              <a:spcBef>
                <a:spcPct val="30000"/>
              </a:spcBef>
              <a:spcAft>
                <a:spcPct val="0"/>
              </a:spcAft>
              <a:buClr>
                <a:srgbClr val="000000"/>
              </a:buClr>
              <a:buSzPct val="100000"/>
              <a:buFont typeface="Times New Roman" panose="02020603050405020304" pitchFamily="18" charset="0"/>
              <a:tabLst>
                <a:tab pos="0" algn="l"/>
                <a:tab pos="920750" algn="l"/>
                <a:tab pos="1846263" algn="l"/>
                <a:tab pos="2767013" algn="l"/>
                <a:tab pos="3690938" algn="l"/>
                <a:tab pos="4613275" algn="l"/>
                <a:tab pos="5537200" algn="l"/>
                <a:tab pos="6459538" algn="l"/>
                <a:tab pos="7381875" algn="l"/>
                <a:tab pos="8304213" algn="l"/>
                <a:tab pos="9229725" algn="l"/>
                <a:tab pos="10150475"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Font typeface="Arial" panose="020B0604020202020204" pitchFamily="34" charset="0"/>
              <a:buNone/>
            </a:pPr>
            <a:fld id="{7C5656EA-429F-1841-A443-C63CE08231F3}" type="slidenum">
              <a:rPr lang="en-GB" altLang="en-US" smtClean="0"/>
              <a:pPr>
                <a:spcBef>
                  <a:spcPct val="0"/>
                </a:spcBef>
                <a:buFont typeface="Arial" panose="020B0604020202020204" pitchFamily="34" charset="0"/>
                <a:buNone/>
              </a:pPr>
              <a:t>10</a:t>
            </a:fld>
            <a:endParaRPr lang="en-GB" altLang="en-US"/>
          </a:p>
        </p:txBody>
      </p:sp>
    </p:spTree>
    <p:extLst>
      <p:ext uri="{BB962C8B-B14F-4D97-AF65-F5344CB8AC3E}">
        <p14:creationId xmlns:p14="http://schemas.microsoft.com/office/powerpoint/2010/main" val="714457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31CFA377-569B-A546-928B-732489485C37}" type="datetimeFigureOut">
              <a:rPr lang="en-US" smtClean="0"/>
              <a:t>2/26/19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FE2880-BF75-3F4C-9DBC-EACC69B5B63C}" type="slidenum">
              <a:rPr lang="en-US" smtClean="0"/>
              <a:t>‹#›</a:t>
            </a:fld>
            <a:endParaRPr lang="en-US"/>
          </a:p>
        </p:txBody>
      </p:sp>
    </p:spTree>
    <p:extLst>
      <p:ext uri="{BB962C8B-B14F-4D97-AF65-F5344CB8AC3E}">
        <p14:creationId xmlns:p14="http://schemas.microsoft.com/office/powerpoint/2010/main" val="2443478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1CFA377-569B-A546-928B-732489485C37}" type="datetimeFigureOut">
              <a:rPr lang="en-US" smtClean="0"/>
              <a:t>2/26/19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FE2880-BF75-3F4C-9DBC-EACC69B5B63C}" type="slidenum">
              <a:rPr lang="en-US" smtClean="0"/>
              <a:t>‹#›</a:t>
            </a:fld>
            <a:endParaRPr lang="en-US"/>
          </a:p>
        </p:txBody>
      </p:sp>
    </p:spTree>
    <p:extLst>
      <p:ext uri="{BB962C8B-B14F-4D97-AF65-F5344CB8AC3E}">
        <p14:creationId xmlns:p14="http://schemas.microsoft.com/office/powerpoint/2010/main" val="103652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1CFA377-569B-A546-928B-732489485C37}" type="datetimeFigureOut">
              <a:rPr lang="en-US" smtClean="0"/>
              <a:t>2/26/19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FE2880-BF75-3F4C-9DBC-EACC69B5B63C}" type="slidenum">
              <a:rPr lang="en-US" smtClean="0"/>
              <a:t>‹#›</a:t>
            </a:fld>
            <a:endParaRPr lang="en-US"/>
          </a:p>
        </p:txBody>
      </p:sp>
    </p:spTree>
    <p:extLst>
      <p:ext uri="{BB962C8B-B14F-4D97-AF65-F5344CB8AC3E}">
        <p14:creationId xmlns:p14="http://schemas.microsoft.com/office/powerpoint/2010/main" val="3216720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Shape 27"/>
        <p:cNvGrpSpPr/>
        <p:nvPr/>
      </p:nvGrpSpPr>
      <p:grpSpPr>
        <a:xfrm>
          <a:off x="0" y="0"/>
          <a:ext cx="0" cy="0"/>
          <a:chOff x="0" y="0"/>
          <a:chExt cx="0" cy="0"/>
        </a:xfrm>
      </p:grpSpPr>
      <p:sp>
        <p:nvSpPr>
          <p:cNvPr id="31" name="Shape 31"/>
          <p:cNvSpPr txBox="1">
            <a:spLocks noGrp="1"/>
          </p:cNvSpPr>
          <p:nvPr>
            <p:ph type="sldNum" idx="12"/>
          </p:nvPr>
        </p:nvSpPr>
        <p:spPr>
          <a:xfrm>
            <a:off x="8737602" y="6416675"/>
            <a:ext cx="2844799" cy="244474"/>
          </a:xfrm>
          <a:prstGeom prst="rect">
            <a:avLst/>
          </a:prstGeom>
          <a:noFill/>
          <a:ln>
            <a:noFill/>
          </a:ln>
        </p:spPr>
        <p:txBody>
          <a:bodyPr lIns="45700" tIns="45700" rIns="45700" bIns="45700" anchor="ctr" anchorCtr="0">
            <a:noAutofit/>
          </a:bodyPr>
          <a:lstStyle/>
          <a:p>
            <a:fld id="{F2FE2880-BF75-3F4C-9DBC-EACC69B5B63C}" type="slidenum">
              <a:rPr lang="en-US" smtClean="0"/>
              <a:t>‹#›</a:t>
            </a:fld>
            <a:endParaRPr lang="en-US"/>
          </a:p>
        </p:txBody>
      </p:sp>
    </p:spTree>
    <p:extLst>
      <p:ext uri="{BB962C8B-B14F-4D97-AF65-F5344CB8AC3E}">
        <p14:creationId xmlns:p14="http://schemas.microsoft.com/office/powerpoint/2010/main" val="839912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w/ People Thumbnails">
    <p:spTree>
      <p:nvGrpSpPr>
        <p:cNvPr id="1" name=""/>
        <p:cNvGrpSpPr/>
        <p:nvPr/>
      </p:nvGrpSpPr>
      <p:grpSpPr>
        <a:xfrm>
          <a:off x="0" y="0"/>
          <a:ext cx="0" cy="0"/>
          <a:chOff x="0" y="0"/>
          <a:chExt cx="0" cy="0"/>
        </a:xfrm>
      </p:grpSpPr>
      <p:sp>
        <p:nvSpPr>
          <p:cNvPr id="8" name="Title 1"/>
          <p:cNvSpPr>
            <a:spLocks noGrp="1"/>
          </p:cNvSpPr>
          <p:nvPr>
            <p:ph type="title"/>
          </p:nvPr>
        </p:nvSpPr>
        <p:spPr>
          <a:xfrm>
            <a:off x="1845847" y="4203192"/>
            <a:ext cx="9882888" cy="1359408"/>
          </a:xfrm>
        </p:spPr>
        <p:txBody>
          <a:bodyPr lIns="0" tIns="0" rIns="0" bIns="0" anchor="t"/>
          <a:lstStyle>
            <a:lvl1pPr algn="l">
              <a:defRPr sz="4000" b="1" cap="all"/>
            </a:lvl1pPr>
          </a:lstStyle>
          <a:p>
            <a:r>
              <a:rPr lang="en-US"/>
              <a:t>Click to edit Master title style</a:t>
            </a:r>
            <a:endParaRPr lang="en-US" dirty="0"/>
          </a:p>
        </p:txBody>
      </p:sp>
      <p:sp>
        <p:nvSpPr>
          <p:cNvPr id="9" name="Text Placeholder 2"/>
          <p:cNvSpPr>
            <a:spLocks noGrp="1"/>
          </p:cNvSpPr>
          <p:nvPr>
            <p:ph type="body" idx="1"/>
          </p:nvPr>
        </p:nvSpPr>
        <p:spPr>
          <a:xfrm>
            <a:off x="1878274" y="2717293"/>
            <a:ext cx="9850460" cy="1500187"/>
          </a:xfrm>
        </p:spPr>
        <p:txBody>
          <a:bodyPr lIns="0" tIns="0" rIns="0"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2634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w/ Bottom Bar">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4017" y="6237288"/>
            <a:ext cx="812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 name="Title 1"/>
          <p:cNvSpPr>
            <a:spLocks noGrp="1"/>
          </p:cNvSpPr>
          <p:nvPr>
            <p:ph type="title"/>
          </p:nvPr>
        </p:nvSpPr>
        <p:spPr>
          <a:xfrm>
            <a:off x="874952" y="353568"/>
            <a:ext cx="10770440" cy="731838"/>
          </a:xfrm>
        </p:spPr>
        <p:txBody>
          <a:bodyPr lIns="0" tIns="0" rIns="0" bIns="0"/>
          <a:lstStyle>
            <a:lvl1pPr algn="l">
              <a:defRPr/>
            </a:lvl1pPr>
          </a:lstStyle>
          <a:p>
            <a:r>
              <a:rPr lang="en-US"/>
              <a:t>Click to edit Master title style</a:t>
            </a:r>
            <a:endParaRPr lang="en-US" dirty="0"/>
          </a:p>
        </p:txBody>
      </p:sp>
      <p:sp>
        <p:nvSpPr>
          <p:cNvPr id="5" name="Content Placeholder 2"/>
          <p:cNvSpPr>
            <a:spLocks noGrp="1"/>
          </p:cNvSpPr>
          <p:nvPr>
            <p:ph idx="1"/>
          </p:nvPr>
        </p:nvSpPr>
        <p:spPr>
          <a:xfrm>
            <a:off x="872920" y="1115568"/>
            <a:ext cx="10770440" cy="47137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p:cNvSpPr>
            <a:spLocks noGrp="1"/>
          </p:cNvSpPr>
          <p:nvPr>
            <p:ph type="dt" sz="half" idx="10"/>
          </p:nvPr>
        </p:nvSpPr>
        <p:spPr>
          <a:xfrm>
            <a:off x="8854017" y="6386514"/>
            <a:ext cx="1030816" cy="365125"/>
          </a:xfrm>
        </p:spPr>
        <p:txBody>
          <a:bodyPr/>
          <a:lstStyle>
            <a:lvl1pPr>
              <a:defRPr smtClean="0">
                <a:solidFill>
                  <a:schemeClr val="bg1"/>
                </a:solidFill>
              </a:defRPr>
            </a:lvl1pPr>
          </a:lstStyle>
          <a:p>
            <a:fld id="{31CFA377-569B-A546-928B-732489485C37}" type="datetimeFigureOut">
              <a:rPr lang="en-US" smtClean="0"/>
              <a:t>2/26/19</a:t>
            </a:fld>
            <a:endParaRPr lang="en-US"/>
          </a:p>
        </p:txBody>
      </p:sp>
      <p:sp>
        <p:nvSpPr>
          <p:cNvPr id="8" name="Footer Placeholder 5"/>
          <p:cNvSpPr>
            <a:spLocks noGrp="1"/>
          </p:cNvSpPr>
          <p:nvPr>
            <p:ph type="ftr" sz="quarter" idx="11"/>
          </p:nvPr>
        </p:nvSpPr>
        <p:spPr>
          <a:xfrm>
            <a:off x="6608233" y="6386514"/>
            <a:ext cx="1981200" cy="365125"/>
          </a:xfrm>
        </p:spPr>
        <p:txBody>
          <a:bodyPr/>
          <a:lstStyle>
            <a:lvl1pPr>
              <a:defRPr>
                <a:solidFill>
                  <a:schemeClr val="bg1"/>
                </a:solidFill>
              </a:defRPr>
            </a:lvl1pPr>
          </a:lstStyle>
          <a:p>
            <a:endParaRPr lang="en-US"/>
          </a:p>
        </p:txBody>
      </p:sp>
      <p:sp>
        <p:nvSpPr>
          <p:cNvPr id="9" name="Slide Number Placeholder 6"/>
          <p:cNvSpPr>
            <a:spLocks noGrp="1"/>
          </p:cNvSpPr>
          <p:nvPr>
            <p:ph type="sldNum" sz="quarter" idx="12"/>
          </p:nvPr>
        </p:nvSpPr>
        <p:spPr>
          <a:xfrm>
            <a:off x="10140951" y="6394451"/>
            <a:ext cx="1024467" cy="365125"/>
          </a:xfrm>
        </p:spPr>
        <p:txBody>
          <a:bodyPr/>
          <a:lstStyle>
            <a:lvl1pPr>
              <a:defRPr>
                <a:solidFill>
                  <a:schemeClr val="bg1"/>
                </a:solidFill>
              </a:defRPr>
            </a:lvl1pPr>
          </a:lstStyle>
          <a:p>
            <a:fld id="{F2FE2880-BF75-3F4C-9DBC-EACC69B5B63C}" type="slidenum">
              <a:rPr lang="en-US" smtClean="0"/>
              <a:t>‹#›</a:t>
            </a:fld>
            <a:endParaRPr lang="en-US"/>
          </a:p>
        </p:txBody>
      </p:sp>
    </p:spTree>
    <p:extLst>
      <p:ext uri="{BB962C8B-B14F-4D97-AF65-F5344CB8AC3E}">
        <p14:creationId xmlns:p14="http://schemas.microsoft.com/office/powerpoint/2010/main" val="2399072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9FEA-AB38-0E4F-A3FA-0C8F63D701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9AB00C-72E3-7D47-B589-04D2799D93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3EB66A-386B-264F-954B-6B02CD053E40}"/>
              </a:ext>
            </a:extLst>
          </p:cNvPr>
          <p:cNvSpPr>
            <a:spLocks noGrp="1"/>
          </p:cNvSpPr>
          <p:nvPr>
            <p:ph type="dt" sz="half" idx="10"/>
          </p:nvPr>
        </p:nvSpPr>
        <p:spPr/>
        <p:txBody>
          <a:bodyPr/>
          <a:lstStyle/>
          <a:p>
            <a:fld id="{8F71FCF1-8EB9-EC4D-8330-0CBC6ADF4E64}" type="datetimeFigureOut">
              <a:rPr lang="en-US" smtClean="0"/>
              <a:t>2/26/19</a:t>
            </a:fld>
            <a:endParaRPr lang="en-US"/>
          </a:p>
        </p:txBody>
      </p:sp>
      <p:sp>
        <p:nvSpPr>
          <p:cNvPr id="5" name="Footer Placeholder 4">
            <a:extLst>
              <a:ext uri="{FF2B5EF4-FFF2-40B4-BE49-F238E27FC236}">
                <a16:creationId xmlns:a16="http://schemas.microsoft.com/office/drawing/2014/main" id="{8C597AA2-6014-EE4E-AEB1-803C75C61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9B978-49CE-4B47-8226-12E7BCD4D059}"/>
              </a:ext>
            </a:extLst>
          </p:cNvPr>
          <p:cNvSpPr>
            <a:spLocks noGrp="1"/>
          </p:cNvSpPr>
          <p:nvPr>
            <p:ph type="sldNum" sz="quarter" idx="12"/>
          </p:nvPr>
        </p:nvSpPr>
        <p:spPr/>
        <p:txBody>
          <a:bodyPr/>
          <a:lstStyle/>
          <a:p>
            <a:fld id="{81661319-D628-774B-B00D-D1E76B74D065}" type="slidenum">
              <a:rPr lang="en-US" smtClean="0"/>
              <a:t>‹#›</a:t>
            </a:fld>
            <a:endParaRPr lang="en-US"/>
          </a:p>
        </p:txBody>
      </p:sp>
    </p:spTree>
    <p:extLst>
      <p:ext uri="{BB962C8B-B14F-4D97-AF65-F5344CB8AC3E}">
        <p14:creationId xmlns:p14="http://schemas.microsoft.com/office/powerpoint/2010/main" val="172320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AC53F-0415-9E46-8448-8A15081C4A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7E4A72-4B26-4548-9B57-1FA796180A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B6D618-5AEA-A046-A5C3-02470FFAB4A8}"/>
              </a:ext>
            </a:extLst>
          </p:cNvPr>
          <p:cNvSpPr>
            <a:spLocks noGrp="1"/>
          </p:cNvSpPr>
          <p:nvPr>
            <p:ph type="dt" sz="half" idx="10"/>
          </p:nvPr>
        </p:nvSpPr>
        <p:spPr/>
        <p:txBody>
          <a:bodyPr/>
          <a:lstStyle/>
          <a:p>
            <a:fld id="{8F71FCF1-8EB9-EC4D-8330-0CBC6ADF4E64}" type="datetimeFigureOut">
              <a:rPr lang="en-US" smtClean="0"/>
              <a:t>2/26/19</a:t>
            </a:fld>
            <a:endParaRPr lang="en-US"/>
          </a:p>
        </p:txBody>
      </p:sp>
      <p:sp>
        <p:nvSpPr>
          <p:cNvPr id="5" name="Footer Placeholder 4">
            <a:extLst>
              <a:ext uri="{FF2B5EF4-FFF2-40B4-BE49-F238E27FC236}">
                <a16:creationId xmlns:a16="http://schemas.microsoft.com/office/drawing/2014/main" id="{72B057DC-C99B-D14F-8037-93539FC5F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CCBA2-CCC0-D94B-815F-6116370087FA}"/>
              </a:ext>
            </a:extLst>
          </p:cNvPr>
          <p:cNvSpPr>
            <a:spLocks noGrp="1"/>
          </p:cNvSpPr>
          <p:nvPr>
            <p:ph type="sldNum" sz="quarter" idx="12"/>
          </p:nvPr>
        </p:nvSpPr>
        <p:spPr/>
        <p:txBody>
          <a:bodyPr/>
          <a:lstStyle/>
          <a:p>
            <a:fld id="{81661319-D628-774B-B00D-D1E76B74D065}" type="slidenum">
              <a:rPr lang="en-US" smtClean="0"/>
              <a:t>‹#›</a:t>
            </a:fld>
            <a:endParaRPr lang="en-US"/>
          </a:p>
        </p:txBody>
      </p:sp>
    </p:spTree>
    <p:extLst>
      <p:ext uri="{BB962C8B-B14F-4D97-AF65-F5344CB8AC3E}">
        <p14:creationId xmlns:p14="http://schemas.microsoft.com/office/powerpoint/2010/main" val="708885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A30B4-FE17-BB4A-A06F-57CDAF4DF60C}"/>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03A0B6-BF5C-8740-9CF9-E344869D6E4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3EFB84-A9B7-DB4B-8295-D99EA270AD4E}"/>
              </a:ext>
            </a:extLst>
          </p:cNvPr>
          <p:cNvSpPr>
            <a:spLocks noGrp="1"/>
          </p:cNvSpPr>
          <p:nvPr>
            <p:ph type="dt" sz="half" idx="10"/>
          </p:nvPr>
        </p:nvSpPr>
        <p:spPr/>
        <p:txBody>
          <a:bodyPr/>
          <a:lstStyle/>
          <a:p>
            <a:fld id="{8F71FCF1-8EB9-EC4D-8330-0CBC6ADF4E64}" type="datetimeFigureOut">
              <a:rPr lang="en-US" smtClean="0"/>
              <a:t>2/26/19</a:t>
            </a:fld>
            <a:endParaRPr lang="en-US"/>
          </a:p>
        </p:txBody>
      </p:sp>
      <p:sp>
        <p:nvSpPr>
          <p:cNvPr id="5" name="Footer Placeholder 4">
            <a:extLst>
              <a:ext uri="{FF2B5EF4-FFF2-40B4-BE49-F238E27FC236}">
                <a16:creationId xmlns:a16="http://schemas.microsoft.com/office/drawing/2014/main" id="{F690D6DC-5E95-3147-ADB4-A6FE42F54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5C098-53C1-E849-B618-20CEB7A177B0}"/>
              </a:ext>
            </a:extLst>
          </p:cNvPr>
          <p:cNvSpPr>
            <a:spLocks noGrp="1"/>
          </p:cNvSpPr>
          <p:nvPr>
            <p:ph type="sldNum" sz="quarter" idx="12"/>
          </p:nvPr>
        </p:nvSpPr>
        <p:spPr/>
        <p:txBody>
          <a:bodyPr/>
          <a:lstStyle/>
          <a:p>
            <a:fld id="{81661319-D628-774B-B00D-D1E76B74D065}" type="slidenum">
              <a:rPr lang="en-US" smtClean="0"/>
              <a:t>‹#›</a:t>
            </a:fld>
            <a:endParaRPr lang="en-US"/>
          </a:p>
        </p:txBody>
      </p:sp>
    </p:spTree>
    <p:extLst>
      <p:ext uri="{BB962C8B-B14F-4D97-AF65-F5344CB8AC3E}">
        <p14:creationId xmlns:p14="http://schemas.microsoft.com/office/powerpoint/2010/main" val="383896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8855-B843-C945-A5F7-32FFA5FA4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7D6480-28A2-0E45-90FD-DDF15FAEF283}"/>
              </a:ext>
            </a:extLst>
          </p:cNvPr>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A408DB-C0C8-BF4C-AFEA-F83555BE36A8}"/>
              </a:ext>
            </a:extLst>
          </p:cNvPr>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24D04F-80BB-9F40-B4F6-AC1A6BDCF484}"/>
              </a:ext>
            </a:extLst>
          </p:cNvPr>
          <p:cNvSpPr>
            <a:spLocks noGrp="1"/>
          </p:cNvSpPr>
          <p:nvPr>
            <p:ph type="dt" sz="half" idx="10"/>
          </p:nvPr>
        </p:nvSpPr>
        <p:spPr/>
        <p:txBody>
          <a:bodyPr/>
          <a:lstStyle/>
          <a:p>
            <a:fld id="{8F71FCF1-8EB9-EC4D-8330-0CBC6ADF4E64}" type="datetimeFigureOut">
              <a:rPr lang="en-US" smtClean="0"/>
              <a:t>2/26/19</a:t>
            </a:fld>
            <a:endParaRPr lang="en-US"/>
          </a:p>
        </p:txBody>
      </p:sp>
      <p:sp>
        <p:nvSpPr>
          <p:cNvPr id="6" name="Footer Placeholder 5">
            <a:extLst>
              <a:ext uri="{FF2B5EF4-FFF2-40B4-BE49-F238E27FC236}">
                <a16:creationId xmlns:a16="http://schemas.microsoft.com/office/drawing/2014/main" id="{8342D38C-CF85-5244-A716-17B6024D62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55495-7690-CB47-A4FA-E0645DE9C423}"/>
              </a:ext>
            </a:extLst>
          </p:cNvPr>
          <p:cNvSpPr>
            <a:spLocks noGrp="1"/>
          </p:cNvSpPr>
          <p:nvPr>
            <p:ph type="sldNum" sz="quarter" idx="12"/>
          </p:nvPr>
        </p:nvSpPr>
        <p:spPr/>
        <p:txBody>
          <a:bodyPr/>
          <a:lstStyle/>
          <a:p>
            <a:fld id="{81661319-D628-774B-B00D-D1E76B74D065}" type="slidenum">
              <a:rPr lang="en-US" smtClean="0"/>
              <a:t>‹#›</a:t>
            </a:fld>
            <a:endParaRPr lang="en-US"/>
          </a:p>
        </p:txBody>
      </p:sp>
    </p:spTree>
    <p:extLst>
      <p:ext uri="{BB962C8B-B14F-4D97-AF65-F5344CB8AC3E}">
        <p14:creationId xmlns:p14="http://schemas.microsoft.com/office/powerpoint/2010/main" val="4192223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0F87-FE45-FF4D-8A07-D9A82B1E074B}"/>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658158-066D-9C44-8F14-6483B491D45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18799A-3262-034D-B454-BCE5001074BC}"/>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60CADD-5705-024F-9BE4-6415BC8D4A23}"/>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59AFD0F-0C21-1B42-8B78-1310E0A40B0D}"/>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8C9DCC-5339-9347-A3B3-2B4BCBE70D76}"/>
              </a:ext>
            </a:extLst>
          </p:cNvPr>
          <p:cNvSpPr>
            <a:spLocks noGrp="1"/>
          </p:cNvSpPr>
          <p:nvPr>
            <p:ph type="dt" sz="half" idx="10"/>
          </p:nvPr>
        </p:nvSpPr>
        <p:spPr/>
        <p:txBody>
          <a:bodyPr/>
          <a:lstStyle/>
          <a:p>
            <a:fld id="{8F71FCF1-8EB9-EC4D-8330-0CBC6ADF4E64}" type="datetimeFigureOut">
              <a:rPr lang="en-US" smtClean="0"/>
              <a:t>2/26/19</a:t>
            </a:fld>
            <a:endParaRPr lang="en-US"/>
          </a:p>
        </p:txBody>
      </p:sp>
      <p:sp>
        <p:nvSpPr>
          <p:cNvPr id="8" name="Footer Placeholder 7">
            <a:extLst>
              <a:ext uri="{FF2B5EF4-FFF2-40B4-BE49-F238E27FC236}">
                <a16:creationId xmlns:a16="http://schemas.microsoft.com/office/drawing/2014/main" id="{844AD271-36AB-E648-9DD6-EF8414371D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DC32EC-5094-8644-A8E3-986003C60D72}"/>
              </a:ext>
            </a:extLst>
          </p:cNvPr>
          <p:cNvSpPr>
            <a:spLocks noGrp="1"/>
          </p:cNvSpPr>
          <p:nvPr>
            <p:ph type="sldNum" sz="quarter" idx="12"/>
          </p:nvPr>
        </p:nvSpPr>
        <p:spPr/>
        <p:txBody>
          <a:bodyPr/>
          <a:lstStyle/>
          <a:p>
            <a:fld id="{81661319-D628-774B-B00D-D1E76B74D065}" type="slidenum">
              <a:rPr lang="en-US" smtClean="0"/>
              <a:t>‹#›</a:t>
            </a:fld>
            <a:endParaRPr lang="en-US"/>
          </a:p>
        </p:txBody>
      </p:sp>
    </p:spTree>
    <p:extLst>
      <p:ext uri="{BB962C8B-B14F-4D97-AF65-F5344CB8AC3E}">
        <p14:creationId xmlns:p14="http://schemas.microsoft.com/office/powerpoint/2010/main" val="5089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1CFA377-569B-A546-928B-732489485C37}" type="datetimeFigureOut">
              <a:rPr lang="en-US" smtClean="0"/>
              <a:t>2/26/19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FE2880-BF75-3F4C-9DBC-EACC69B5B63C}" type="slidenum">
              <a:rPr lang="en-US" smtClean="0"/>
              <a:t>‹#›</a:t>
            </a:fld>
            <a:endParaRPr lang="en-US"/>
          </a:p>
        </p:txBody>
      </p:sp>
    </p:spTree>
    <p:extLst>
      <p:ext uri="{BB962C8B-B14F-4D97-AF65-F5344CB8AC3E}">
        <p14:creationId xmlns:p14="http://schemas.microsoft.com/office/powerpoint/2010/main" val="694550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ECBD-D006-6447-9E02-FB3494A597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9FE1F7-D97B-894A-8239-E39B2C252EC3}"/>
              </a:ext>
            </a:extLst>
          </p:cNvPr>
          <p:cNvSpPr>
            <a:spLocks noGrp="1"/>
          </p:cNvSpPr>
          <p:nvPr>
            <p:ph type="dt" sz="half" idx="10"/>
          </p:nvPr>
        </p:nvSpPr>
        <p:spPr/>
        <p:txBody>
          <a:bodyPr/>
          <a:lstStyle/>
          <a:p>
            <a:fld id="{8F71FCF1-8EB9-EC4D-8330-0CBC6ADF4E64}" type="datetimeFigureOut">
              <a:rPr lang="en-US" smtClean="0"/>
              <a:t>2/26/19</a:t>
            </a:fld>
            <a:endParaRPr lang="en-US"/>
          </a:p>
        </p:txBody>
      </p:sp>
      <p:sp>
        <p:nvSpPr>
          <p:cNvPr id="4" name="Footer Placeholder 3">
            <a:extLst>
              <a:ext uri="{FF2B5EF4-FFF2-40B4-BE49-F238E27FC236}">
                <a16:creationId xmlns:a16="http://schemas.microsoft.com/office/drawing/2014/main" id="{211132B1-6A4C-E740-97EF-47A5C8877C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C3DCA7-7F64-D540-986D-41B91F18946F}"/>
              </a:ext>
            </a:extLst>
          </p:cNvPr>
          <p:cNvSpPr>
            <a:spLocks noGrp="1"/>
          </p:cNvSpPr>
          <p:nvPr>
            <p:ph type="sldNum" sz="quarter" idx="12"/>
          </p:nvPr>
        </p:nvSpPr>
        <p:spPr/>
        <p:txBody>
          <a:bodyPr/>
          <a:lstStyle/>
          <a:p>
            <a:fld id="{81661319-D628-774B-B00D-D1E76B74D065}" type="slidenum">
              <a:rPr lang="en-US" smtClean="0"/>
              <a:t>‹#›</a:t>
            </a:fld>
            <a:endParaRPr lang="en-US"/>
          </a:p>
        </p:txBody>
      </p:sp>
    </p:spTree>
    <p:extLst>
      <p:ext uri="{BB962C8B-B14F-4D97-AF65-F5344CB8AC3E}">
        <p14:creationId xmlns:p14="http://schemas.microsoft.com/office/powerpoint/2010/main" val="3973811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08AC32-BA73-EA40-A27D-C569F69162BE}"/>
              </a:ext>
            </a:extLst>
          </p:cNvPr>
          <p:cNvSpPr>
            <a:spLocks noGrp="1"/>
          </p:cNvSpPr>
          <p:nvPr>
            <p:ph type="dt" sz="half" idx="10"/>
          </p:nvPr>
        </p:nvSpPr>
        <p:spPr/>
        <p:txBody>
          <a:bodyPr/>
          <a:lstStyle/>
          <a:p>
            <a:fld id="{8F71FCF1-8EB9-EC4D-8330-0CBC6ADF4E64}" type="datetimeFigureOut">
              <a:rPr lang="en-US" smtClean="0"/>
              <a:t>2/26/19</a:t>
            </a:fld>
            <a:endParaRPr lang="en-US"/>
          </a:p>
        </p:txBody>
      </p:sp>
      <p:sp>
        <p:nvSpPr>
          <p:cNvPr id="3" name="Footer Placeholder 2">
            <a:extLst>
              <a:ext uri="{FF2B5EF4-FFF2-40B4-BE49-F238E27FC236}">
                <a16:creationId xmlns:a16="http://schemas.microsoft.com/office/drawing/2014/main" id="{DFD5E8DF-CBE2-834F-8391-090D4E0973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4FB4E5-2143-2546-AE82-4E02961C9F70}"/>
              </a:ext>
            </a:extLst>
          </p:cNvPr>
          <p:cNvSpPr>
            <a:spLocks noGrp="1"/>
          </p:cNvSpPr>
          <p:nvPr>
            <p:ph type="sldNum" sz="quarter" idx="12"/>
          </p:nvPr>
        </p:nvSpPr>
        <p:spPr/>
        <p:txBody>
          <a:bodyPr/>
          <a:lstStyle/>
          <a:p>
            <a:fld id="{81661319-D628-774B-B00D-D1E76B74D065}" type="slidenum">
              <a:rPr lang="en-US" smtClean="0"/>
              <a:t>‹#›</a:t>
            </a:fld>
            <a:endParaRPr lang="en-US"/>
          </a:p>
        </p:txBody>
      </p:sp>
    </p:spTree>
    <p:extLst>
      <p:ext uri="{BB962C8B-B14F-4D97-AF65-F5344CB8AC3E}">
        <p14:creationId xmlns:p14="http://schemas.microsoft.com/office/powerpoint/2010/main" val="4237636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D558-CB71-0B44-98DB-94C3CE570DE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4D0DDD-3F70-1A4B-B4BC-EEF560BB164F}"/>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4BF768-0942-9A45-9638-C1DD9B6504A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1E70A7-32FF-334F-BC50-78F4F1526F63}"/>
              </a:ext>
            </a:extLst>
          </p:cNvPr>
          <p:cNvSpPr>
            <a:spLocks noGrp="1"/>
          </p:cNvSpPr>
          <p:nvPr>
            <p:ph type="dt" sz="half" idx="10"/>
          </p:nvPr>
        </p:nvSpPr>
        <p:spPr/>
        <p:txBody>
          <a:bodyPr/>
          <a:lstStyle/>
          <a:p>
            <a:fld id="{8F71FCF1-8EB9-EC4D-8330-0CBC6ADF4E64}" type="datetimeFigureOut">
              <a:rPr lang="en-US" smtClean="0"/>
              <a:t>2/26/19</a:t>
            </a:fld>
            <a:endParaRPr lang="en-US"/>
          </a:p>
        </p:txBody>
      </p:sp>
      <p:sp>
        <p:nvSpPr>
          <p:cNvPr id="6" name="Footer Placeholder 5">
            <a:extLst>
              <a:ext uri="{FF2B5EF4-FFF2-40B4-BE49-F238E27FC236}">
                <a16:creationId xmlns:a16="http://schemas.microsoft.com/office/drawing/2014/main" id="{9EFEC996-CEE2-2E49-A844-0F6D0711D5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77B36E-58C1-434F-85F4-5116E6F8BCC5}"/>
              </a:ext>
            </a:extLst>
          </p:cNvPr>
          <p:cNvSpPr>
            <a:spLocks noGrp="1"/>
          </p:cNvSpPr>
          <p:nvPr>
            <p:ph type="sldNum" sz="quarter" idx="12"/>
          </p:nvPr>
        </p:nvSpPr>
        <p:spPr/>
        <p:txBody>
          <a:bodyPr/>
          <a:lstStyle/>
          <a:p>
            <a:fld id="{81661319-D628-774B-B00D-D1E76B74D065}" type="slidenum">
              <a:rPr lang="en-US" smtClean="0"/>
              <a:t>‹#›</a:t>
            </a:fld>
            <a:endParaRPr lang="en-US"/>
          </a:p>
        </p:txBody>
      </p:sp>
    </p:spTree>
    <p:extLst>
      <p:ext uri="{BB962C8B-B14F-4D97-AF65-F5344CB8AC3E}">
        <p14:creationId xmlns:p14="http://schemas.microsoft.com/office/powerpoint/2010/main" val="916598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249AF-60E9-584D-91E2-77C20DFC4DC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F8C75A-D5BF-4F4C-9BBF-B54059956B3F}"/>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FDD17A8-A95A-B949-87DD-8019D2CA6AD5}"/>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410088-F400-6041-A3A9-4DE0D1290591}"/>
              </a:ext>
            </a:extLst>
          </p:cNvPr>
          <p:cNvSpPr>
            <a:spLocks noGrp="1"/>
          </p:cNvSpPr>
          <p:nvPr>
            <p:ph type="dt" sz="half" idx="10"/>
          </p:nvPr>
        </p:nvSpPr>
        <p:spPr/>
        <p:txBody>
          <a:bodyPr/>
          <a:lstStyle/>
          <a:p>
            <a:fld id="{8F71FCF1-8EB9-EC4D-8330-0CBC6ADF4E64}" type="datetimeFigureOut">
              <a:rPr lang="en-US" smtClean="0"/>
              <a:t>2/26/19</a:t>
            </a:fld>
            <a:endParaRPr lang="en-US"/>
          </a:p>
        </p:txBody>
      </p:sp>
      <p:sp>
        <p:nvSpPr>
          <p:cNvPr id="6" name="Footer Placeholder 5">
            <a:extLst>
              <a:ext uri="{FF2B5EF4-FFF2-40B4-BE49-F238E27FC236}">
                <a16:creationId xmlns:a16="http://schemas.microsoft.com/office/drawing/2014/main" id="{CC8CC18C-2CBA-3246-866B-751D151FCD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E68D8-2073-4F4B-B620-CF3B7906258B}"/>
              </a:ext>
            </a:extLst>
          </p:cNvPr>
          <p:cNvSpPr>
            <a:spLocks noGrp="1"/>
          </p:cNvSpPr>
          <p:nvPr>
            <p:ph type="sldNum" sz="quarter" idx="12"/>
          </p:nvPr>
        </p:nvSpPr>
        <p:spPr/>
        <p:txBody>
          <a:bodyPr/>
          <a:lstStyle/>
          <a:p>
            <a:fld id="{81661319-D628-774B-B00D-D1E76B74D065}" type="slidenum">
              <a:rPr lang="en-US" smtClean="0"/>
              <a:t>‹#›</a:t>
            </a:fld>
            <a:endParaRPr lang="en-US"/>
          </a:p>
        </p:txBody>
      </p:sp>
    </p:spTree>
    <p:extLst>
      <p:ext uri="{BB962C8B-B14F-4D97-AF65-F5344CB8AC3E}">
        <p14:creationId xmlns:p14="http://schemas.microsoft.com/office/powerpoint/2010/main" val="1845505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75032-0B0E-C44A-9E02-E1C6F9B549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22021A-B133-AD4E-9B0F-9FE72082CF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16EE2-A276-9048-886D-DD5032EC8DDE}"/>
              </a:ext>
            </a:extLst>
          </p:cNvPr>
          <p:cNvSpPr>
            <a:spLocks noGrp="1"/>
          </p:cNvSpPr>
          <p:nvPr>
            <p:ph type="dt" sz="half" idx="10"/>
          </p:nvPr>
        </p:nvSpPr>
        <p:spPr/>
        <p:txBody>
          <a:bodyPr/>
          <a:lstStyle/>
          <a:p>
            <a:fld id="{8F71FCF1-8EB9-EC4D-8330-0CBC6ADF4E64}" type="datetimeFigureOut">
              <a:rPr lang="en-US" smtClean="0"/>
              <a:t>2/26/19</a:t>
            </a:fld>
            <a:endParaRPr lang="en-US"/>
          </a:p>
        </p:txBody>
      </p:sp>
      <p:sp>
        <p:nvSpPr>
          <p:cNvPr id="5" name="Footer Placeholder 4">
            <a:extLst>
              <a:ext uri="{FF2B5EF4-FFF2-40B4-BE49-F238E27FC236}">
                <a16:creationId xmlns:a16="http://schemas.microsoft.com/office/drawing/2014/main" id="{5072221C-A798-D442-A474-4DADA587A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F2625-C8AC-CE4E-B7BA-0EBB604A2A05}"/>
              </a:ext>
            </a:extLst>
          </p:cNvPr>
          <p:cNvSpPr>
            <a:spLocks noGrp="1"/>
          </p:cNvSpPr>
          <p:nvPr>
            <p:ph type="sldNum" sz="quarter" idx="12"/>
          </p:nvPr>
        </p:nvSpPr>
        <p:spPr/>
        <p:txBody>
          <a:bodyPr/>
          <a:lstStyle/>
          <a:p>
            <a:fld id="{81661319-D628-774B-B00D-D1E76B74D065}" type="slidenum">
              <a:rPr lang="en-US" smtClean="0"/>
              <a:t>‹#›</a:t>
            </a:fld>
            <a:endParaRPr lang="en-US"/>
          </a:p>
        </p:txBody>
      </p:sp>
    </p:spTree>
    <p:extLst>
      <p:ext uri="{BB962C8B-B14F-4D97-AF65-F5344CB8AC3E}">
        <p14:creationId xmlns:p14="http://schemas.microsoft.com/office/powerpoint/2010/main" val="3975453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95D582-BDE5-B041-B0E7-C0D500BF721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E3F400-6A97-484D-85BF-46ED9D664CA8}"/>
              </a:ext>
            </a:extLst>
          </p:cNvPr>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4ED4E-0980-2A4B-A6AA-F7466C668F38}"/>
              </a:ext>
            </a:extLst>
          </p:cNvPr>
          <p:cNvSpPr>
            <a:spLocks noGrp="1"/>
          </p:cNvSpPr>
          <p:nvPr>
            <p:ph type="dt" sz="half" idx="10"/>
          </p:nvPr>
        </p:nvSpPr>
        <p:spPr/>
        <p:txBody>
          <a:bodyPr/>
          <a:lstStyle/>
          <a:p>
            <a:fld id="{8F71FCF1-8EB9-EC4D-8330-0CBC6ADF4E64}" type="datetimeFigureOut">
              <a:rPr lang="en-US" smtClean="0"/>
              <a:t>2/26/19</a:t>
            </a:fld>
            <a:endParaRPr lang="en-US"/>
          </a:p>
        </p:txBody>
      </p:sp>
      <p:sp>
        <p:nvSpPr>
          <p:cNvPr id="5" name="Footer Placeholder 4">
            <a:extLst>
              <a:ext uri="{FF2B5EF4-FFF2-40B4-BE49-F238E27FC236}">
                <a16:creationId xmlns:a16="http://schemas.microsoft.com/office/drawing/2014/main" id="{E5CECD43-3B8C-1443-8EDE-45869D27C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0FE63F-2986-A745-A64D-1AFBAB43A779}"/>
              </a:ext>
            </a:extLst>
          </p:cNvPr>
          <p:cNvSpPr>
            <a:spLocks noGrp="1"/>
          </p:cNvSpPr>
          <p:nvPr>
            <p:ph type="sldNum" sz="quarter" idx="12"/>
          </p:nvPr>
        </p:nvSpPr>
        <p:spPr/>
        <p:txBody>
          <a:bodyPr/>
          <a:lstStyle/>
          <a:p>
            <a:fld id="{81661319-D628-774B-B00D-D1E76B74D065}" type="slidenum">
              <a:rPr lang="en-US" smtClean="0"/>
              <a:t>‹#›</a:t>
            </a:fld>
            <a:endParaRPr lang="en-US"/>
          </a:p>
        </p:txBody>
      </p:sp>
    </p:spTree>
    <p:extLst>
      <p:ext uri="{BB962C8B-B14F-4D97-AF65-F5344CB8AC3E}">
        <p14:creationId xmlns:p14="http://schemas.microsoft.com/office/powerpoint/2010/main" val="401490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31CFA377-569B-A546-928B-732489485C37}" type="datetimeFigureOut">
              <a:rPr lang="en-US" smtClean="0"/>
              <a:t>2/26/19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FE2880-BF75-3F4C-9DBC-EACC69B5B63C}" type="slidenum">
              <a:rPr lang="en-US" smtClean="0"/>
              <a:t>‹#›</a:t>
            </a:fld>
            <a:endParaRPr lang="en-US"/>
          </a:p>
        </p:txBody>
      </p:sp>
    </p:spTree>
    <p:extLst>
      <p:ext uri="{BB962C8B-B14F-4D97-AF65-F5344CB8AC3E}">
        <p14:creationId xmlns:p14="http://schemas.microsoft.com/office/powerpoint/2010/main" val="1177831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31CFA377-569B-A546-928B-732489485C37}" type="datetimeFigureOut">
              <a:rPr lang="en-US" smtClean="0"/>
              <a:t>2/26/19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2FE2880-BF75-3F4C-9DBC-EACC69B5B63C}" type="slidenum">
              <a:rPr lang="en-US" smtClean="0"/>
              <a:t>‹#›</a:t>
            </a:fld>
            <a:endParaRPr lang="en-US"/>
          </a:p>
        </p:txBody>
      </p:sp>
    </p:spTree>
    <p:extLst>
      <p:ext uri="{BB962C8B-B14F-4D97-AF65-F5344CB8AC3E}">
        <p14:creationId xmlns:p14="http://schemas.microsoft.com/office/powerpoint/2010/main" val="62460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31CFA377-569B-A546-928B-732489485C37}" type="datetimeFigureOut">
              <a:rPr lang="en-US" smtClean="0"/>
              <a:t>2/26/19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2FE2880-BF75-3F4C-9DBC-EACC69B5B63C}" type="slidenum">
              <a:rPr lang="en-US" smtClean="0"/>
              <a:t>‹#›</a:t>
            </a:fld>
            <a:endParaRPr lang="en-US"/>
          </a:p>
        </p:txBody>
      </p:sp>
    </p:spTree>
    <p:extLst>
      <p:ext uri="{BB962C8B-B14F-4D97-AF65-F5344CB8AC3E}">
        <p14:creationId xmlns:p14="http://schemas.microsoft.com/office/powerpoint/2010/main" val="383791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31CFA377-569B-A546-928B-732489485C37}" type="datetimeFigureOut">
              <a:rPr lang="en-US" smtClean="0"/>
              <a:t>2/26/19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2FE2880-BF75-3F4C-9DBC-EACC69B5B63C}" type="slidenum">
              <a:rPr lang="en-US" smtClean="0"/>
              <a:t>‹#›</a:t>
            </a:fld>
            <a:endParaRPr lang="en-US"/>
          </a:p>
        </p:txBody>
      </p:sp>
    </p:spTree>
    <p:extLst>
      <p:ext uri="{BB962C8B-B14F-4D97-AF65-F5344CB8AC3E}">
        <p14:creationId xmlns:p14="http://schemas.microsoft.com/office/powerpoint/2010/main" val="2142945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1CFA377-569B-A546-928B-732489485C37}" type="datetimeFigureOut">
              <a:rPr lang="en-US" smtClean="0"/>
              <a:t>2/26/19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F2FE2880-BF75-3F4C-9DBC-EACC69B5B63C}" type="slidenum">
              <a:rPr lang="en-US" smtClean="0"/>
              <a:t>‹#›</a:t>
            </a:fld>
            <a:endParaRPr lang="en-US"/>
          </a:p>
        </p:txBody>
      </p:sp>
    </p:spTree>
    <p:extLst>
      <p:ext uri="{BB962C8B-B14F-4D97-AF65-F5344CB8AC3E}">
        <p14:creationId xmlns:p14="http://schemas.microsoft.com/office/powerpoint/2010/main" val="121013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31CFA377-569B-A546-928B-732489485C37}" type="datetimeFigureOut">
              <a:rPr lang="en-US" smtClean="0"/>
              <a:t>2/26/19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2FE2880-BF75-3F4C-9DBC-EACC69B5B63C}" type="slidenum">
              <a:rPr lang="en-US" smtClean="0"/>
              <a:t>‹#›</a:t>
            </a:fld>
            <a:endParaRPr lang="en-US"/>
          </a:p>
        </p:txBody>
      </p:sp>
    </p:spTree>
    <p:extLst>
      <p:ext uri="{BB962C8B-B14F-4D97-AF65-F5344CB8AC3E}">
        <p14:creationId xmlns:p14="http://schemas.microsoft.com/office/powerpoint/2010/main" val="374222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31CFA377-569B-A546-928B-732489485C37}" type="datetimeFigureOut">
              <a:rPr lang="en-US" smtClean="0"/>
              <a:t>2/26/19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2FE2880-BF75-3F4C-9DBC-EACC69B5B63C}" type="slidenum">
              <a:rPr lang="en-US" smtClean="0"/>
              <a:t>‹#›</a:t>
            </a:fld>
            <a:endParaRPr lang="en-US"/>
          </a:p>
        </p:txBody>
      </p:sp>
    </p:spTree>
    <p:extLst>
      <p:ext uri="{BB962C8B-B14F-4D97-AF65-F5344CB8AC3E}">
        <p14:creationId xmlns:p14="http://schemas.microsoft.com/office/powerpoint/2010/main" val="249746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31CFA377-569B-A546-928B-732489485C37}" type="datetimeFigureOut">
              <a:rPr lang="en-US" smtClean="0"/>
              <a:t>2/26/19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F2FE2880-BF75-3F4C-9DBC-EACC69B5B63C}" type="slidenum">
              <a:rPr lang="en-US" smtClean="0"/>
              <a:t>‹#›</a:t>
            </a:fld>
            <a:endParaRPr lang="en-US"/>
          </a:p>
        </p:txBody>
      </p:sp>
      <p:pic>
        <p:nvPicPr>
          <p:cNvPr id="1031" name="Picture 6" descr="Banner.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 y="0"/>
            <a:ext cx="12206817"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59605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6611FD-06FF-3948-955A-43C6F6FEF7E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F36441-F87E-EB43-A3FF-7E6A634617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D3BC4-92B7-4548-9106-BDBE133A999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1FCF1-8EB9-EC4D-8330-0CBC6ADF4E64}" type="datetimeFigureOut">
              <a:rPr lang="en-US" smtClean="0"/>
              <a:t>2/26/19</a:t>
            </a:fld>
            <a:endParaRPr lang="en-US"/>
          </a:p>
        </p:txBody>
      </p:sp>
      <p:sp>
        <p:nvSpPr>
          <p:cNvPr id="5" name="Footer Placeholder 4">
            <a:extLst>
              <a:ext uri="{FF2B5EF4-FFF2-40B4-BE49-F238E27FC236}">
                <a16:creationId xmlns:a16="http://schemas.microsoft.com/office/drawing/2014/main" id="{709ED5FD-64B3-8F41-8CC7-73BC69A1662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7E34F-AB35-C64D-A171-2C72B5537A2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61319-D628-774B-B00D-D1E76B74D065}" type="slidenum">
              <a:rPr lang="en-US" smtClean="0"/>
              <a:t>‹#›</a:t>
            </a:fld>
            <a:endParaRPr lang="en-US"/>
          </a:p>
        </p:txBody>
      </p:sp>
    </p:spTree>
    <p:extLst>
      <p:ext uri="{BB962C8B-B14F-4D97-AF65-F5344CB8AC3E}">
        <p14:creationId xmlns:p14="http://schemas.microsoft.com/office/powerpoint/2010/main" val="57166743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B1806DD9-570A-204A-B214-8496EAFE522B}"/>
              </a:ext>
            </a:extLst>
          </p:cNvPr>
          <p:cNvSpPr txBox="1">
            <a:spLocks noChangeArrowheads="1"/>
          </p:cNvSpPr>
          <p:nvPr/>
        </p:nvSpPr>
        <p:spPr bwMode="auto">
          <a:xfrm>
            <a:off x="2546564" y="2369166"/>
            <a:ext cx="64801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Osaka" panose="020B0600000000000000" pitchFamily="34" charset="-128"/>
              </a:defRPr>
            </a:lvl1pPr>
            <a:lvl2pPr marL="742950" indent="-285750" eaLnBrk="0" hangingPunct="0">
              <a:defRPr sz="2400">
                <a:solidFill>
                  <a:schemeClr val="tx1"/>
                </a:solidFill>
                <a:latin typeface="Arial" panose="020B0604020202020204" pitchFamily="34" charset="0"/>
                <a:ea typeface="Osaka" panose="020B0600000000000000" pitchFamily="34" charset="-128"/>
              </a:defRPr>
            </a:lvl2pPr>
            <a:lvl3pPr marL="1143000" indent="-228600" eaLnBrk="0" hangingPunct="0">
              <a:defRPr sz="2400">
                <a:solidFill>
                  <a:schemeClr val="tx1"/>
                </a:solidFill>
                <a:latin typeface="Arial" panose="020B0604020202020204" pitchFamily="34" charset="0"/>
                <a:ea typeface="Osaka" panose="020B0600000000000000" pitchFamily="34" charset="-128"/>
              </a:defRPr>
            </a:lvl3pPr>
            <a:lvl4pPr marL="1600200" indent="-228600" eaLnBrk="0" hangingPunct="0">
              <a:defRPr sz="2400">
                <a:solidFill>
                  <a:schemeClr val="tx1"/>
                </a:solidFill>
                <a:latin typeface="Arial" panose="020B0604020202020204" pitchFamily="34" charset="0"/>
                <a:ea typeface="Osaka" panose="020B0600000000000000" pitchFamily="34" charset="-128"/>
              </a:defRPr>
            </a:lvl4pPr>
            <a:lvl5pPr marL="2057400" indent="-228600" eaLnBrk="0" hangingPunct="0">
              <a:defRPr sz="2400">
                <a:solidFill>
                  <a:schemeClr val="tx1"/>
                </a:solidFill>
                <a:latin typeface="Arial" panose="020B0604020202020204" pitchFamily="34" charset="0"/>
                <a:ea typeface="Osaka" panose="020B0600000000000000"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Osaka" panose="020B0600000000000000"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Osaka" panose="020B0600000000000000"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Osaka" panose="020B0600000000000000"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Osaka" panose="020B0600000000000000" pitchFamily="34" charset="-128"/>
              </a:defRPr>
            </a:lvl9pPr>
          </a:lstStyle>
          <a:p>
            <a:pPr eaLnBrk="1" hangingPunct="1"/>
            <a:r>
              <a:rPr lang="en-US" altLang="en-US" sz="1400" dirty="0">
                <a:ea typeface="ＭＳ Ｐゴシック" panose="020B0600070205080204" pitchFamily="34" charset="-128"/>
              </a:rPr>
              <a:t>This IPM training program was developed by a partnership including the U.S. Department of Agriculture National Institute of Food and Agriculture, the U.S. Department of Housing and Urban Development, the U.S. Environmental Protection Agency, Centers for Disease Control and Prevention, the Pennsylvania IPM Program, the National Pest Management Association, the National Center for Healthy Housing, and the Regional IPM Centers.</a:t>
            </a:r>
          </a:p>
          <a:p>
            <a:pPr eaLnBrk="1" hangingPunct="1"/>
            <a:endParaRPr lang="en-US" altLang="en-US" sz="1400" dirty="0">
              <a:ea typeface="ＭＳ Ｐゴシック" panose="020B0600070205080204" pitchFamily="34" charset="-128"/>
            </a:endParaRPr>
          </a:p>
          <a:p>
            <a:pPr eaLnBrk="1" hangingPunct="1"/>
            <a:r>
              <a:rPr lang="en-US" altLang="en-US" sz="1400" dirty="0">
                <a:ea typeface="ＭＳ Ｐゴシック" panose="020B0600070205080204" pitchFamily="34" charset="-128"/>
              </a:rPr>
              <a:t>Funding was provide by EPA, HUD, CDC, and USDA-NIFA.</a:t>
            </a:r>
          </a:p>
          <a:p>
            <a:pPr eaLnBrk="1" hangingPunct="1"/>
            <a:endParaRPr lang="en-US" altLang="en-US" sz="1400" dirty="0">
              <a:ea typeface="ＭＳ Ｐゴシック" panose="020B0600070205080204" pitchFamily="34" charset="-128"/>
            </a:endParaRPr>
          </a:p>
          <a:p>
            <a:pPr eaLnBrk="1" hangingPunct="1"/>
            <a:r>
              <a:rPr lang="en-US" altLang="en-US" sz="1400" dirty="0">
                <a:ea typeface="ＭＳ Ｐゴシック" panose="020B0600070205080204" pitchFamily="34" charset="-128"/>
              </a:rPr>
              <a:t>The materials contained herein present a research-based, balanced, and objective approach to pest management in affordable housing and are intended to be used in their entirety. Any nonobjective or partial use of the materials is not recommended. Products, vendors, or commercial services mentioned or pictured in the trainings or presentations are for illustrative purposes only and are not meant to be endorsements.</a:t>
            </a:r>
          </a:p>
        </p:txBody>
      </p:sp>
      <p:sp>
        <p:nvSpPr>
          <p:cNvPr id="5" name="Rectangle 2">
            <a:extLst>
              <a:ext uri="{FF2B5EF4-FFF2-40B4-BE49-F238E27FC236}">
                <a16:creationId xmlns:a16="http://schemas.microsoft.com/office/drawing/2014/main" id="{FA67D1A6-CC80-3B4A-A324-ECFD0C50951C}"/>
              </a:ext>
            </a:extLst>
          </p:cNvPr>
          <p:cNvSpPr txBox="1">
            <a:spLocks noChangeArrowheads="1"/>
          </p:cNvSpPr>
          <p:nvPr/>
        </p:nvSpPr>
        <p:spPr>
          <a:xfrm>
            <a:off x="1682087" y="441277"/>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fontAlgn="base" hangingPunct="0">
              <a:lnSpc>
                <a:spcPct val="90000"/>
              </a:lnSpc>
              <a:spcBef>
                <a:spcPct val="0"/>
              </a:spcBef>
              <a:spcAft>
                <a:spcPct val="0"/>
              </a:spcAft>
              <a:defRPr sz="4000" b="1">
                <a:solidFill>
                  <a:srgbClr val="800000"/>
                </a:solidFill>
                <a:latin typeface="+mj-lt"/>
                <a:ea typeface="+mj-ea"/>
                <a:cs typeface="+mj-cs"/>
              </a:defRPr>
            </a:lvl1pPr>
            <a:lvl2pPr eaLnBrk="0" fontAlgn="base" hangingPunct="0">
              <a:lnSpc>
                <a:spcPct val="90000"/>
              </a:lnSpc>
              <a:spcBef>
                <a:spcPct val="0"/>
              </a:spcBef>
              <a:spcAft>
                <a:spcPct val="0"/>
              </a:spcAft>
              <a:defRPr sz="4000" b="1">
                <a:solidFill>
                  <a:srgbClr val="800000"/>
                </a:solidFill>
                <a:latin typeface="Arial" pitchFamily="-112" charset="0"/>
                <a:ea typeface="Osaka" pitchFamily="-112" charset="-128"/>
                <a:cs typeface="Osaka" pitchFamily="-112" charset="-128"/>
              </a:defRPr>
            </a:lvl2pPr>
            <a:lvl3pPr eaLnBrk="0" fontAlgn="base" hangingPunct="0">
              <a:lnSpc>
                <a:spcPct val="90000"/>
              </a:lnSpc>
              <a:spcBef>
                <a:spcPct val="0"/>
              </a:spcBef>
              <a:spcAft>
                <a:spcPct val="0"/>
              </a:spcAft>
              <a:defRPr sz="4000" b="1">
                <a:solidFill>
                  <a:srgbClr val="800000"/>
                </a:solidFill>
                <a:latin typeface="Arial" pitchFamily="-112" charset="0"/>
                <a:ea typeface="Osaka" pitchFamily="-112" charset="-128"/>
                <a:cs typeface="Osaka" pitchFamily="-112" charset="-128"/>
              </a:defRPr>
            </a:lvl3pPr>
            <a:lvl4pPr eaLnBrk="0" fontAlgn="base" hangingPunct="0">
              <a:lnSpc>
                <a:spcPct val="90000"/>
              </a:lnSpc>
              <a:spcBef>
                <a:spcPct val="0"/>
              </a:spcBef>
              <a:spcAft>
                <a:spcPct val="0"/>
              </a:spcAft>
              <a:defRPr sz="4000" b="1">
                <a:solidFill>
                  <a:srgbClr val="800000"/>
                </a:solidFill>
                <a:latin typeface="Arial" pitchFamily="-112" charset="0"/>
                <a:ea typeface="Osaka" pitchFamily="-112" charset="-128"/>
                <a:cs typeface="Osaka" pitchFamily="-112" charset="-128"/>
              </a:defRPr>
            </a:lvl4pPr>
            <a:lvl5pPr eaLnBrk="0" fontAlgn="base" hangingPunct="0">
              <a:lnSpc>
                <a:spcPct val="90000"/>
              </a:lnSpc>
              <a:spcBef>
                <a:spcPct val="0"/>
              </a:spcBef>
              <a:spcAft>
                <a:spcPct val="0"/>
              </a:spcAft>
              <a:defRPr sz="4000" b="1">
                <a:solidFill>
                  <a:srgbClr val="800000"/>
                </a:solidFill>
                <a:latin typeface="Arial" pitchFamily="-112" charset="0"/>
                <a:ea typeface="Osaka" pitchFamily="-112" charset="-128"/>
                <a:cs typeface="Osaka" pitchFamily="-112" charset="-128"/>
              </a:defRPr>
            </a:lvl5pPr>
            <a:lvl6pPr marL="457200" algn="ctr"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r>
              <a:rPr lang="en-US" altLang="en-US" dirty="0"/>
              <a:t>IPM and Pesticide Use</a:t>
            </a:r>
          </a:p>
        </p:txBody>
      </p:sp>
    </p:spTree>
    <p:extLst>
      <p:ext uri="{BB962C8B-B14F-4D97-AF65-F5344CB8AC3E}">
        <p14:creationId xmlns:p14="http://schemas.microsoft.com/office/powerpoint/2010/main" val="2572425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08F95195-7ACC-4E51-B573-E2027BCFC9B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59807" cy="6749522"/>
          </a:xfrm>
          <a:ln w="38100" cap="sq">
            <a:solidFill>
              <a:srgbClr val="000000"/>
            </a:solidFill>
            <a:miter lim="800000"/>
            <a:headEnd/>
            <a:tailEnd/>
          </a:ln>
          <a:effectLst>
            <a:outerShdw blurRad="50800" dist="38100" dir="2700000" algn="tl" rotWithShape="0">
              <a:srgbClr val="000000">
                <a:alpha val="42998"/>
              </a:srgbClr>
            </a:outerShdw>
          </a:effectLst>
        </p:spPr>
      </p:pic>
      <p:sp>
        <p:nvSpPr>
          <p:cNvPr id="191492" name="Slide Number Placeholder 3">
            <a:extLst>
              <a:ext uri="{FF2B5EF4-FFF2-40B4-BE49-F238E27FC236}">
                <a16:creationId xmlns:a16="http://schemas.microsoft.com/office/drawing/2014/main" id="{9A77D3E9-9B02-CD40-AEAA-5C58199AF7E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FontTx/>
              <a:buNone/>
            </a:pPr>
            <a:fld id="{47D66F9D-5D5A-864D-8366-C8089C51608A}" type="slidenum">
              <a:rPr lang="en-US" altLang="en-US" sz="1400">
                <a:solidFill>
                  <a:srgbClr val="000000"/>
                </a:solidFill>
              </a:rPr>
              <a:pPr>
                <a:lnSpc>
                  <a:spcPct val="100000"/>
                </a:lnSpc>
                <a:spcBef>
                  <a:spcPct val="0"/>
                </a:spcBef>
                <a:buFontTx/>
                <a:buNone/>
              </a:pPr>
              <a:t>10</a:t>
            </a:fld>
            <a:endParaRPr lang="en-US" altLang="en-US" sz="1400">
              <a:solidFill>
                <a:srgbClr val="000000"/>
              </a:solidFill>
            </a:endParaRPr>
          </a:p>
        </p:txBody>
      </p:sp>
      <p:sp>
        <p:nvSpPr>
          <p:cNvPr id="4" name="TextBox 3">
            <a:extLst>
              <a:ext uri="{FF2B5EF4-FFF2-40B4-BE49-F238E27FC236}">
                <a16:creationId xmlns:a16="http://schemas.microsoft.com/office/drawing/2014/main" id="{331F8B30-6E09-BE49-BD0E-7A89694C6013}"/>
              </a:ext>
            </a:extLst>
          </p:cNvPr>
          <p:cNvSpPr txBox="1"/>
          <p:nvPr/>
        </p:nvSpPr>
        <p:spPr>
          <a:xfrm>
            <a:off x="9159806" y="2836152"/>
            <a:ext cx="3032193" cy="954107"/>
          </a:xfrm>
          <a:prstGeom prst="rect">
            <a:avLst/>
          </a:prstGeom>
          <a:noFill/>
        </p:spPr>
        <p:txBody>
          <a:bodyPr wrap="square" rtlCol="0">
            <a:spAutoFit/>
          </a:bodyPr>
          <a:lstStyle/>
          <a:p>
            <a:r>
              <a:rPr lang="en-US" sz="2800" b="1" dirty="0">
                <a:solidFill>
                  <a:schemeClr val="accent2">
                    <a:lumMod val="50000"/>
                  </a:schemeClr>
                </a:solidFill>
              </a:rPr>
              <a:t>Find this log at </a:t>
            </a:r>
            <a:r>
              <a:rPr lang="en-US" sz="2800" b="1" dirty="0" err="1">
                <a:solidFill>
                  <a:schemeClr val="accent2">
                    <a:lumMod val="50000"/>
                  </a:schemeClr>
                </a:solidFill>
              </a:rPr>
              <a:t>stoppests.org</a:t>
            </a:r>
            <a:endParaRPr lang="en-US" sz="2800" b="1" dirty="0">
              <a:solidFill>
                <a:schemeClr val="accent2">
                  <a:lumMod val="50000"/>
                </a:schemeClr>
              </a:solidFill>
            </a:endParaRPr>
          </a:p>
        </p:txBody>
      </p:sp>
    </p:spTree>
    <p:extLst>
      <p:ext uri="{BB962C8B-B14F-4D97-AF65-F5344CB8AC3E}">
        <p14:creationId xmlns:p14="http://schemas.microsoft.com/office/powerpoint/2010/main" val="111078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5">
            <a:extLst>
              <a:ext uri="{FF2B5EF4-FFF2-40B4-BE49-F238E27FC236}">
                <a16:creationId xmlns:a16="http://schemas.microsoft.com/office/drawing/2014/main" id="{90C33191-0209-0948-AED1-82B547DEEED3}"/>
              </a:ext>
            </a:extLst>
          </p:cNvPr>
          <p:cNvSpPr>
            <a:spLocks noGrp="1" noChangeArrowheads="1"/>
          </p:cNvSpPr>
          <p:nvPr>
            <p:ph type="ctrTitle"/>
          </p:nvPr>
        </p:nvSpPr>
        <p:spPr>
          <a:xfrm>
            <a:off x="-109183" y="304800"/>
            <a:ext cx="11941791" cy="990600"/>
          </a:xfrm>
          <a:noFill/>
          <a:ln>
            <a:noFill/>
          </a:ln>
        </p:spPr>
        <p:txBody>
          <a:bodyPr vert="horz" wrap="square" lIns="91440" tIns="45720" rIns="91440" bIns="45720" numCol="1" anchor="ctr" anchorCtr="0" compatLnSpc="1">
            <a:prstTxWarp prst="textNoShape">
              <a:avLst/>
            </a:prstTxWarp>
          </a:bodyPr>
          <a:lstStyle/>
          <a:p>
            <a:r>
              <a:rPr lang="en-US" altLang="en-US" sz="6000" b="1">
                <a:solidFill>
                  <a:srgbClr val="800000"/>
                </a:solidFill>
                <a:ea typeface="+mj-ea"/>
                <a:cs typeface="+mj-cs"/>
              </a:rPr>
              <a:t>At first more work, but then less </a:t>
            </a:r>
          </a:p>
        </p:txBody>
      </p:sp>
      <p:sp>
        <p:nvSpPr>
          <p:cNvPr id="193540" name="Rectangle 6">
            <a:extLst>
              <a:ext uri="{FF2B5EF4-FFF2-40B4-BE49-F238E27FC236}">
                <a16:creationId xmlns:a16="http://schemas.microsoft.com/office/drawing/2014/main" id="{A3201C68-E31A-F748-8BC7-D5429425AC0C}"/>
              </a:ext>
            </a:extLst>
          </p:cNvPr>
          <p:cNvSpPr>
            <a:spLocks noGrp="1" noChangeArrowheads="1"/>
          </p:cNvSpPr>
          <p:nvPr>
            <p:ph type="subTitle" idx="1"/>
          </p:nvPr>
        </p:nvSpPr>
        <p:spPr>
          <a:xfrm>
            <a:off x="406851" y="1700214"/>
            <a:ext cx="8202612" cy="4852987"/>
          </a:xfrm>
        </p:spPr>
        <p:txBody>
          <a:bodyPr/>
          <a:lstStyle/>
          <a:p>
            <a:pPr marL="457200" indent="-457200" algn="l">
              <a:lnSpc>
                <a:spcPct val="80000"/>
              </a:lnSpc>
              <a:buFont typeface="Arial" panose="020B0604020202020204" pitchFamily="34" charset="0"/>
              <a:buChar char="•"/>
            </a:pPr>
            <a:r>
              <a:rPr lang="en-US" altLang="en-US" dirty="0">
                <a:solidFill>
                  <a:schemeClr val="tx1"/>
                </a:solidFill>
              </a:rPr>
              <a:t>More education, repairs, and monitoring</a:t>
            </a:r>
          </a:p>
          <a:p>
            <a:pPr marL="457200" indent="-457200" algn="l">
              <a:lnSpc>
                <a:spcPct val="80000"/>
              </a:lnSpc>
              <a:buFont typeface="Arial" panose="020B0604020202020204" pitchFamily="34" charset="0"/>
              <a:buChar char="•"/>
            </a:pPr>
            <a:r>
              <a:rPr lang="en-US" altLang="en-US" dirty="0">
                <a:solidFill>
                  <a:schemeClr val="tx1"/>
                </a:solidFill>
              </a:rPr>
              <a:t>Increased work orders</a:t>
            </a:r>
          </a:p>
          <a:p>
            <a:pPr lvl="1" algn="l">
              <a:lnSpc>
                <a:spcPct val="80000"/>
              </a:lnSpc>
            </a:pPr>
            <a:r>
              <a:rPr lang="en-US" altLang="en-US" dirty="0">
                <a:solidFill>
                  <a:schemeClr val="tx1"/>
                </a:solidFill>
              </a:rPr>
              <a:t>Pests and pest-friendly conditions that were previously overlooked are reported </a:t>
            </a:r>
          </a:p>
          <a:p>
            <a:pPr algn="l">
              <a:lnSpc>
                <a:spcPct val="80000"/>
              </a:lnSpc>
            </a:pPr>
            <a:r>
              <a:rPr lang="en-US" altLang="en-US" dirty="0">
                <a:solidFill>
                  <a:schemeClr val="tx1"/>
                </a:solidFill>
              </a:rPr>
              <a:t>THEN…</a:t>
            </a:r>
          </a:p>
          <a:p>
            <a:pPr marL="457200" indent="-457200" algn="l">
              <a:lnSpc>
                <a:spcPct val="80000"/>
              </a:lnSpc>
              <a:buFont typeface="Arial" panose="020B0604020202020204" pitchFamily="34" charset="0"/>
              <a:buChar char="•"/>
            </a:pPr>
            <a:r>
              <a:rPr lang="en-US" altLang="en-US" dirty="0">
                <a:solidFill>
                  <a:schemeClr val="tx1"/>
                </a:solidFill>
              </a:rPr>
              <a:t>Fewer </a:t>
            </a:r>
            <a:br>
              <a:rPr lang="en-US" altLang="en-US" dirty="0">
                <a:solidFill>
                  <a:schemeClr val="tx1"/>
                </a:solidFill>
              </a:rPr>
            </a:br>
            <a:r>
              <a:rPr lang="en-US" altLang="en-US" dirty="0">
                <a:solidFill>
                  <a:schemeClr val="tx1"/>
                </a:solidFill>
              </a:rPr>
              <a:t>complaints</a:t>
            </a:r>
          </a:p>
          <a:p>
            <a:pPr marL="457200" indent="-457200" algn="l">
              <a:lnSpc>
                <a:spcPct val="80000"/>
              </a:lnSpc>
              <a:buFont typeface="Arial" panose="020B0604020202020204" pitchFamily="34" charset="0"/>
              <a:buChar char="•"/>
            </a:pPr>
            <a:r>
              <a:rPr lang="en-US" altLang="en-US" dirty="0">
                <a:solidFill>
                  <a:schemeClr val="tx1"/>
                </a:solidFill>
              </a:rPr>
              <a:t>Fewer pests</a:t>
            </a:r>
          </a:p>
          <a:p>
            <a:pPr marL="457200" indent="-457200" algn="l">
              <a:lnSpc>
                <a:spcPct val="80000"/>
              </a:lnSpc>
              <a:buFont typeface="Arial" panose="020B0604020202020204" pitchFamily="34" charset="0"/>
              <a:buChar char="•"/>
            </a:pPr>
            <a:r>
              <a:rPr lang="en-US" altLang="en-US" dirty="0">
                <a:solidFill>
                  <a:schemeClr val="tx1"/>
                </a:solidFill>
              </a:rPr>
              <a:t>A better place to live</a:t>
            </a:r>
          </a:p>
        </p:txBody>
      </p:sp>
      <p:sp>
        <p:nvSpPr>
          <p:cNvPr id="193538" name="Rectangle 6">
            <a:extLst>
              <a:ext uri="{FF2B5EF4-FFF2-40B4-BE49-F238E27FC236}">
                <a16:creationId xmlns:a16="http://schemas.microsoft.com/office/drawing/2014/main" id="{A17F97DF-C649-5248-975F-C2625D0C208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FontTx/>
              <a:buNone/>
            </a:pPr>
            <a:fld id="{CB879A3B-DD52-394E-B553-DC701CA29F59}" type="slidenum">
              <a:rPr lang="en-US" altLang="en-US" sz="1400">
                <a:solidFill>
                  <a:srgbClr val="000000"/>
                </a:solidFill>
              </a:rPr>
              <a:pPr>
                <a:lnSpc>
                  <a:spcPct val="100000"/>
                </a:lnSpc>
                <a:spcBef>
                  <a:spcPct val="0"/>
                </a:spcBef>
                <a:buFontTx/>
                <a:buNone/>
              </a:pPr>
              <a:t>11</a:t>
            </a:fld>
            <a:endParaRPr lang="en-US" altLang="en-US" sz="1400">
              <a:solidFill>
                <a:srgbClr val="000000"/>
              </a:solidFill>
            </a:endParaRPr>
          </a:p>
        </p:txBody>
      </p:sp>
      <p:pic>
        <p:nvPicPr>
          <p:cNvPr id="193541" name="Picture 7" descr="LV303VAC">
            <a:extLst>
              <a:ext uri="{FF2B5EF4-FFF2-40B4-BE49-F238E27FC236}">
                <a16:creationId xmlns:a16="http://schemas.microsoft.com/office/drawing/2014/main" id="{67E44C95-5F75-1E4D-9A26-931C669C7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892"/>
          <a:stretch>
            <a:fillRect/>
          </a:stretch>
        </p:blipFill>
        <p:spPr bwMode="auto">
          <a:xfrm>
            <a:off x="6927851" y="3560764"/>
            <a:ext cx="3560763" cy="2992437"/>
          </a:xfrm>
          <a:prstGeom prst="rect">
            <a:avLst/>
          </a:prstGeom>
          <a:noFill/>
          <a:ln w="9525">
            <a:solidFill>
              <a:schemeClr val="tx1"/>
            </a:solidFill>
            <a:miter lim="800000"/>
            <a:headEnd/>
            <a:tailEnd/>
          </a:ln>
          <a:effectLst>
            <a:outerShdw dist="35921" dir="2700000" algn="ctr" rotWithShape="0">
              <a:srgbClr val="333333"/>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544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4">
            <a:extLst>
              <a:ext uri="{FF2B5EF4-FFF2-40B4-BE49-F238E27FC236}">
                <a16:creationId xmlns:a16="http://schemas.microsoft.com/office/drawing/2014/main" id="{43B46B41-2E3B-5641-A8AF-043E003D381D}"/>
              </a:ext>
            </a:extLst>
          </p:cNvPr>
          <p:cNvSpPr>
            <a:spLocks noGrp="1" noChangeArrowheads="1"/>
          </p:cNvSpPr>
          <p:nvPr>
            <p:ph type="title"/>
          </p:nvPr>
        </p:nvSpPr>
        <p:spPr>
          <a:xfrm>
            <a:off x="2057400" y="304800"/>
            <a:ext cx="7772400" cy="990600"/>
          </a:xfrm>
          <a:noFill/>
          <a:ln>
            <a:noFill/>
          </a:ln>
        </p:spPr>
        <p:txBody>
          <a:bodyPr vert="horz" wrap="square" lIns="91440" tIns="45720" rIns="91440" bIns="45720" numCol="1" anchor="ctr" anchorCtr="0" compatLnSpc="1">
            <a:prstTxWarp prst="textNoShape">
              <a:avLst/>
            </a:prstTxWarp>
          </a:bodyPr>
          <a:lstStyle/>
          <a:p>
            <a:r>
              <a:rPr lang="en-US" altLang="en-US" sz="6000" b="1" dirty="0">
                <a:solidFill>
                  <a:srgbClr val="800000"/>
                </a:solidFill>
                <a:ea typeface="+mj-ea"/>
                <a:cs typeface="+mj-cs"/>
              </a:rPr>
              <a:t>Another view</a:t>
            </a:r>
          </a:p>
        </p:txBody>
      </p:sp>
      <p:sp>
        <p:nvSpPr>
          <p:cNvPr id="195588" name="Rectangle 5">
            <a:extLst>
              <a:ext uri="{FF2B5EF4-FFF2-40B4-BE49-F238E27FC236}">
                <a16:creationId xmlns:a16="http://schemas.microsoft.com/office/drawing/2014/main" id="{9D2CAED4-50BA-E84A-878D-C64EA21807C5}"/>
              </a:ext>
            </a:extLst>
          </p:cNvPr>
          <p:cNvSpPr>
            <a:spLocks noGrp="1" noChangeArrowheads="1"/>
          </p:cNvSpPr>
          <p:nvPr>
            <p:ph idx="1"/>
          </p:nvPr>
        </p:nvSpPr>
        <p:spPr>
          <a:xfrm>
            <a:off x="1847851" y="1916114"/>
            <a:ext cx="8666163" cy="4560887"/>
          </a:xfrm>
        </p:spPr>
        <p:txBody>
          <a:bodyPr/>
          <a:lstStyle/>
          <a:p>
            <a:pPr marL="341313" indent="-341313" defTabSz="457200">
              <a:lnSpc>
                <a:spcPct val="76000"/>
              </a:lnSpc>
            </a:pPr>
            <a:r>
              <a:rPr lang="en-US" altLang="en-US" b="1"/>
              <a:t>I</a:t>
            </a:r>
            <a:r>
              <a:rPr lang="en-US" altLang="en-US"/>
              <a:t>nvest</a:t>
            </a:r>
          </a:p>
          <a:p>
            <a:pPr marL="741363" lvl="1" indent="-284163" defTabSz="457200">
              <a:lnSpc>
                <a:spcPct val="86000"/>
              </a:lnSpc>
              <a:buNone/>
            </a:pPr>
            <a:r>
              <a:rPr lang="en-US" altLang="en-US"/>
              <a:t>time and materials for repair and education</a:t>
            </a:r>
          </a:p>
          <a:p>
            <a:pPr marL="341313" indent="-341313" defTabSz="457200">
              <a:lnSpc>
                <a:spcPct val="76000"/>
              </a:lnSpc>
            </a:pPr>
            <a:r>
              <a:rPr lang="en-US" altLang="en-US" b="1"/>
              <a:t>P</a:t>
            </a:r>
            <a:r>
              <a:rPr lang="en-US" altLang="en-US"/>
              <a:t>rotect</a:t>
            </a:r>
          </a:p>
          <a:p>
            <a:pPr marL="741363" lvl="1" indent="-284163" defTabSz="457200">
              <a:lnSpc>
                <a:spcPct val="86000"/>
              </a:lnSpc>
              <a:buNone/>
            </a:pPr>
            <a:r>
              <a:rPr lang="en-US" altLang="en-US"/>
              <a:t>through exclusion, sanitation, and careful </a:t>
            </a:r>
            <a:br>
              <a:rPr lang="en-US" altLang="en-US"/>
            </a:br>
            <a:r>
              <a:rPr lang="en-US" altLang="en-US"/>
              <a:t>product choice based on least risk to human health and the environment and compatibility with other management practices</a:t>
            </a:r>
          </a:p>
          <a:p>
            <a:pPr marL="341313" indent="-341313" defTabSz="457200">
              <a:lnSpc>
                <a:spcPct val="76000"/>
              </a:lnSpc>
            </a:pPr>
            <a:r>
              <a:rPr lang="en-US" altLang="en-US" b="1"/>
              <a:t>M</a:t>
            </a:r>
            <a:r>
              <a:rPr lang="en-US" altLang="en-US"/>
              <a:t>aintain</a:t>
            </a:r>
          </a:p>
          <a:p>
            <a:pPr marL="741363" lvl="1" indent="-284163" defTabSz="457200">
              <a:lnSpc>
                <a:spcPct val="86000"/>
              </a:lnSpc>
              <a:buNone/>
            </a:pPr>
            <a:r>
              <a:rPr lang="en-US" altLang="en-US"/>
              <a:t>with monitoring, communication, and documentation so that infestations do not grow</a:t>
            </a:r>
          </a:p>
        </p:txBody>
      </p:sp>
      <p:sp>
        <p:nvSpPr>
          <p:cNvPr id="195586" name="Rectangle 6">
            <a:extLst>
              <a:ext uri="{FF2B5EF4-FFF2-40B4-BE49-F238E27FC236}">
                <a16:creationId xmlns:a16="http://schemas.microsoft.com/office/drawing/2014/main" id="{62C1B207-087E-B441-9227-19FE5B4E43A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FontTx/>
              <a:buNone/>
            </a:pPr>
            <a:fld id="{06FCA790-724C-2E46-AD48-05EFBECBB3DD}" type="slidenum">
              <a:rPr lang="en-US" altLang="en-US" sz="1400">
                <a:solidFill>
                  <a:srgbClr val="000000"/>
                </a:solidFill>
              </a:rPr>
              <a:pPr>
                <a:lnSpc>
                  <a:spcPct val="100000"/>
                </a:lnSpc>
                <a:spcBef>
                  <a:spcPct val="0"/>
                </a:spcBef>
                <a:buFontTx/>
                <a:buNone/>
              </a:pPr>
              <a:t>12</a:t>
            </a:fld>
            <a:endParaRPr lang="en-US" altLang="en-US" sz="1400">
              <a:solidFill>
                <a:srgbClr val="000000"/>
              </a:solidFill>
            </a:endParaRPr>
          </a:p>
        </p:txBody>
      </p:sp>
    </p:spTree>
    <p:extLst>
      <p:ext uri="{BB962C8B-B14F-4D97-AF65-F5344CB8AC3E}">
        <p14:creationId xmlns:p14="http://schemas.microsoft.com/office/powerpoint/2010/main" val="120009453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4">
            <a:extLst>
              <a:ext uri="{FF2B5EF4-FFF2-40B4-BE49-F238E27FC236}">
                <a16:creationId xmlns:a16="http://schemas.microsoft.com/office/drawing/2014/main" id="{E0CC918E-8B53-1541-B64B-03352F375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8175" y="2389189"/>
            <a:ext cx="339725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3" name="Title 1">
            <a:extLst>
              <a:ext uri="{FF2B5EF4-FFF2-40B4-BE49-F238E27FC236}">
                <a16:creationId xmlns:a16="http://schemas.microsoft.com/office/drawing/2014/main" id="{1DD247B3-BA2C-5E48-A72D-E9874D837CF7}"/>
              </a:ext>
            </a:extLst>
          </p:cNvPr>
          <p:cNvSpPr>
            <a:spLocks noGrp="1" noChangeArrowheads="1"/>
          </p:cNvSpPr>
          <p:nvPr>
            <p:ph type="title"/>
          </p:nvPr>
        </p:nvSpPr>
        <p:spPr>
          <a:noFill/>
          <a:ln>
            <a:noFill/>
          </a:ln>
        </p:spPr>
        <p:txBody>
          <a:bodyPr vert="horz" wrap="square" lIns="91440" tIns="45720" rIns="91440" bIns="45720" numCol="1" anchor="ctr" anchorCtr="0" compatLnSpc="1">
            <a:prstTxWarp prst="textNoShape">
              <a:avLst/>
            </a:prstTxWarp>
          </a:bodyPr>
          <a:lstStyle/>
          <a:p>
            <a:r>
              <a:rPr lang="en-US" altLang="en-US" sz="6000" b="1" dirty="0">
                <a:solidFill>
                  <a:srgbClr val="800000"/>
                </a:solidFill>
                <a:ea typeface="+mj-ea"/>
                <a:cs typeface="+mj-cs"/>
              </a:rPr>
              <a:t>What’s a Pesticide?</a:t>
            </a:r>
          </a:p>
        </p:txBody>
      </p:sp>
      <p:sp>
        <p:nvSpPr>
          <p:cNvPr id="199684" name="Content Placeholder 2">
            <a:extLst>
              <a:ext uri="{FF2B5EF4-FFF2-40B4-BE49-F238E27FC236}">
                <a16:creationId xmlns:a16="http://schemas.microsoft.com/office/drawing/2014/main" id="{31068C00-8FE7-1846-8396-DD5479F6B200}"/>
              </a:ext>
            </a:extLst>
          </p:cNvPr>
          <p:cNvSpPr>
            <a:spLocks noGrp="1" noChangeArrowheads="1"/>
          </p:cNvSpPr>
          <p:nvPr>
            <p:ph idx="1"/>
          </p:nvPr>
        </p:nvSpPr>
        <p:spPr>
          <a:xfrm>
            <a:off x="1992314" y="1628776"/>
            <a:ext cx="7989887" cy="4467225"/>
          </a:xfrm>
        </p:spPr>
        <p:txBody>
          <a:bodyPr>
            <a:normAutofit fontScale="92500" lnSpcReduction="20000"/>
          </a:bodyPr>
          <a:lstStyle/>
          <a:p>
            <a:pPr marL="0" indent="0">
              <a:buNone/>
            </a:pPr>
            <a:r>
              <a:rPr lang="en-US" altLang="en-US" sz="3600"/>
              <a:t>Any substance or mixture of substances intended for:</a:t>
            </a:r>
          </a:p>
          <a:p>
            <a:pPr lvl="1">
              <a:buFont typeface="Arial" panose="020B0604020202020204" pitchFamily="34" charset="0"/>
              <a:buChar char="•"/>
            </a:pPr>
            <a:r>
              <a:rPr lang="en-US" altLang="en-US" sz="4800"/>
              <a:t>preventing</a:t>
            </a:r>
          </a:p>
          <a:p>
            <a:pPr lvl="1">
              <a:buFont typeface="Arial" panose="020B0604020202020204" pitchFamily="34" charset="0"/>
              <a:buChar char="•"/>
            </a:pPr>
            <a:r>
              <a:rPr lang="en-US" altLang="en-US" sz="4800"/>
              <a:t>destroying</a:t>
            </a:r>
          </a:p>
          <a:p>
            <a:pPr lvl="1">
              <a:buFont typeface="Arial" panose="020B0604020202020204" pitchFamily="34" charset="0"/>
              <a:buChar char="•"/>
            </a:pPr>
            <a:r>
              <a:rPr lang="en-US" altLang="en-US" sz="4800"/>
              <a:t>repelling </a:t>
            </a:r>
            <a:r>
              <a:rPr lang="en-US" altLang="en-US" sz="3200"/>
              <a:t>or</a:t>
            </a:r>
            <a:r>
              <a:rPr lang="en-US" altLang="en-US" sz="4800"/>
              <a:t> </a:t>
            </a:r>
          </a:p>
          <a:p>
            <a:pPr lvl="1">
              <a:buFont typeface="Arial" panose="020B0604020202020204" pitchFamily="34" charset="0"/>
              <a:buChar char="•"/>
            </a:pPr>
            <a:r>
              <a:rPr lang="en-US" altLang="en-US" sz="4800"/>
              <a:t>mitigating</a:t>
            </a:r>
          </a:p>
          <a:p>
            <a:pPr marL="0" indent="0">
              <a:buNone/>
            </a:pPr>
            <a:r>
              <a:rPr lang="en-US" altLang="en-US"/>
              <a:t>			…</a:t>
            </a:r>
            <a:r>
              <a:rPr lang="en-US" altLang="en-US" sz="3600"/>
              <a:t>any pest </a:t>
            </a:r>
          </a:p>
        </p:txBody>
      </p:sp>
      <p:sp>
        <p:nvSpPr>
          <p:cNvPr id="199685" name="Slide Number Placeholder 3">
            <a:extLst>
              <a:ext uri="{FF2B5EF4-FFF2-40B4-BE49-F238E27FC236}">
                <a16:creationId xmlns:a16="http://schemas.microsoft.com/office/drawing/2014/main" id="{0CCE3749-AD38-F44E-BF4A-71EFD1E63B4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FontTx/>
              <a:buNone/>
            </a:pPr>
            <a:fld id="{9858117A-5577-4E4B-981D-F288E1832E93}" type="slidenum">
              <a:rPr lang="en-US" altLang="en-US" sz="1400">
                <a:solidFill>
                  <a:srgbClr val="000000"/>
                </a:solidFill>
              </a:rPr>
              <a:pPr>
                <a:lnSpc>
                  <a:spcPct val="100000"/>
                </a:lnSpc>
                <a:spcBef>
                  <a:spcPct val="0"/>
                </a:spcBef>
                <a:buFontTx/>
                <a:buNone/>
              </a:pPr>
              <a:t>13</a:t>
            </a:fld>
            <a:endParaRPr lang="en-US" altLang="en-US" sz="1400">
              <a:solidFill>
                <a:srgbClr val="000000"/>
              </a:solidFill>
            </a:endParaRPr>
          </a:p>
        </p:txBody>
      </p:sp>
    </p:spTree>
    <p:extLst>
      <p:ext uri="{BB962C8B-B14F-4D97-AF65-F5344CB8AC3E}">
        <p14:creationId xmlns:p14="http://schemas.microsoft.com/office/powerpoint/2010/main" val="281374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a:extLst>
              <a:ext uri="{FF2B5EF4-FFF2-40B4-BE49-F238E27FC236}">
                <a16:creationId xmlns:a16="http://schemas.microsoft.com/office/drawing/2014/main" id="{67FEA920-C08C-5F47-95F2-547A724093CF}"/>
              </a:ext>
            </a:extLst>
          </p:cNvPr>
          <p:cNvSpPr>
            <a:spLocks noGrp="1" noChangeArrowheads="1"/>
          </p:cNvSpPr>
          <p:nvPr>
            <p:ph type="title"/>
          </p:nvPr>
        </p:nvSpPr>
        <p:spPr>
          <a:xfrm>
            <a:off x="2209801" y="304800"/>
            <a:ext cx="6334125" cy="990600"/>
          </a:xfrm>
          <a:noFill/>
          <a:ln>
            <a:noFill/>
          </a:ln>
        </p:spPr>
        <p:txBody>
          <a:bodyPr vert="horz" wrap="square" lIns="91440" tIns="45720" rIns="91440" bIns="45720" numCol="1" anchor="ctr" anchorCtr="0" compatLnSpc="1">
            <a:prstTxWarp prst="textNoShape">
              <a:avLst/>
            </a:prstTxWarp>
          </a:bodyPr>
          <a:lstStyle/>
          <a:p>
            <a:r>
              <a:rPr lang="en-US" altLang="en-US" sz="6000" b="1">
                <a:solidFill>
                  <a:srgbClr val="800000"/>
                </a:solidFill>
                <a:ea typeface="+mj-ea"/>
                <a:cs typeface="+mj-cs"/>
              </a:rPr>
              <a:t>Pesticides</a:t>
            </a:r>
          </a:p>
        </p:txBody>
      </p:sp>
      <p:sp>
        <p:nvSpPr>
          <p:cNvPr id="201731" name="Content Placeholder 2">
            <a:extLst>
              <a:ext uri="{FF2B5EF4-FFF2-40B4-BE49-F238E27FC236}">
                <a16:creationId xmlns:a16="http://schemas.microsoft.com/office/drawing/2014/main" id="{F4BB757A-7FF7-2445-88ED-7FF7EDF09405}"/>
              </a:ext>
            </a:extLst>
          </p:cNvPr>
          <p:cNvSpPr>
            <a:spLocks noGrp="1" noChangeArrowheads="1"/>
          </p:cNvSpPr>
          <p:nvPr>
            <p:ph idx="1"/>
          </p:nvPr>
        </p:nvSpPr>
        <p:spPr>
          <a:xfrm>
            <a:off x="2209800" y="2205038"/>
            <a:ext cx="7342188" cy="3911600"/>
          </a:xfrm>
        </p:spPr>
        <p:txBody>
          <a:bodyPr/>
          <a:lstStyle/>
          <a:p>
            <a:r>
              <a:rPr lang="en-US" altLang="en-US">
                <a:ea typeface="ＭＳ Ｐゴシック" panose="020B0600070205080204" pitchFamily="34" charset="-128"/>
              </a:rPr>
              <a:t>Pesticides should be applied </a:t>
            </a:r>
            <a:r>
              <a:rPr lang="en-US" altLang="en-US" b="1">
                <a:ea typeface="ＭＳ Ｐゴシック" panose="020B0600070205080204" pitchFamily="34" charset="-128"/>
              </a:rPr>
              <a:t>only by a licensed PMP*</a:t>
            </a:r>
          </a:p>
          <a:p>
            <a:r>
              <a:rPr lang="en-GB" altLang="en-US"/>
              <a:t>The label is the law</a:t>
            </a:r>
          </a:p>
          <a:p>
            <a:r>
              <a:rPr lang="en-GB" altLang="en-US"/>
              <a:t>EPA does not assess effectiveness, only risk/benefit when used in accordance with the label</a:t>
            </a:r>
          </a:p>
          <a:p>
            <a:endParaRPr lang="en-US" altLang="en-US"/>
          </a:p>
        </p:txBody>
      </p:sp>
      <p:sp>
        <p:nvSpPr>
          <p:cNvPr id="201732" name="Slide Number Placeholder 3">
            <a:extLst>
              <a:ext uri="{FF2B5EF4-FFF2-40B4-BE49-F238E27FC236}">
                <a16:creationId xmlns:a16="http://schemas.microsoft.com/office/drawing/2014/main" id="{7655BE2D-FB56-E145-A953-E6EE84995A6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FontTx/>
              <a:buNone/>
            </a:pPr>
            <a:fld id="{125F48BE-AE75-514E-AD06-67B949D6A079}" type="slidenum">
              <a:rPr lang="en-US" altLang="en-US" sz="1400">
                <a:solidFill>
                  <a:srgbClr val="000000"/>
                </a:solidFill>
              </a:rPr>
              <a:pPr>
                <a:lnSpc>
                  <a:spcPct val="100000"/>
                </a:lnSpc>
                <a:spcBef>
                  <a:spcPct val="0"/>
                </a:spcBef>
                <a:buFontTx/>
                <a:buNone/>
              </a:pPr>
              <a:t>14</a:t>
            </a:fld>
            <a:endParaRPr lang="en-US" altLang="en-US" sz="1400">
              <a:solidFill>
                <a:srgbClr val="000000"/>
              </a:solidFill>
            </a:endParaRPr>
          </a:p>
        </p:txBody>
      </p:sp>
      <p:pic>
        <p:nvPicPr>
          <p:cNvPr id="201733" name="Picture 1">
            <a:extLst>
              <a:ext uri="{FF2B5EF4-FFF2-40B4-BE49-F238E27FC236}">
                <a16:creationId xmlns:a16="http://schemas.microsoft.com/office/drawing/2014/main" id="{D13A5ECC-8CD2-C943-B31D-D175AEC7D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9675" y="215900"/>
            <a:ext cx="16192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170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8">
            <a:extLst>
              <a:ext uri="{FF2B5EF4-FFF2-40B4-BE49-F238E27FC236}">
                <a16:creationId xmlns:a16="http://schemas.microsoft.com/office/drawing/2014/main" id="{C62A72A6-740C-6245-B9B9-9568BE2F815B}"/>
              </a:ext>
            </a:extLst>
          </p:cNvPr>
          <p:cNvSpPr>
            <a:spLocks noGrp="1" noChangeArrowheads="1"/>
          </p:cNvSpPr>
          <p:nvPr>
            <p:ph type="title"/>
          </p:nvPr>
        </p:nvSpPr>
        <p:spPr>
          <a:noFill/>
          <a:ln>
            <a:noFill/>
          </a:ln>
        </p:spPr>
        <p:txBody>
          <a:bodyPr vert="horz" wrap="square" lIns="91440" tIns="45720" rIns="91440" bIns="45720" numCol="1" anchor="ctr" anchorCtr="0" compatLnSpc="1">
            <a:prstTxWarp prst="textNoShape">
              <a:avLst/>
            </a:prstTxWarp>
          </a:bodyPr>
          <a:lstStyle/>
          <a:p>
            <a:r>
              <a:rPr lang="en-US" altLang="en-US" sz="6000" b="1" dirty="0">
                <a:solidFill>
                  <a:srgbClr val="800000"/>
                </a:solidFill>
                <a:ea typeface="+mj-ea"/>
                <a:cs typeface="+mj-cs"/>
              </a:rPr>
              <a:t>Concerns with pesticides</a:t>
            </a:r>
          </a:p>
        </p:txBody>
      </p:sp>
      <p:sp>
        <p:nvSpPr>
          <p:cNvPr id="203780" name="Rectangle 9">
            <a:extLst>
              <a:ext uri="{FF2B5EF4-FFF2-40B4-BE49-F238E27FC236}">
                <a16:creationId xmlns:a16="http://schemas.microsoft.com/office/drawing/2014/main" id="{118EC4B7-753C-AA4A-8EB0-34CEEB712096}"/>
              </a:ext>
            </a:extLst>
          </p:cNvPr>
          <p:cNvSpPr>
            <a:spLocks noGrp="1" noChangeArrowheads="1"/>
          </p:cNvSpPr>
          <p:nvPr>
            <p:ph idx="1"/>
          </p:nvPr>
        </p:nvSpPr>
        <p:spPr>
          <a:xfrm>
            <a:off x="0" y="1968501"/>
            <a:ext cx="6618515" cy="4752975"/>
          </a:xfrm>
        </p:spPr>
        <p:txBody>
          <a:bodyPr/>
          <a:lstStyle/>
          <a:p>
            <a:pPr>
              <a:lnSpc>
                <a:spcPct val="80000"/>
              </a:lnSpc>
            </a:pPr>
            <a:r>
              <a:rPr lang="en-US" altLang="en-US" sz="2800" dirty="0"/>
              <a:t>Pests become tolerant of or avoid pesticides</a:t>
            </a:r>
          </a:p>
          <a:p>
            <a:pPr>
              <a:lnSpc>
                <a:spcPct val="80000"/>
              </a:lnSpc>
            </a:pPr>
            <a:r>
              <a:rPr lang="en-US" altLang="en-US" sz="2800" dirty="0"/>
              <a:t>Risk from exposure may outweigh the benefit </a:t>
            </a:r>
          </a:p>
          <a:p>
            <a:pPr>
              <a:lnSpc>
                <a:spcPct val="80000"/>
              </a:lnSpc>
            </a:pPr>
            <a:r>
              <a:rPr lang="en-US" altLang="en-US" sz="2800" dirty="0"/>
              <a:t>Possible harm to pets and wildlife</a:t>
            </a:r>
          </a:p>
          <a:p>
            <a:pPr>
              <a:lnSpc>
                <a:spcPct val="80000"/>
              </a:lnSpc>
            </a:pPr>
            <a:r>
              <a:rPr lang="en-US" altLang="en-US" sz="2800" dirty="0"/>
              <a:t>Certain populations may be especially vulnerable or sensitive to some pesticides:</a:t>
            </a:r>
          </a:p>
          <a:p>
            <a:pPr lvl="1">
              <a:lnSpc>
                <a:spcPct val="80000"/>
              </a:lnSpc>
            </a:pPr>
            <a:r>
              <a:rPr lang="en-US" altLang="en-US" dirty="0"/>
              <a:t>Elderly, children, pregnant women</a:t>
            </a:r>
          </a:p>
          <a:p>
            <a:pPr lvl="1">
              <a:lnSpc>
                <a:spcPct val="80000"/>
              </a:lnSpc>
            </a:pPr>
            <a:r>
              <a:rPr lang="en-US" altLang="en-US" dirty="0"/>
              <a:t>People with breathing or lung disorders such as asthma</a:t>
            </a:r>
          </a:p>
          <a:p>
            <a:pPr lvl="1">
              <a:lnSpc>
                <a:spcPct val="80000"/>
              </a:lnSpc>
            </a:pPr>
            <a:r>
              <a:rPr lang="en-US" altLang="en-US" dirty="0"/>
              <a:t>People with chemical sensitivities</a:t>
            </a:r>
          </a:p>
        </p:txBody>
      </p:sp>
      <p:sp>
        <p:nvSpPr>
          <p:cNvPr id="203778" name="Rectangle 6">
            <a:extLst>
              <a:ext uri="{FF2B5EF4-FFF2-40B4-BE49-F238E27FC236}">
                <a16:creationId xmlns:a16="http://schemas.microsoft.com/office/drawing/2014/main" id="{4CF9A24B-9214-4845-BB0A-FA337085EDC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FontTx/>
              <a:buNone/>
            </a:pPr>
            <a:fld id="{3733CEEF-5FA6-DF45-A1E5-5C1000751222}" type="slidenum">
              <a:rPr lang="en-US" altLang="en-US" sz="1400">
                <a:solidFill>
                  <a:srgbClr val="000000"/>
                </a:solidFill>
              </a:rPr>
              <a:pPr>
                <a:lnSpc>
                  <a:spcPct val="100000"/>
                </a:lnSpc>
                <a:spcBef>
                  <a:spcPct val="0"/>
                </a:spcBef>
                <a:buFontTx/>
                <a:buNone/>
              </a:pPr>
              <a:t>15</a:t>
            </a:fld>
            <a:endParaRPr lang="en-US" altLang="en-US" sz="1400">
              <a:solidFill>
                <a:srgbClr val="000000"/>
              </a:solidFill>
            </a:endParaRPr>
          </a:p>
        </p:txBody>
      </p:sp>
      <p:pic>
        <p:nvPicPr>
          <p:cNvPr id="3" name="Picture 2">
            <a:extLst>
              <a:ext uri="{FF2B5EF4-FFF2-40B4-BE49-F238E27FC236}">
                <a16:creationId xmlns:a16="http://schemas.microsoft.com/office/drawing/2014/main" id="{F8CF6F58-F75D-B447-9751-93591D58A20F}"/>
              </a:ext>
            </a:extLst>
          </p:cNvPr>
          <p:cNvPicPr>
            <a:picLocks noChangeAspect="1"/>
          </p:cNvPicPr>
          <p:nvPr/>
        </p:nvPicPr>
        <p:blipFill>
          <a:blip r:embed="rId3"/>
          <a:stretch>
            <a:fillRect/>
          </a:stretch>
        </p:blipFill>
        <p:spPr>
          <a:xfrm>
            <a:off x="6445702" y="2525486"/>
            <a:ext cx="5746298" cy="3830865"/>
          </a:xfrm>
          <a:prstGeom prst="rect">
            <a:avLst/>
          </a:prstGeom>
        </p:spPr>
      </p:pic>
    </p:spTree>
    <p:extLst>
      <p:ext uri="{BB962C8B-B14F-4D97-AF65-F5344CB8AC3E}">
        <p14:creationId xmlns:p14="http://schemas.microsoft.com/office/powerpoint/2010/main" val="1533999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6">
            <a:extLst>
              <a:ext uri="{FF2B5EF4-FFF2-40B4-BE49-F238E27FC236}">
                <a16:creationId xmlns:a16="http://schemas.microsoft.com/office/drawing/2014/main" id="{0C1AC0FA-74A7-B046-90F2-6FDE96460121}"/>
              </a:ext>
            </a:extLst>
          </p:cNvPr>
          <p:cNvSpPr>
            <a:spLocks noGrp="1" noChangeArrowheads="1"/>
          </p:cNvSpPr>
          <p:nvPr>
            <p:ph type="title"/>
          </p:nvPr>
        </p:nvSpPr>
        <p:spPr>
          <a:xfrm>
            <a:off x="723331" y="381000"/>
            <a:ext cx="10859069" cy="990600"/>
          </a:xfrm>
          <a:noFill/>
          <a:ln>
            <a:noFill/>
          </a:ln>
        </p:spPr>
        <p:txBody>
          <a:bodyPr vert="horz" wrap="square" lIns="91440" tIns="45720" rIns="91440" bIns="45720" numCol="1" anchor="ctr" anchorCtr="0" compatLnSpc="1">
            <a:prstTxWarp prst="textNoShape">
              <a:avLst/>
            </a:prstTxWarp>
          </a:bodyPr>
          <a:lstStyle/>
          <a:p>
            <a:br>
              <a:rPr lang="en-US" altLang="en-US" sz="6000" b="1" dirty="0">
                <a:solidFill>
                  <a:srgbClr val="800000"/>
                </a:solidFill>
                <a:ea typeface="+mj-ea"/>
                <a:cs typeface="+mj-cs"/>
              </a:rPr>
            </a:br>
            <a:r>
              <a:rPr lang="en-US" altLang="en-US" b="1" dirty="0">
                <a:solidFill>
                  <a:srgbClr val="800000"/>
                </a:solidFill>
                <a:ea typeface="+mj-ea"/>
                <a:cs typeface="+mj-cs"/>
              </a:rPr>
              <a:t>Why do people tolerate exposure to pests and pesticides?</a:t>
            </a:r>
            <a:br>
              <a:rPr lang="en-US" altLang="en-US" b="1" dirty="0">
                <a:solidFill>
                  <a:srgbClr val="800000"/>
                </a:solidFill>
                <a:ea typeface="+mj-ea"/>
                <a:cs typeface="+mj-cs"/>
              </a:rPr>
            </a:br>
            <a:endParaRPr lang="en-US" altLang="en-US" sz="6000" b="1" dirty="0">
              <a:solidFill>
                <a:srgbClr val="800000"/>
              </a:solidFill>
              <a:ea typeface="+mj-ea"/>
              <a:cs typeface="+mj-cs"/>
            </a:endParaRPr>
          </a:p>
        </p:txBody>
      </p:sp>
      <p:sp>
        <p:nvSpPr>
          <p:cNvPr id="197636" name="Rectangle 7">
            <a:extLst>
              <a:ext uri="{FF2B5EF4-FFF2-40B4-BE49-F238E27FC236}">
                <a16:creationId xmlns:a16="http://schemas.microsoft.com/office/drawing/2014/main" id="{63E3FF5B-92C1-9D44-8140-6140F8384E67}"/>
              </a:ext>
            </a:extLst>
          </p:cNvPr>
          <p:cNvSpPr>
            <a:spLocks noGrp="1" noChangeArrowheads="1"/>
          </p:cNvSpPr>
          <p:nvPr>
            <p:ph idx="1"/>
          </p:nvPr>
        </p:nvSpPr>
        <p:spPr>
          <a:xfrm>
            <a:off x="1919288" y="1916114"/>
            <a:ext cx="8208962" cy="4681537"/>
          </a:xfrm>
        </p:spPr>
        <p:txBody>
          <a:bodyPr/>
          <a:lstStyle/>
          <a:p>
            <a:endParaRPr lang="en-US" altLang="en-US"/>
          </a:p>
          <a:p>
            <a:r>
              <a:rPr lang="en-US" altLang="en-US" sz="3600"/>
              <a:t>Accustomed to living with problems</a:t>
            </a:r>
          </a:p>
          <a:p>
            <a:r>
              <a:rPr lang="en-US" altLang="en-US" sz="3600"/>
              <a:t>Low standards for pest control and maintenance</a:t>
            </a:r>
          </a:p>
          <a:p>
            <a:r>
              <a:rPr lang="en-US" altLang="en-US" sz="3600"/>
              <a:t>Other priorities</a:t>
            </a:r>
          </a:p>
          <a:p>
            <a:r>
              <a:rPr lang="en-US" altLang="en-US" sz="3600"/>
              <a:t>Not aware of the problems</a:t>
            </a:r>
          </a:p>
          <a:p>
            <a:r>
              <a:rPr lang="en-US" altLang="en-US" sz="3600"/>
              <a:t>Cannot envision a better way</a:t>
            </a:r>
          </a:p>
        </p:txBody>
      </p:sp>
      <p:sp>
        <p:nvSpPr>
          <p:cNvPr id="197634" name="Rectangle 6">
            <a:extLst>
              <a:ext uri="{FF2B5EF4-FFF2-40B4-BE49-F238E27FC236}">
                <a16:creationId xmlns:a16="http://schemas.microsoft.com/office/drawing/2014/main" id="{AE9AADE6-9B5D-A841-B889-D19F2D86EDD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FontTx/>
              <a:buNone/>
            </a:pPr>
            <a:fld id="{0A514C03-2F32-7043-A46B-8EC735546CD1}" type="slidenum">
              <a:rPr lang="en-US" altLang="en-US" sz="1400">
                <a:solidFill>
                  <a:srgbClr val="000000"/>
                </a:solidFill>
              </a:rPr>
              <a:pPr>
                <a:lnSpc>
                  <a:spcPct val="100000"/>
                </a:lnSpc>
                <a:spcBef>
                  <a:spcPct val="0"/>
                </a:spcBef>
                <a:buFontTx/>
                <a:buNone/>
              </a:pPr>
              <a:t>16</a:t>
            </a:fld>
            <a:endParaRPr lang="en-US" altLang="en-US" sz="1400">
              <a:solidFill>
                <a:srgbClr val="000000"/>
              </a:solidFill>
            </a:endParaRPr>
          </a:p>
        </p:txBody>
      </p:sp>
    </p:spTree>
    <p:extLst>
      <p:ext uri="{BB962C8B-B14F-4D97-AF65-F5344CB8AC3E}">
        <p14:creationId xmlns:p14="http://schemas.microsoft.com/office/powerpoint/2010/main" val="3807461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a:extLst>
              <a:ext uri="{FF2B5EF4-FFF2-40B4-BE49-F238E27FC236}">
                <a16:creationId xmlns:a16="http://schemas.microsoft.com/office/drawing/2014/main" id="{02EB3B37-3385-944F-9F8A-E222ED0B6229}"/>
              </a:ext>
            </a:extLst>
          </p:cNvPr>
          <p:cNvSpPr>
            <a:spLocks noGrp="1" noChangeArrowheads="1"/>
          </p:cNvSpPr>
          <p:nvPr>
            <p:ph type="title"/>
          </p:nvPr>
        </p:nvSpPr>
        <p:spPr>
          <a:xfrm>
            <a:off x="600501" y="381000"/>
            <a:ext cx="10645254" cy="990600"/>
          </a:xfrm>
          <a:noFill/>
          <a:ln>
            <a:noFill/>
          </a:ln>
        </p:spPr>
        <p:txBody>
          <a:bodyPr vert="horz" wrap="square" lIns="91440" tIns="45720" rIns="91440" bIns="45720" numCol="1" anchor="ctr" anchorCtr="0" compatLnSpc="1">
            <a:prstTxWarp prst="textNoShape">
              <a:avLst/>
            </a:prstTxWarp>
          </a:bodyPr>
          <a:lstStyle/>
          <a:p>
            <a:r>
              <a:rPr lang="en-US" altLang="en-US" sz="6000" b="1">
                <a:solidFill>
                  <a:srgbClr val="800000"/>
                </a:solidFill>
                <a:ea typeface="+mj-ea"/>
                <a:cs typeface="+mj-cs"/>
              </a:rPr>
              <a:t>Illegal and risky pesticides</a:t>
            </a:r>
          </a:p>
        </p:txBody>
      </p:sp>
      <p:sp>
        <p:nvSpPr>
          <p:cNvPr id="205828" name="Rectangle 4">
            <a:extLst>
              <a:ext uri="{FF2B5EF4-FFF2-40B4-BE49-F238E27FC236}">
                <a16:creationId xmlns:a16="http://schemas.microsoft.com/office/drawing/2014/main" id="{C3D4DF67-B1BE-394F-A303-39F1F3C229A5}"/>
              </a:ext>
            </a:extLst>
          </p:cNvPr>
          <p:cNvSpPr>
            <a:spLocks noGrp="1" noChangeArrowheads="1"/>
          </p:cNvSpPr>
          <p:nvPr>
            <p:ph idx="1"/>
          </p:nvPr>
        </p:nvSpPr>
        <p:spPr>
          <a:xfrm>
            <a:off x="1919289" y="4437064"/>
            <a:ext cx="8353425" cy="1887537"/>
          </a:xfrm>
        </p:spPr>
        <p:txBody>
          <a:bodyPr/>
          <a:lstStyle/>
          <a:p>
            <a:pPr>
              <a:lnSpc>
                <a:spcPct val="80000"/>
              </a:lnSpc>
            </a:pPr>
            <a:r>
              <a:rPr lang="en-US" altLang="en-US">
                <a:solidFill>
                  <a:srgbClr val="000000"/>
                </a:solidFill>
              </a:rPr>
              <a:t>Products without an EPA label are illegal</a:t>
            </a:r>
          </a:p>
          <a:p>
            <a:pPr>
              <a:lnSpc>
                <a:spcPct val="80000"/>
              </a:lnSpc>
            </a:pPr>
            <a:r>
              <a:rPr lang="en-US" altLang="en-US"/>
              <a:t>Educate residents on the dangers</a:t>
            </a:r>
          </a:p>
          <a:p>
            <a:pPr lvl="1">
              <a:lnSpc>
                <a:spcPct val="80000"/>
              </a:lnSpc>
            </a:pPr>
            <a:r>
              <a:rPr lang="en-US" altLang="en-US"/>
              <a:t>Report illegal sales to the EPA or to the state pesticide licensing agency.</a:t>
            </a:r>
            <a:endParaRPr lang="en-US" altLang="en-US">
              <a:solidFill>
                <a:srgbClr val="356294"/>
              </a:solidFill>
            </a:endParaRPr>
          </a:p>
        </p:txBody>
      </p:sp>
      <p:sp>
        <p:nvSpPr>
          <p:cNvPr id="205826" name="Rectangle 6">
            <a:extLst>
              <a:ext uri="{FF2B5EF4-FFF2-40B4-BE49-F238E27FC236}">
                <a16:creationId xmlns:a16="http://schemas.microsoft.com/office/drawing/2014/main" id="{B4686C2D-8F28-FB45-AA7C-AEA6993D748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FontTx/>
              <a:buNone/>
            </a:pPr>
            <a:fld id="{AA73E7DE-B5F4-3F4B-A5F7-1A4A055CD871}" type="slidenum">
              <a:rPr lang="en-US" altLang="en-US" sz="1400">
                <a:solidFill>
                  <a:srgbClr val="000000"/>
                </a:solidFill>
              </a:rPr>
              <a:pPr>
                <a:lnSpc>
                  <a:spcPct val="100000"/>
                </a:lnSpc>
                <a:spcBef>
                  <a:spcPct val="0"/>
                </a:spcBef>
                <a:buFontTx/>
                <a:buNone/>
              </a:pPr>
              <a:t>17</a:t>
            </a:fld>
            <a:endParaRPr lang="en-US" altLang="en-US" sz="1400">
              <a:solidFill>
                <a:srgbClr val="000000"/>
              </a:solidFill>
            </a:endParaRPr>
          </a:p>
        </p:txBody>
      </p:sp>
      <p:grpSp>
        <p:nvGrpSpPr>
          <p:cNvPr id="205829" name="Group 11">
            <a:extLst>
              <a:ext uri="{FF2B5EF4-FFF2-40B4-BE49-F238E27FC236}">
                <a16:creationId xmlns:a16="http://schemas.microsoft.com/office/drawing/2014/main" id="{75ACE866-0692-CF47-99A9-F8E191C2FCF9}"/>
              </a:ext>
            </a:extLst>
          </p:cNvPr>
          <p:cNvGrpSpPr>
            <a:grpSpLocks/>
          </p:cNvGrpSpPr>
          <p:nvPr/>
        </p:nvGrpSpPr>
        <p:grpSpPr bwMode="auto">
          <a:xfrm>
            <a:off x="2057400" y="1828800"/>
            <a:ext cx="8763000" cy="2057400"/>
            <a:chOff x="381000" y="4800600"/>
            <a:chExt cx="8763000" cy="2057400"/>
          </a:xfrm>
        </p:grpSpPr>
        <p:grpSp>
          <p:nvGrpSpPr>
            <p:cNvPr id="205830" name="Group 5">
              <a:extLst>
                <a:ext uri="{FF2B5EF4-FFF2-40B4-BE49-F238E27FC236}">
                  <a16:creationId xmlns:a16="http://schemas.microsoft.com/office/drawing/2014/main" id="{A4F85D22-7357-194B-B878-D50E6A237467}"/>
                </a:ext>
              </a:extLst>
            </p:cNvPr>
            <p:cNvGrpSpPr>
              <a:grpSpLocks/>
            </p:cNvGrpSpPr>
            <p:nvPr/>
          </p:nvGrpSpPr>
          <p:grpSpPr bwMode="auto">
            <a:xfrm>
              <a:off x="685800" y="4800600"/>
              <a:ext cx="8001000" cy="1682750"/>
              <a:chOff x="336" y="2880"/>
              <a:chExt cx="5040" cy="1060"/>
            </a:xfrm>
          </p:grpSpPr>
          <p:pic>
            <p:nvPicPr>
              <p:cNvPr id="205834" name="Picture 4">
                <a:extLst>
                  <a:ext uri="{FF2B5EF4-FFF2-40B4-BE49-F238E27FC236}">
                    <a16:creationId xmlns:a16="http://schemas.microsoft.com/office/drawing/2014/main" id="{1E615763-01E7-5446-9381-3FB40BDFB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2880"/>
                <a:ext cx="2231"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35" name="Picture 5">
                <a:extLst>
                  <a:ext uri="{FF2B5EF4-FFF2-40B4-BE49-F238E27FC236}">
                    <a16:creationId xmlns:a16="http://schemas.microsoft.com/office/drawing/2014/main" id="{02EA8F71-29E5-F646-A7C4-3F86BD6254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3" y="2880"/>
                <a:ext cx="1341" cy="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36" name="Picture 6" descr="tres pasitos">
                <a:extLst>
                  <a:ext uri="{FF2B5EF4-FFF2-40B4-BE49-F238E27FC236}">
                    <a16:creationId xmlns:a16="http://schemas.microsoft.com/office/drawing/2014/main" id="{6F324694-4AF4-444F-9ACC-740BBAA01F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0" y="2880"/>
                <a:ext cx="1296" cy="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831" name="Text Box 9">
              <a:extLst>
                <a:ext uri="{FF2B5EF4-FFF2-40B4-BE49-F238E27FC236}">
                  <a16:creationId xmlns:a16="http://schemas.microsoft.com/office/drawing/2014/main" id="{6CFAA54C-C4AB-D64E-8AA7-BE2B843EEB3C}"/>
                </a:ext>
              </a:extLst>
            </p:cNvPr>
            <p:cNvSpPr txBox="1">
              <a:spLocks noChangeArrowheads="1"/>
            </p:cNvSpPr>
            <p:nvPr/>
          </p:nvSpPr>
          <p:spPr bwMode="auto">
            <a:xfrm>
              <a:off x="381000" y="64008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gn="ctr">
                <a:lnSpc>
                  <a:spcPct val="100000"/>
                </a:lnSpc>
                <a:spcBef>
                  <a:spcPct val="50000"/>
                </a:spcBef>
                <a:buNone/>
              </a:pPr>
              <a:r>
                <a:rPr lang="en-US" altLang="en-US" sz="2400" b="1">
                  <a:solidFill>
                    <a:srgbClr val="000000"/>
                  </a:solidFill>
                </a:rPr>
                <a:t>Unlabeled Mothballs</a:t>
              </a:r>
            </a:p>
          </p:txBody>
        </p:sp>
        <p:sp>
          <p:nvSpPr>
            <p:cNvPr id="205832" name="Text Box 10">
              <a:extLst>
                <a:ext uri="{FF2B5EF4-FFF2-40B4-BE49-F238E27FC236}">
                  <a16:creationId xmlns:a16="http://schemas.microsoft.com/office/drawing/2014/main" id="{DC497BE8-B78E-364B-81AC-3403DB5431EE}"/>
                </a:ext>
              </a:extLst>
            </p:cNvPr>
            <p:cNvSpPr txBox="1">
              <a:spLocks noChangeArrowheads="1"/>
            </p:cNvSpPr>
            <p:nvPr/>
          </p:nvSpPr>
          <p:spPr bwMode="auto">
            <a:xfrm>
              <a:off x="40386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gn="ctr">
                <a:lnSpc>
                  <a:spcPct val="100000"/>
                </a:lnSpc>
                <a:spcBef>
                  <a:spcPct val="50000"/>
                </a:spcBef>
                <a:buNone/>
              </a:pPr>
              <a:r>
                <a:rPr lang="en-US" altLang="en-US" sz="2400" b="1">
                  <a:solidFill>
                    <a:srgbClr val="000000"/>
                  </a:solidFill>
                </a:rPr>
                <a:t>Chinese Chalk</a:t>
              </a:r>
            </a:p>
          </p:txBody>
        </p:sp>
        <p:sp>
          <p:nvSpPr>
            <p:cNvPr id="205833" name="Text Box 11">
              <a:extLst>
                <a:ext uri="{FF2B5EF4-FFF2-40B4-BE49-F238E27FC236}">
                  <a16:creationId xmlns:a16="http://schemas.microsoft.com/office/drawing/2014/main" id="{F0C6B80E-58B1-CA43-A9FC-A36894FE0C49}"/>
                </a:ext>
              </a:extLst>
            </p:cNvPr>
            <p:cNvSpPr txBox="1">
              <a:spLocks noChangeArrowheads="1"/>
            </p:cNvSpPr>
            <p:nvPr/>
          </p:nvSpPr>
          <p:spPr bwMode="auto">
            <a:xfrm>
              <a:off x="62484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gn="ctr">
                <a:lnSpc>
                  <a:spcPct val="100000"/>
                </a:lnSpc>
                <a:spcBef>
                  <a:spcPct val="50000"/>
                </a:spcBef>
                <a:buNone/>
              </a:pPr>
              <a:r>
                <a:rPr lang="en-US" altLang="en-US" sz="2400" b="1">
                  <a:solidFill>
                    <a:srgbClr val="000000"/>
                  </a:solidFill>
                </a:rPr>
                <a:t>Tres Pasitos</a:t>
              </a:r>
            </a:p>
          </p:txBody>
        </p:sp>
      </p:grpSp>
    </p:spTree>
    <p:extLst>
      <p:ext uri="{BB962C8B-B14F-4D97-AF65-F5344CB8AC3E}">
        <p14:creationId xmlns:p14="http://schemas.microsoft.com/office/powerpoint/2010/main" val="246840229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a:extLst>
              <a:ext uri="{FF2B5EF4-FFF2-40B4-BE49-F238E27FC236}">
                <a16:creationId xmlns:a16="http://schemas.microsoft.com/office/drawing/2014/main" id="{0EE65264-487E-8540-9112-80ADD2116F5C}"/>
              </a:ext>
            </a:extLst>
          </p:cNvPr>
          <p:cNvSpPr>
            <a:spLocks noGrp="1" noChangeArrowheads="1"/>
          </p:cNvSpPr>
          <p:nvPr>
            <p:ph type="title"/>
          </p:nvPr>
        </p:nvSpPr>
        <p:spPr>
          <a:xfrm>
            <a:off x="0" y="188913"/>
            <a:ext cx="11582400" cy="1250950"/>
          </a:xfrm>
          <a:noFill/>
          <a:ln>
            <a:noFill/>
          </a:ln>
        </p:spPr>
        <p:txBody>
          <a:bodyPr vert="horz" wrap="square" lIns="91440" tIns="45720" rIns="91440" bIns="45720" numCol="1" anchor="ctr" anchorCtr="0" compatLnSpc="1">
            <a:prstTxWarp prst="textNoShape">
              <a:avLst/>
            </a:prstTxWarp>
          </a:bodyPr>
          <a:lstStyle/>
          <a:p>
            <a:r>
              <a:rPr lang="en-US" altLang="en-US" sz="6000" b="1" dirty="0">
                <a:solidFill>
                  <a:srgbClr val="800000"/>
                </a:solidFill>
                <a:ea typeface="+mj-ea"/>
                <a:cs typeface="+mj-cs"/>
              </a:rPr>
              <a:t>Total release foggers </a:t>
            </a:r>
            <a:br>
              <a:rPr lang="en-US" altLang="en-US" sz="6000" b="1" dirty="0">
                <a:solidFill>
                  <a:srgbClr val="800000"/>
                </a:solidFill>
                <a:ea typeface="+mj-ea"/>
                <a:cs typeface="+mj-cs"/>
              </a:rPr>
            </a:br>
            <a:r>
              <a:rPr lang="en-US" altLang="en-US" sz="6000" b="1" dirty="0">
                <a:solidFill>
                  <a:srgbClr val="800000"/>
                </a:solidFill>
                <a:ea typeface="+mj-ea"/>
                <a:cs typeface="+mj-cs"/>
              </a:rPr>
              <a:t>aka “bug</a:t>
            </a:r>
            <a:r>
              <a:rPr lang="en-US" altLang="ja-JP" sz="6000" b="1" dirty="0">
                <a:solidFill>
                  <a:srgbClr val="800000"/>
                </a:solidFill>
                <a:ea typeface="+mj-ea"/>
                <a:cs typeface="+mj-cs"/>
              </a:rPr>
              <a:t> bombs”</a:t>
            </a:r>
            <a:endParaRPr lang="en-US" altLang="en-US" sz="6000" b="1" dirty="0">
              <a:solidFill>
                <a:srgbClr val="800000"/>
              </a:solidFill>
              <a:ea typeface="+mj-ea"/>
              <a:cs typeface="+mj-cs"/>
            </a:endParaRPr>
          </a:p>
        </p:txBody>
      </p:sp>
      <p:sp>
        <p:nvSpPr>
          <p:cNvPr id="207874" name="Rectangle 6">
            <a:extLst>
              <a:ext uri="{FF2B5EF4-FFF2-40B4-BE49-F238E27FC236}">
                <a16:creationId xmlns:a16="http://schemas.microsoft.com/office/drawing/2014/main" id="{97484268-CC6F-CB44-85C4-D1BB8AAF990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FontTx/>
              <a:buNone/>
            </a:pPr>
            <a:fld id="{61F4C189-C9D9-F94B-B298-5A5CBED7E915}" type="slidenum">
              <a:rPr lang="en-US" altLang="en-US" sz="1400">
                <a:solidFill>
                  <a:srgbClr val="000000"/>
                </a:solidFill>
              </a:rPr>
              <a:pPr>
                <a:lnSpc>
                  <a:spcPct val="100000"/>
                </a:lnSpc>
                <a:spcBef>
                  <a:spcPct val="0"/>
                </a:spcBef>
                <a:buFontTx/>
                <a:buNone/>
              </a:pPr>
              <a:t>18</a:t>
            </a:fld>
            <a:endParaRPr lang="en-US" altLang="en-US" sz="1400">
              <a:solidFill>
                <a:srgbClr val="000000"/>
              </a:solidFill>
            </a:endParaRPr>
          </a:p>
        </p:txBody>
      </p:sp>
      <p:grpSp>
        <p:nvGrpSpPr>
          <p:cNvPr id="207876" name="Group 5">
            <a:extLst>
              <a:ext uri="{FF2B5EF4-FFF2-40B4-BE49-F238E27FC236}">
                <a16:creationId xmlns:a16="http://schemas.microsoft.com/office/drawing/2014/main" id="{AEC08E0E-3C3C-2F40-A7D3-EC00FF5C7C5E}"/>
              </a:ext>
            </a:extLst>
          </p:cNvPr>
          <p:cNvGrpSpPr>
            <a:grpSpLocks/>
          </p:cNvGrpSpPr>
          <p:nvPr/>
        </p:nvGrpSpPr>
        <p:grpSpPr bwMode="auto">
          <a:xfrm>
            <a:off x="1631950" y="1752601"/>
            <a:ext cx="4006850" cy="2924175"/>
            <a:chOff x="480" y="1104"/>
            <a:chExt cx="2112" cy="1405"/>
          </a:xfrm>
        </p:grpSpPr>
        <p:pic>
          <p:nvPicPr>
            <p:cNvPr id="207884" name="Picture 1028">
              <a:extLst>
                <a:ext uri="{FF2B5EF4-FFF2-40B4-BE49-F238E27FC236}">
                  <a16:creationId xmlns:a16="http://schemas.microsoft.com/office/drawing/2014/main" id="{4C63CC00-3FB7-0B42-AA26-5C6587203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116"/>
              <a:ext cx="2107" cy="1393"/>
            </a:xfrm>
            <a:prstGeom prst="rect">
              <a:avLst/>
            </a:prstGeom>
            <a:noFill/>
            <a:ln w="12700">
              <a:solidFill>
                <a:schemeClr val="tx1"/>
              </a:solidFill>
              <a:miter lim="800000"/>
              <a:headEnd/>
              <a:tailEnd/>
            </a:ln>
            <a:effectLst>
              <a:outerShdw dist="35921" dir="2700000" algn="ctr" rotWithShape="0">
                <a:srgbClr val="333333"/>
              </a:outerShdw>
            </a:effectLst>
            <a:extLst>
              <a:ext uri="{909E8E84-426E-40DD-AFC4-6F175D3DCCD1}">
                <a14:hiddenFill xmlns:a14="http://schemas.microsoft.com/office/drawing/2010/main">
                  <a:solidFill>
                    <a:srgbClr val="FFFFFF"/>
                  </a:solidFill>
                </a14:hiddenFill>
              </a:ext>
            </a:extLst>
          </p:spPr>
        </p:pic>
        <p:sp>
          <p:nvSpPr>
            <p:cNvPr id="207885" name="TextBox 11">
              <a:extLst>
                <a:ext uri="{FF2B5EF4-FFF2-40B4-BE49-F238E27FC236}">
                  <a16:creationId xmlns:a16="http://schemas.microsoft.com/office/drawing/2014/main" id="{F16396E1-39D8-ED42-9F44-1F7757DD58E5}"/>
                </a:ext>
              </a:extLst>
            </p:cNvPr>
            <p:cNvSpPr txBox="1">
              <a:spLocks noChangeArrowheads="1"/>
            </p:cNvSpPr>
            <p:nvPr/>
          </p:nvSpPr>
          <p:spPr bwMode="auto">
            <a:xfrm>
              <a:off x="1331" y="1104"/>
              <a:ext cx="1261"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gn="r">
                <a:lnSpc>
                  <a:spcPct val="100000"/>
                </a:lnSpc>
                <a:spcBef>
                  <a:spcPct val="0"/>
                </a:spcBef>
                <a:buNone/>
              </a:pPr>
              <a:r>
                <a:rPr lang="en-US" altLang="en-US" sz="1600" b="1">
                  <a:solidFill>
                    <a:srgbClr val="000000"/>
                  </a:solidFill>
                </a:rPr>
                <a:t>San Diego, CA, July 1992</a:t>
              </a:r>
              <a:endParaRPr lang="en-US" altLang="en-US" sz="1800">
                <a:solidFill>
                  <a:srgbClr val="000000"/>
                </a:solidFill>
              </a:endParaRPr>
            </a:p>
          </p:txBody>
        </p:sp>
      </p:grpSp>
      <p:grpSp>
        <p:nvGrpSpPr>
          <p:cNvPr id="207875" name="Group 2">
            <a:extLst>
              <a:ext uri="{FF2B5EF4-FFF2-40B4-BE49-F238E27FC236}">
                <a16:creationId xmlns:a16="http://schemas.microsoft.com/office/drawing/2014/main" id="{63DF5A99-7FAF-D549-8EB0-A848DAAD4E41}"/>
              </a:ext>
            </a:extLst>
          </p:cNvPr>
          <p:cNvGrpSpPr>
            <a:grpSpLocks/>
          </p:cNvGrpSpPr>
          <p:nvPr/>
        </p:nvGrpSpPr>
        <p:grpSpPr bwMode="auto">
          <a:xfrm>
            <a:off x="1820863" y="2133600"/>
            <a:ext cx="3841750" cy="3743817"/>
            <a:chOff x="473" y="2736"/>
            <a:chExt cx="2095" cy="1248"/>
          </a:xfrm>
        </p:grpSpPr>
        <p:pic>
          <p:nvPicPr>
            <p:cNvPr id="207882" name="Picture 9">
              <a:extLst>
                <a:ext uri="{FF2B5EF4-FFF2-40B4-BE49-F238E27FC236}">
                  <a16:creationId xmlns:a16="http://schemas.microsoft.com/office/drawing/2014/main" id="{75BFC02B-1EB1-F741-A88C-013EE116E2A5}"/>
                </a:ext>
              </a:extLst>
            </p:cNvPr>
            <p:cNvPicPr>
              <a:picLocks noChangeAspect="1"/>
            </p:cNvPicPr>
            <p:nvPr/>
          </p:nvPicPr>
          <p:blipFill>
            <a:blip r:embed="rId4">
              <a:extLst>
                <a:ext uri="{28A0092B-C50C-407E-A947-70E740481C1C}">
                  <a14:useLocalDpi xmlns:a14="http://schemas.microsoft.com/office/drawing/2010/main" val="0"/>
                </a:ext>
              </a:extLst>
            </a:blip>
            <a:srcRect b="19640"/>
            <a:stretch>
              <a:fillRect/>
            </a:stretch>
          </p:blipFill>
          <p:spPr bwMode="auto">
            <a:xfrm>
              <a:off x="473" y="2736"/>
              <a:ext cx="2071" cy="1248"/>
            </a:xfrm>
            <a:prstGeom prst="rect">
              <a:avLst/>
            </a:prstGeom>
            <a:noFill/>
            <a:ln w="6350">
              <a:solidFill>
                <a:srgbClr val="000000"/>
              </a:solidFill>
              <a:miter lim="800000"/>
              <a:headEnd/>
              <a:tailEnd/>
            </a:ln>
            <a:effectLst>
              <a:outerShdw dist="35921" dir="2700000" algn="ctr" rotWithShape="0">
                <a:srgbClr val="333333"/>
              </a:outerShdw>
            </a:effectLst>
            <a:extLst>
              <a:ext uri="{909E8E84-426E-40DD-AFC4-6F175D3DCCD1}">
                <a14:hiddenFill xmlns:a14="http://schemas.microsoft.com/office/drawing/2010/main">
                  <a:solidFill>
                    <a:srgbClr val="FFFFFF"/>
                  </a:solidFill>
                </a14:hiddenFill>
              </a:ext>
            </a:extLst>
          </p:spPr>
        </p:pic>
        <p:sp>
          <p:nvSpPr>
            <p:cNvPr id="207883" name="TextBox 10">
              <a:extLst>
                <a:ext uri="{FF2B5EF4-FFF2-40B4-BE49-F238E27FC236}">
                  <a16:creationId xmlns:a16="http://schemas.microsoft.com/office/drawing/2014/main" id="{A68FF4BD-AADD-574E-ACC8-914C1CC169EF}"/>
                </a:ext>
              </a:extLst>
            </p:cNvPr>
            <p:cNvSpPr txBox="1">
              <a:spLocks noChangeArrowheads="1"/>
            </p:cNvSpPr>
            <p:nvPr/>
          </p:nvSpPr>
          <p:spPr bwMode="auto">
            <a:xfrm>
              <a:off x="1545" y="3648"/>
              <a:ext cx="1023"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gn="r">
                <a:lnSpc>
                  <a:spcPct val="100000"/>
                </a:lnSpc>
                <a:spcBef>
                  <a:spcPct val="0"/>
                </a:spcBef>
                <a:buNone/>
              </a:pPr>
              <a:r>
                <a:rPr lang="en-US" altLang="en-US" sz="1600" b="1">
                  <a:solidFill>
                    <a:srgbClr val="000000"/>
                  </a:solidFill>
                </a:rPr>
                <a:t>Washington, DC, </a:t>
              </a:r>
            </a:p>
            <a:p>
              <a:pPr algn="r">
                <a:lnSpc>
                  <a:spcPct val="100000"/>
                </a:lnSpc>
                <a:spcBef>
                  <a:spcPct val="0"/>
                </a:spcBef>
                <a:buNone/>
              </a:pPr>
              <a:r>
                <a:rPr lang="en-US" altLang="en-US" sz="1600" b="1">
                  <a:solidFill>
                    <a:srgbClr val="000000"/>
                  </a:solidFill>
                </a:rPr>
                <a:t>August 2008</a:t>
              </a:r>
              <a:endParaRPr lang="en-US" altLang="en-US" sz="1600">
                <a:solidFill>
                  <a:srgbClr val="000000"/>
                </a:solidFill>
              </a:endParaRPr>
            </a:p>
          </p:txBody>
        </p:sp>
      </p:grpSp>
      <p:grpSp>
        <p:nvGrpSpPr>
          <p:cNvPr id="207877" name="Group 8">
            <a:extLst>
              <a:ext uri="{FF2B5EF4-FFF2-40B4-BE49-F238E27FC236}">
                <a16:creationId xmlns:a16="http://schemas.microsoft.com/office/drawing/2014/main" id="{35385DA5-D23B-B047-8F92-2CACA85EB7DD}"/>
              </a:ext>
            </a:extLst>
          </p:cNvPr>
          <p:cNvGrpSpPr>
            <a:grpSpLocks/>
          </p:cNvGrpSpPr>
          <p:nvPr/>
        </p:nvGrpSpPr>
        <p:grpSpPr bwMode="auto">
          <a:xfrm>
            <a:off x="1679575" y="2513013"/>
            <a:ext cx="4140200" cy="3800164"/>
            <a:chOff x="3035" y="1170"/>
            <a:chExt cx="2389" cy="1245"/>
          </a:xfrm>
        </p:grpSpPr>
        <p:pic>
          <p:nvPicPr>
            <p:cNvPr id="207880" name="Picture 8">
              <a:extLst>
                <a:ext uri="{FF2B5EF4-FFF2-40B4-BE49-F238E27FC236}">
                  <a16:creationId xmlns:a16="http://schemas.microsoft.com/office/drawing/2014/main" id="{FA355E83-9F75-9E4A-B52B-C828AA7D99A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35" y="1170"/>
              <a:ext cx="2389" cy="1235"/>
            </a:xfrm>
            <a:prstGeom prst="rect">
              <a:avLst/>
            </a:prstGeom>
            <a:noFill/>
            <a:ln>
              <a:noFill/>
            </a:ln>
            <a:effectLst>
              <a:outerShdw dist="35921" dir="2700000" algn="ctr" rotWithShape="0">
                <a:srgbClr val="333333"/>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81" name="TextBox 12">
              <a:extLst>
                <a:ext uri="{FF2B5EF4-FFF2-40B4-BE49-F238E27FC236}">
                  <a16:creationId xmlns:a16="http://schemas.microsoft.com/office/drawing/2014/main" id="{412AE8A2-3E20-9445-85E9-B3498D73B98D}"/>
                </a:ext>
              </a:extLst>
            </p:cNvPr>
            <p:cNvSpPr txBox="1">
              <a:spLocks noChangeArrowheads="1"/>
            </p:cNvSpPr>
            <p:nvPr/>
          </p:nvSpPr>
          <p:spPr bwMode="auto">
            <a:xfrm>
              <a:off x="3620" y="2304"/>
              <a:ext cx="1804"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gn="r">
                <a:lnSpc>
                  <a:spcPct val="100000"/>
                </a:lnSpc>
                <a:spcBef>
                  <a:spcPct val="0"/>
                </a:spcBef>
                <a:buNone/>
              </a:pPr>
              <a:r>
                <a:rPr lang="en-US" altLang="en-US" sz="1600" b="1">
                  <a:solidFill>
                    <a:srgbClr val="000000"/>
                  </a:solidFill>
                </a:rPr>
                <a:t>Augusta, GA, March 2008</a:t>
              </a:r>
              <a:endParaRPr lang="en-US" altLang="en-US" sz="1800">
                <a:solidFill>
                  <a:srgbClr val="000000"/>
                </a:solidFill>
              </a:endParaRPr>
            </a:p>
          </p:txBody>
        </p:sp>
      </p:grpSp>
      <p:sp>
        <p:nvSpPr>
          <p:cNvPr id="2" name="Rectangle 1">
            <a:extLst>
              <a:ext uri="{FF2B5EF4-FFF2-40B4-BE49-F238E27FC236}">
                <a16:creationId xmlns:a16="http://schemas.microsoft.com/office/drawing/2014/main" id="{2A209B04-24BD-49F7-9943-550D9AA1BAF0}"/>
              </a:ext>
            </a:extLst>
          </p:cNvPr>
          <p:cNvSpPr/>
          <p:nvPr/>
        </p:nvSpPr>
        <p:spPr>
          <a:xfrm>
            <a:off x="5961064" y="1752600"/>
            <a:ext cx="4598987" cy="3539430"/>
          </a:xfrm>
          <a:prstGeom prst="rect">
            <a:avLst/>
          </a:prstGeom>
        </p:spPr>
        <p:txBody>
          <a:bodyPr>
            <a:spAutoFit/>
          </a:bodyPr>
          <a:lstStyle/>
          <a:p>
            <a:pPr marL="342900" indent="-342900">
              <a:buFont typeface="Arial" panose="020B0604020202020204" pitchFamily="34" charset="0"/>
              <a:buChar char="•"/>
              <a:defRPr/>
            </a:pPr>
            <a:r>
              <a:rPr lang="en-US" sz="2800" dirty="0">
                <a:ea typeface="ヒラギノ角ゴ Pro W3" charset="-128"/>
              </a:rPr>
              <a:t>Chemicals fail to reach places where cockroaches congregate the most</a:t>
            </a:r>
          </a:p>
          <a:p>
            <a:pPr marL="342900" indent="-342900">
              <a:buFont typeface="Arial" panose="020B0604020202020204" pitchFamily="34" charset="0"/>
              <a:buChar char="•"/>
              <a:defRPr/>
            </a:pPr>
            <a:r>
              <a:rPr lang="en-US" sz="2800" dirty="0">
                <a:ea typeface="ヒラギノ角ゴ Pro W3" charset="-128"/>
              </a:rPr>
              <a:t>Leave behind nasty toxic residue in… areas cockroaches generally avoid but which are heavily used by humans and pets</a:t>
            </a:r>
          </a:p>
        </p:txBody>
      </p:sp>
    </p:spTree>
    <p:extLst>
      <p:ext uri="{BB962C8B-B14F-4D97-AF65-F5344CB8AC3E}">
        <p14:creationId xmlns:p14="http://schemas.microsoft.com/office/powerpoint/2010/main" val="4111430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78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78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7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a:extLst>
              <a:ext uri="{FF2B5EF4-FFF2-40B4-BE49-F238E27FC236}">
                <a16:creationId xmlns:a16="http://schemas.microsoft.com/office/drawing/2014/main" id="{FC5303AF-CF27-4743-B766-C2D41D67D00C}"/>
              </a:ext>
            </a:extLst>
          </p:cNvPr>
          <p:cNvSpPr>
            <a:spLocks noGrp="1" noChangeArrowheads="1"/>
          </p:cNvSpPr>
          <p:nvPr>
            <p:ph type="title"/>
          </p:nvPr>
        </p:nvSpPr>
        <p:spPr>
          <a:noFill/>
          <a:ln>
            <a:noFill/>
          </a:ln>
        </p:spPr>
        <p:txBody>
          <a:bodyPr vert="horz" wrap="square" lIns="91440" tIns="45720" rIns="91440" bIns="45720" numCol="1" anchor="ctr" anchorCtr="0" compatLnSpc="1">
            <a:prstTxWarp prst="textNoShape">
              <a:avLst/>
            </a:prstTxWarp>
          </a:bodyPr>
          <a:lstStyle/>
          <a:p>
            <a:r>
              <a:rPr lang="en-US" altLang="en-US" sz="6000" b="1" dirty="0">
                <a:solidFill>
                  <a:srgbClr val="800000"/>
                </a:solidFill>
                <a:ea typeface="+mj-ea"/>
                <a:cs typeface="+mj-cs"/>
              </a:rPr>
              <a:t>Pesticide risk</a:t>
            </a:r>
          </a:p>
        </p:txBody>
      </p:sp>
      <p:sp>
        <p:nvSpPr>
          <p:cNvPr id="209923" name="Slide Number Placeholder 2">
            <a:extLst>
              <a:ext uri="{FF2B5EF4-FFF2-40B4-BE49-F238E27FC236}">
                <a16:creationId xmlns:a16="http://schemas.microsoft.com/office/drawing/2014/main" id="{08AD807F-6168-5545-BAC1-24BBA219C1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FontTx/>
              <a:buNone/>
            </a:pPr>
            <a:fld id="{F7C8AC54-5326-524D-95BA-180154F33F77}" type="slidenum">
              <a:rPr lang="en-US" altLang="en-US" sz="1400">
                <a:solidFill>
                  <a:srgbClr val="000000"/>
                </a:solidFill>
              </a:rPr>
              <a:pPr>
                <a:lnSpc>
                  <a:spcPct val="100000"/>
                </a:lnSpc>
                <a:spcBef>
                  <a:spcPct val="0"/>
                </a:spcBef>
                <a:buFontTx/>
                <a:buNone/>
              </a:pPr>
              <a:t>19</a:t>
            </a:fld>
            <a:endParaRPr lang="en-US" altLang="en-US" sz="1400">
              <a:solidFill>
                <a:srgbClr val="000000"/>
              </a:solidFill>
            </a:endParaRPr>
          </a:p>
        </p:txBody>
      </p:sp>
      <p:pic>
        <p:nvPicPr>
          <p:cNvPr id="209924" name="Picture 3">
            <a:extLst>
              <a:ext uri="{FF2B5EF4-FFF2-40B4-BE49-F238E27FC236}">
                <a16:creationId xmlns:a16="http://schemas.microsoft.com/office/drawing/2014/main" id="{08A4C3E5-D2B5-1D4F-82E7-27C17C786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1981201"/>
            <a:ext cx="726122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956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1" name="Rectangle 6">
            <a:extLst>
              <a:ext uri="{FF2B5EF4-FFF2-40B4-BE49-F238E27FC236}">
                <a16:creationId xmlns:a16="http://schemas.microsoft.com/office/drawing/2014/main" id="{0D0F9D58-E906-4045-8CC3-86136C309160}"/>
              </a:ext>
            </a:extLst>
          </p:cNvPr>
          <p:cNvSpPr>
            <a:spLocks noGrp="1" noChangeArrowheads="1"/>
          </p:cNvSpPr>
          <p:nvPr>
            <p:ph type="title"/>
          </p:nvPr>
        </p:nvSpPr>
        <p:spPr>
          <a:xfrm>
            <a:off x="1524000" y="260350"/>
            <a:ext cx="9067800" cy="1035050"/>
          </a:xfrm>
        </p:spPr>
        <p:txBody>
          <a:bodyPr anchor="t">
            <a:normAutofit fontScale="90000"/>
          </a:bodyPr>
          <a:lstStyle/>
          <a:p>
            <a:r>
              <a:rPr lang="en-US" altLang="en-US" sz="6000" b="1" dirty="0">
                <a:solidFill>
                  <a:srgbClr val="800000"/>
                </a:solidFill>
                <a:ea typeface="+mj-ea"/>
                <a:cs typeface="+mj-cs"/>
              </a:rPr>
              <a:t>Outline</a:t>
            </a:r>
            <a:br>
              <a:rPr lang="en-US" altLang="en-US" dirty="0"/>
            </a:br>
            <a:endParaRPr lang="en-US" altLang="en-US" dirty="0"/>
          </a:p>
        </p:txBody>
      </p:sp>
      <p:sp>
        <p:nvSpPr>
          <p:cNvPr id="162822" name="Rectangle 7">
            <a:extLst>
              <a:ext uri="{FF2B5EF4-FFF2-40B4-BE49-F238E27FC236}">
                <a16:creationId xmlns:a16="http://schemas.microsoft.com/office/drawing/2014/main" id="{1FB8B8EC-9B77-F74E-8D85-088678025B37}"/>
              </a:ext>
            </a:extLst>
          </p:cNvPr>
          <p:cNvSpPr>
            <a:spLocks noGrp="1" noChangeArrowheads="1"/>
          </p:cNvSpPr>
          <p:nvPr>
            <p:ph idx="1"/>
          </p:nvPr>
        </p:nvSpPr>
        <p:spPr>
          <a:xfrm>
            <a:off x="2209800" y="2492376"/>
            <a:ext cx="7772400" cy="3756025"/>
          </a:xfrm>
        </p:spPr>
        <p:txBody>
          <a:bodyPr/>
          <a:lstStyle/>
          <a:p>
            <a:r>
              <a:rPr lang="en-US" altLang="en-US" sz="4000" dirty="0"/>
              <a:t>HUD</a:t>
            </a:r>
            <a:r>
              <a:rPr lang="en-US" altLang="ja-JP" sz="4000" dirty="0"/>
              <a:t>s Guidance on IPM</a:t>
            </a:r>
          </a:p>
          <a:p>
            <a:r>
              <a:rPr lang="en-US" altLang="en-US" sz="4000" dirty="0"/>
              <a:t>IPM in Practice</a:t>
            </a:r>
          </a:p>
          <a:p>
            <a:r>
              <a:rPr lang="en-US" altLang="en-US" sz="4000" dirty="0"/>
              <a:t>Pesticides</a:t>
            </a:r>
          </a:p>
        </p:txBody>
      </p:sp>
      <p:sp>
        <p:nvSpPr>
          <p:cNvPr id="162818" name="Rectangle 6">
            <a:extLst>
              <a:ext uri="{FF2B5EF4-FFF2-40B4-BE49-F238E27FC236}">
                <a16:creationId xmlns:a16="http://schemas.microsoft.com/office/drawing/2014/main" id="{84590022-E9CA-6F41-ABF7-129756761B6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FontTx/>
              <a:buNone/>
            </a:pPr>
            <a:fld id="{D26AE990-A4D0-4E46-8DB2-2CA59B6B1F6B}" type="slidenum">
              <a:rPr lang="en-US" altLang="en-US" sz="1400">
                <a:solidFill>
                  <a:srgbClr val="000000"/>
                </a:solidFill>
              </a:rPr>
              <a:pPr>
                <a:lnSpc>
                  <a:spcPct val="100000"/>
                </a:lnSpc>
                <a:spcBef>
                  <a:spcPct val="0"/>
                </a:spcBef>
                <a:buFontTx/>
                <a:buNone/>
              </a:pPr>
              <a:t>2</a:t>
            </a:fld>
            <a:endParaRPr lang="en-US" altLang="en-US" sz="1400">
              <a:solidFill>
                <a:srgbClr val="000000"/>
              </a:solidFill>
            </a:endParaRPr>
          </a:p>
        </p:txBody>
      </p:sp>
      <p:sp>
        <p:nvSpPr>
          <p:cNvPr id="162819" name="Rectangle 15">
            <a:extLst>
              <a:ext uri="{FF2B5EF4-FFF2-40B4-BE49-F238E27FC236}">
                <a16:creationId xmlns:a16="http://schemas.microsoft.com/office/drawing/2014/main" id="{32851CA5-7C9C-BF40-84EB-194CB62D7A01}"/>
              </a:ext>
            </a:extLst>
          </p:cNvPr>
          <p:cNvSpPr>
            <a:spLocks noChangeArrowheads="1"/>
          </p:cNvSpPr>
          <p:nvPr/>
        </p:nvSpPr>
        <p:spPr bwMode="auto">
          <a:xfrm>
            <a:off x="2909888" y="260985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None/>
            </a:pPr>
            <a:br>
              <a:rPr lang="en-US" altLang="en-US" sz="1800">
                <a:solidFill>
                  <a:srgbClr val="000000"/>
                </a:solidFill>
              </a:rPr>
            </a:br>
            <a:endParaRPr lang="en-US" altLang="en-US" sz="1800">
              <a:solidFill>
                <a:srgbClr val="000000"/>
              </a:solidFill>
            </a:endParaRPr>
          </a:p>
        </p:txBody>
      </p:sp>
      <p:sp>
        <p:nvSpPr>
          <p:cNvPr id="162820" name="Rectangle 19">
            <a:extLst>
              <a:ext uri="{FF2B5EF4-FFF2-40B4-BE49-F238E27FC236}">
                <a16:creationId xmlns:a16="http://schemas.microsoft.com/office/drawing/2014/main" id="{756E3018-2F2E-744E-890E-E796ED462F68}"/>
              </a:ext>
            </a:extLst>
          </p:cNvPr>
          <p:cNvSpPr>
            <a:spLocks noChangeArrowheads="1"/>
          </p:cNvSpPr>
          <p:nvPr/>
        </p:nvSpPr>
        <p:spPr bwMode="auto">
          <a:xfrm>
            <a:off x="5591175" y="5064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None/>
            </a:pPr>
            <a:endParaRPr lang="en-US" altLang="en-US" sz="1800">
              <a:solidFill>
                <a:srgbClr val="000000"/>
              </a:solidFill>
            </a:endParaRPr>
          </a:p>
        </p:txBody>
      </p:sp>
    </p:spTree>
    <p:extLst>
      <p:ext uri="{BB962C8B-B14F-4D97-AF65-F5344CB8AC3E}">
        <p14:creationId xmlns:p14="http://schemas.microsoft.com/office/powerpoint/2010/main" val="2687222055"/>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6">
            <a:extLst>
              <a:ext uri="{FF2B5EF4-FFF2-40B4-BE49-F238E27FC236}">
                <a16:creationId xmlns:a16="http://schemas.microsoft.com/office/drawing/2014/main" id="{05BC9FC9-CA25-DF44-B32B-CE05DF036F36}"/>
              </a:ext>
            </a:extLst>
          </p:cNvPr>
          <p:cNvSpPr>
            <a:spLocks noGrp="1" noChangeArrowheads="1"/>
          </p:cNvSpPr>
          <p:nvPr>
            <p:ph type="title"/>
          </p:nvPr>
        </p:nvSpPr>
        <p:spPr>
          <a:xfrm>
            <a:off x="0" y="304800"/>
            <a:ext cx="12006470" cy="990600"/>
          </a:xfrm>
          <a:noFill/>
          <a:ln>
            <a:noFill/>
          </a:ln>
        </p:spPr>
        <p:txBody>
          <a:bodyPr vert="horz" wrap="square" lIns="91440" tIns="45720" rIns="91440" bIns="45720" numCol="1" anchor="ctr" anchorCtr="0" compatLnSpc="1">
            <a:prstTxWarp prst="textNoShape">
              <a:avLst/>
            </a:prstTxWarp>
          </a:bodyPr>
          <a:lstStyle/>
          <a:p>
            <a:r>
              <a:rPr lang="en-US" altLang="en-US" sz="4800" b="1" dirty="0">
                <a:solidFill>
                  <a:srgbClr val="800000"/>
                </a:solidFill>
                <a:ea typeface="+mj-ea"/>
                <a:cs typeface="+mj-cs"/>
              </a:rPr>
              <a:t>Pesticide risk of exposure by application method</a:t>
            </a:r>
          </a:p>
        </p:txBody>
      </p:sp>
      <p:sp>
        <p:nvSpPr>
          <p:cNvPr id="211970" name="Rectangle 6">
            <a:extLst>
              <a:ext uri="{FF2B5EF4-FFF2-40B4-BE49-F238E27FC236}">
                <a16:creationId xmlns:a16="http://schemas.microsoft.com/office/drawing/2014/main" id="{130630DC-2C3B-2F4F-BA11-FFC3403559B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FontTx/>
              <a:buNone/>
            </a:pPr>
            <a:fld id="{4B03E6B8-7673-5B48-9F77-E7626BC07F3F}" type="slidenum">
              <a:rPr lang="en-US" altLang="en-US" sz="1400">
                <a:solidFill>
                  <a:srgbClr val="000000"/>
                </a:solidFill>
              </a:rPr>
              <a:pPr>
                <a:lnSpc>
                  <a:spcPct val="100000"/>
                </a:lnSpc>
                <a:spcBef>
                  <a:spcPct val="0"/>
                </a:spcBef>
                <a:buFontTx/>
                <a:buNone/>
              </a:pPr>
              <a:t>20</a:t>
            </a:fld>
            <a:endParaRPr lang="en-US" altLang="en-US" sz="1400">
              <a:solidFill>
                <a:srgbClr val="000000"/>
              </a:solidFill>
            </a:endParaRPr>
          </a:p>
        </p:txBody>
      </p:sp>
      <p:sp>
        <p:nvSpPr>
          <p:cNvPr id="211972" name="AutoShape 11">
            <a:extLst>
              <a:ext uri="{FF2B5EF4-FFF2-40B4-BE49-F238E27FC236}">
                <a16:creationId xmlns:a16="http://schemas.microsoft.com/office/drawing/2014/main" id="{AF491DC9-82D2-7542-B9E3-6D65F4D49DD3}"/>
              </a:ext>
            </a:extLst>
          </p:cNvPr>
          <p:cNvSpPr>
            <a:spLocks noChangeArrowheads="1"/>
          </p:cNvSpPr>
          <p:nvPr/>
        </p:nvSpPr>
        <p:spPr bwMode="auto">
          <a:xfrm>
            <a:off x="2133600" y="3200400"/>
            <a:ext cx="7772400" cy="1981200"/>
          </a:xfrm>
          <a:prstGeom prst="roundRect">
            <a:avLst>
              <a:gd name="adj" fmla="val 16667"/>
            </a:avLst>
          </a:prstGeom>
          <a:gradFill rotWithShape="0">
            <a:gsLst>
              <a:gs pos="0">
                <a:srgbClr val="37C47A"/>
              </a:gs>
              <a:gs pos="53000">
                <a:srgbClr val="FFCC66"/>
              </a:gs>
              <a:gs pos="100000">
                <a:srgbClr val="FF3300"/>
              </a:gs>
            </a:gsLst>
            <a:lin ang="0" scaled="1"/>
          </a:gradFill>
          <a:ln w="38100">
            <a:solidFill>
              <a:schemeClr val="tx1"/>
            </a:solidFill>
            <a:round/>
            <a:headEnd/>
            <a:tailEnd/>
          </a:ln>
        </p:spPr>
        <p:txBody>
          <a:bodyPr wrap="none" anchor="ct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gn="ctr">
              <a:lnSpc>
                <a:spcPct val="100000"/>
              </a:lnSpc>
              <a:spcBef>
                <a:spcPct val="0"/>
              </a:spcBef>
              <a:buNone/>
            </a:pPr>
            <a:endParaRPr lang="en-US" altLang="en-US" sz="2800">
              <a:solidFill>
                <a:srgbClr val="000000"/>
              </a:solidFill>
            </a:endParaRPr>
          </a:p>
        </p:txBody>
      </p:sp>
      <p:sp>
        <p:nvSpPr>
          <p:cNvPr id="211973" name="Text Box 12">
            <a:extLst>
              <a:ext uri="{FF2B5EF4-FFF2-40B4-BE49-F238E27FC236}">
                <a16:creationId xmlns:a16="http://schemas.microsoft.com/office/drawing/2014/main" id="{B56BA8BB-CD34-8A41-BA85-D032BF5B1894}"/>
              </a:ext>
            </a:extLst>
          </p:cNvPr>
          <p:cNvSpPr txBox="1">
            <a:spLocks noChangeArrowheads="1"/>
          </p:cNvSpPr>
          <p:nvPr/>
        </p:nvSpPr>
        <p:spPr bwMode="auto">
          <a:xfrm>
            <a:off x="2133600" y="3505200"/>
            <a:ext cx="1828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gn="ctr">
              <a:lnSpc>
                <a:spcPct val="100000"/>
              </a:lnSpc>
              <a:spcBef>
                <a:spcPct val="50000"/>
              </a:spcBef>
              <a:buNone/>
            </a:pPr>
            <a:r>
              <a:rPr lang="en-US" altLang="en-US" sz="2800">
                <a:solidFill>
                  <a:srgbClr val="000000"/>
                </a:solidFill>
              </a:rPr>
              <a:t>Tamper- resistant station</a:t>
            </a:r>
          </a:p>
        </p:txBody>
      </p:sp>
      <p:sp>
        <p:nvSpPr>
          <p:cNvPr id="211974" name="Text Box 14">
            <a:extLst>
              <a:ext uri="{FF2B5EF4-FFF2-40B4-BE49-F238E27FC236}">
                <a16:creationId xmlns:a16="http://schemas.microsoft.com/office/drawing/2014/main" id="{A78E4A71-B64B-204B-B6BD-FD8CC5B14639}"/>
              </a:ext>
            </a:extLst>
          </p:cNvPr>
          <p:cNvSpPr txBox="1">
            <a:spLocks noChangeArrowheads="1"/>
          </p:cNvSpPr>
          <p:nvPr/>
        </p:nvSpPr>
        <p:spPr bwMode="auto">
          <a:xfrm>
            <a:off x="8077200" y="3505200"/>
            <a:ext cx="1828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gn="ctr">
              <a:lnSpc>
                <a:spcPct val="100000"/>
              </a:lnSpc>
              <a:spcBef>
                <a:spcPct val="50000"/>
              </a:spcBef>
              <a:buNone/>
            </a:pPr>
            <a:r>
              <a:rPr lang="en-US" altLang="en-US" sz="2800">
                <a:solidFill>
                  <a:srgbClr val="000000"/>
                </a:solidFill>
              </a:rPr>
              <a:t>Total release fogger</a:t>
            </a:r>
          </a:p>
        </p:txBody>
      </p:sp>
      <p:sp>
        <p:nvSpPr>
          <p:cNvPr id="211975" name="Text Box 20">
            <a:extLst>
              <a:ext uri="{FF2B5EF4-FFF2-40B4-BE49-F238E27FC236}">
                <a16:creationId xmlns:a16="http://schemas.microsoft.com/office/drawing/2014/main" id="{F5E9065C-8C53-B94A-9F46-C4842E0B4537}"/>
              </a:ext>
            </a:extLst>
          </p:cNvPr>
          <p:cNvSpPr txBox="1">
            <a:spLocks noChangeArrowheads="1"/>
          </p:cNvSpPr>
          <p:nvPr/>
        </p:nvSpPr>
        <p:spPr bwMode="auto">
          <a:xfrm>
            <a:off x="2209800" y="2133600"/>
            <a:ext cx="2514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50000"/>
              </a:spcBef>
              <a:buNone/>
            </a:pPr>
            <a:r>
              <a:rPr lang="en-US" altLang="en-US" sz="2800" b="1">
                <a:solidFill>
                  <a:srgbClr val="000000"/>
                </a:solidFill>
              </a:rPr>
              <a:t>Less risk of exposure</a:t>
            </a:r>
          </a:p>
        </p:txBody>
      </p:sp>
      <p:sp>
        <p:nvSpPr>
          <p:cNvPr id="211976" name="Text Box 21">
            <a:extLst>
              <a:ext uri="{FF2B5EF4-FFF2-40B4-BE49-F238E27FC236}">
                <a16:creationId xmlns:a16="http://schemas.microsoft.com/office/drawing/2014/main" id="{89D7D505-A0FA-954A-A492-F3F22D7FFCFA}"/>
              </a:ext>
            </a:extLst>
          </p:cNvPr>
          <p:cNvSpPr txBox="1">
            <a:spLocks noChangeArrowheads="1"/>
          </p:cNvSpPr>
          <p:nvPr/>
        </p:nvSpPr>
        <p:spPr bwMode="auto">
          <a:xfrm>
            <a:off x="7315200" y="2133600"/>
            <a:ext cx="2514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gn="r">
              <a:lnSpc>
                <a:spcPct val="100000"/>
              </a:lnSpc>
              <a:spcBef>
                <a:spcPct val="50000"/>
              </a:spcBef>
              <a:buNone/>
            </a:pPr>
            <a:r>
              <a:rPr lang="en-US" altLang="en-US" sz="2800" b="1">
                <a:solidFill>
                  <a:srgbClr val="000000"/>
                </a:solidFill>
              </a:rPr>
              <a:t>More risk of exposure</a:t>
            </a:r>
          </a:p>
        </p:txBody>
      </p:sp>
      <p:sp>
        <p:nvSpPr>
          <p:cNvPr id="211977" name="Line 22">
            <a:extLst>
              <a:ext uri="{FF2B5EF4-FFF2-40B4-BE49-F238E27FC236}">
                <a16:creationId xmlns:a16="http://schemas.microsoft.com/office/drawing/2014/main" id="{E95026C3-E127-B94C-9D25-F1936F9FD4BE}"/>
              </a:ext>
            </a:extLst>
          </p:cNvPr>
          <p:cNvSpPr>
            <a:spLocks noChangeShapeType="1"/>
          </p:cNvSpPr>
          <p:nvPr/>
        </p:nvSpPr>
        <p:spPr bwMode="auto">
          <a:xfrm>
            <a:off x="4343400" y="2590800"/>
            <a:ext cx="32766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1978" name="Text Box 23">
            <a:extLst>
              <a:ext uri="{FF2B5EF4-FFF2-40B4-BE49-F238E27FC236}">
                <a16:creationId xmlns:a16="http://schemas.microsoft.com/office/drawing/2014/main" id="{B538E1C7-D6EF-3D4B-ABB8-5B1F96850488}"/>
              </a:ext>
            </a:extLst>
          </p:cNvPr>
          <p:cNvSpPr txBox="1">
            <a:spLocks noChangeArrowheads="1"/>
          </p:cNvSpPr>
          <p:nvPr/>
        </p:nvSpPr>
        <p:spPr bwMode="auto">
          <a:xfrm>
            <a:off x="3886200" y="3505200"/>
            <a:ext cx="1828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gn="ctr">
              <a:lnSpc>
                <a:spcPct val="100000"/>
              </a:lnSpc>
              <a:spcBef>
                <a:spcPct val="50000"/>
              </a:spcBef>
              <a:buNone/>
            </a:pPr>
            <a:r>
              <a:rPr lang="en-US" altLang="en-US" sz="2800">
                <a:solidFill>
                  <a:srgbClr val="000000"/>
                </a:solidFill>
              </a:rPr>
              <a:t>Gel bait </a:t>
            </a:r>
            <a:br>
              <a:rPr lang="en-US" altLang="en-US" sz="2800">
                <a:solidFill>
                  <a:srgbClr val="000000"/>
                </a:solidFill>
              </a:rPr>
            </a:br>
            <a:r>
              <a:rPr lang="en-US" altLang="en-US" sz="2800">
                <a:solidFill>
                  <a:srgbClr val="000000"/>
                </a:solidFill>
              </a:rPr>
              <a:t>in a crevice</a:t>
            </a:r>
          </a:p>
        </p:txBody>
      </p:sp>
    </p:spTree>
    <p:extLst>
      <p:ext uri="{BB962C8B-B14F-4D97-AF65-F5344CB8AC3E}">
        <p14:creationId xmlns:p14="http://schemas.microsoft.com/office/powerpoint/2010/main" val="1041761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a:extLst>
              <a:ext uri="{FF2B5EF4-FFF2-40B4-BE49-F238E27FC236}">
                <a16:creationId xmlns:a16="http://schemas.microsoft.com/office/drawing/2014/main" id="{1213A2CF-7227-8646-90A7-56B6B9EB50F6}"/>
              </a:ext>
            </a:extLst>
          </p:cNvPr>
          <p:cNvSpPr>
            <a:spLocks noGrp="1" noChangeArrowheads="1"/>
          </p:cNvSpPr>
          <p:nvPr>
            <p:ph type="title"/>
          </p:nvPr>
        </p:nvSpPr>
        <p:spPr/>
        <p:txBody>
          <a:bodyPr/>
          <a:lstStyle/>
          <a:p>
            <a:endParaRPr lang="en-US" altLang="en-US"/>
          </a:p>
        </p:txBody>
      </p:sp>
      <p:pic>
        <p:nvPicPr>
          <p:cNvPr id="218116" name="Picture 2">
            <a:extLst>
              <a:ext uri="{FF2B5EF4-FFF2-40B4-BE49-F238E27FC236}">
                <a16:creationId xmlns:a16="http://schemas.microsoft.com/office/drawing/2014/main" id="{1769A426-E6AC-5B49-A31A-D9F3962E55C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25400"/>
            <a:ext cx="9361488" cy="6832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8115" name="Slide Number Placeholder 3">
            <a:extLst>
              <a:ext uri="{FF2B5EF4-FFF2-40B4-BE49-F238E27FC236}">
                <a16:creationId xmlns:a16="http://schemas.microsoft.com/office/drawing/2014/main" id="{EF3BF207-9CCC-A249-843D-E48FE4294B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FontTx/>
              <a:buNone/>
            </a:pPr>
            <a:fld id="{ECCEC205-F282-AD44-9C8A-C2E03436C3DC}" type="slidenum">
              <a:rPr lang="en-US" altLang="en-US" sz="1400">
                <a:solidFill>
                  <a:srgbClr val="000000"/>
                </a:solidFill>
              </a:rPr>
              <a:pPr>
                <a:lnSpc>
                  <a:spcPct val="100000"/>
                </a:lnSpc>
                <a:spcBef>
                  <a:spcPct val="0"/>
                </a:spcBef>
                <a:buFontTx/>
                <a:buNone/>
              </a:pPr>
              <a:t>21</a:t>
            </a:fld>
            <a:endParaRPr lang="en-US" altLang="en-US" sz="1400">
              <a:solidFill>
                <a:srgbClr val="000000"/>
              </a:solidFill>
            </a:endParaRPr>
          </a:p>
        </p:txBody>
      </p:sp>
    </p:spTree>
    <p:extLst>
      <p:ext uri="{BB962C8B-B14F-4D97-AF65-F5344CB8AC3E}">
        <p14:creationId xmlns:p14="http://schemas.microsoft.com/office/powerpoint/2010/main" val="139552449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6">
            <a:extLst>
              <a:ext uri="{FF2B5EF4-FFF2-40B4-BE49-F238E27FC236}">
                <a16:creationId xmlns:a16="http://schemas.microsoft.com/office/drawing/2014/main" id="{809E377A-06DE-8444-B97D-8F86EEE15B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FontTx/>
              <a:buNone/>
            </a:pPr>
            <a:fld id="{B972F312-C8D3-ED41-94EC-7681F6514714}" type="slidenum">
              <a:rPr lang="en-US" altLang="en-US" sz="1400">
                <a:solidFill>
                  <a:srgbClr val="000000"/>
                </a:solidFill>
              </a:rPr>
              <a:pPr>
                <a:lnSpc>
                  <a:spcPct val="100000"/>
                </a:lnSpc>
                <a:spcBef>
                  <a:spcPct val="0"/>
                </a:spcBef>
                <a:buFontTx/>
                <a:buNone/>
              </a:pPr>
              <a:t>22</a:t>
            </a:fld>
            <a:endParaRPr lang="en-US" altLang="en-US" sz="1400">
              <a:solidFill>
                <a:srgbClr val="000000"/>
              </a:solidFill>
            </a:endParaRPr>
          </a:p>
        </p:txBody>
      </p:sp>
      <p:sp>
        <p:nvSpPr>
          <p:cNvPr id="220163" name="Text Box 2">
            <a:extLst>
              <a:ext uri="{FF2B5EF4-FFF2-40B4-BE49-F238E27FC236}">
                <a16:creationId xmlns:a16="http://schemas.microsoft.com/office/drawing/2014/main" id="{F60FFD5B-2857-5348-8BB2-A15C17A4CF6C}"/>
              </a:ext>
            </a:extLst>
          </p:cNvPr>
          <p:cNvSpPr txBox="1">
            <a:spLocks noChangeArrowheads="1"/>
          </p:cNvSpPr>
          <p:nvPr/>
        </p:nvSpPr>
        <p:spPr bwMode="auto">
          <a:xfrm>
            <a:off x="1905001" y="1916113"/>
            <a:ext cx="8151813"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50000"/>
              </a:spcBef>
              <a:buNone/>
            </a:pPr>
            <a:r>
              <a:rPr lang="en-US" altLang="en-US">
                <a:solidFill>
                  <a:srgbClr val="000000"/>
                </a:solidFill>
              </a:rPr>
              <a:t>National Pesticide Information Center</a:t>
            </a:r>
            <a:br>
              <a:rPr lang="en-US" altLang="en-US">
                <a:solidFill>
                  <a:srgbClr val="000000"/>
                </a:solidFill>
              </a:rPr>
            </a:br>
            <a:r>
              <a:rPr lang="en-US" altLang="en-US">
                <a:solidFill>
                  <a:srgbClr val="000000"/>
                </a:solidFill>
              </a:rPr>
              <a:t>800-858-7378 </a:t>
            </a:r>
            <a:br>
              <a:rPr lang="en-US" altLang="en-US">
                <a:solidFill>
                  <a:srgbClr val="000000"/>
                </a:solidFill>
              </a:rPr>
            </a:br>
            <a:r>
              <a:rPr lang="en-US" altLang="en-US">
                <a:solidFill>
                  <a:srgbClr val="000000"/>
                </a:solidFill>
              </a:rPr>
              <a:t>www.npic.orst.edu</a:t>
            </a:r>
          </a:p>
          <a:p>
            <a:pPr>
              <a:lnSpc>
                <a:spcPct val="100000"/>
              </a:lnSpc>
              <a:spcBef>
                <a:spcPct val="50000"/>
              </a:spcBef>
              <a:buNone/>
            </a:pPr>
            <a:endParaRPr lang="en-US" altLang="en-US">
              <a:solidFill>
                <a:srgbClr val="000000"/>
              </a:solidFill>
            </a:endParaRPr>
          </a:p>
          <a:p>
            <a:pPr>
              <a:lnSpc>
                <a:spcPct val="100000"/>
              </a:lnSpc>
              <a:spcBef>
                <a:spcPct val="50000"/>
              </a:spcBef>
              <a:buNone/>
            </a:pPr>
            <a:r>
              <a:rPr lang="en-US" altLang="en-US">
                <a:solidFill>
                  <a:srgbClr val="000000"/>
                </a:solidFill>
              </a:rPr>
              <a:t>Poison Control Center National Hotline</a:t>
            </a:r>
          </a:p>
          <a:p>
            <a:pPr>
              <a:lnSpc>
                <a:spcPct val="100000"/>
              </a:lnSpc>
              <a:spcBef>
                <a:spcPct val="50000"/>
              </a:spcBef>
              <a:buNone/>
            </a:pPr>
            <a:r>
              <a:rPr lang="en-US" altLang="en-US">
                <a:solidFill>
                  <a:srgbClr val="000000"/>
                </a:solidFill>
              </a:rPr>
              <a:t>800-222-1222</a:t>
            </a:r>
            <a:br>
              <a:rPr lang="en-US" altLang="en-US">
                <a:solidFill>
                  <a:srgbClr val="000000"/>
                </a:solidFill>
              </a:rPr>
            </a:br>
            <a:r>
              <a:rPr lang="en-US" altLang="en-US">
                <a:solidFill>
                  <a:srgbClr val="000000"/>
                </a:solidFill>
              </a:rPr>
              <a:t>www.aapcc.org</a:t>
            </a:r>
          </a:p>
        </p:txBody>
      </p:sp>
      <p:sp>
        <p:nvSpPr>
          <p:cNvPr id="220164" name="Rectangle 3">
            <a:extLst>
              <a:ext uri="{FF2B5EF4-FFF2-40B4-BE49-F238E27FC236}">
                <a16:creationId xmlns:a16="http://schemas.microsoft.com/office/drawing/2014/main" id="{3DFF6E6F-A5DD-2F43-879C-AB4EF909007F}"/>
              </a:ext>
            </a:extLst>
          </p:cNvPr>
          <p:cNvSpPr>
            <a:spLocks noChangeArrowheads="1"/>
          </p:cNvSpPr>
          <p:nvPr/>
        </p:nvSpPr>
        <p:spPr bwMode="auto">
          <a:xfrm>
            <a:off x="1905000" y="3810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spcBef>
                <a:spcPct val="0"/>
              </a:spcBef>
              <a:buNone/>
            </a:pPr>
            <a:r>
              <a:rPr lang="en-US" altLang="en-US" sz="4000" b="1">
                <a:solidFill>
                  <a:srgbClr val="800000"/>
                </a:solidFill>
              </a:rPr>
              <a:t>Product use and emergencies</a:t>
            </a:r>
          </a:p>
        </p:txBody>
      </p:sp>
    </p:spTree>
    <p:extLst>
      <p:ext uri="{BB962C8B-B14F-4D97-AF65-F5344CB8AC3E}">
        <p14:creationId xmlns:p14="http://schemas.microsoft.com/office/powerpoint/2010/main" val="337441960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a:extLst>
              <a:ext uri="{FF2B5EF4-FFF2-40B4-BE49-F238E27FC236}">
                <a16:creationId xmlns:a16="http://schemas.microsoft.com/office/drawing/2014/main" id="{5B3705B8-F93C-6C46-927B-26CB47A32E55}"/>
              </a:ext>
            </a:extLst>
          </p:cNvPr>
          <p:cNvSpPr>
            <a:spLocks noGrp="1" noChangeArrowheads="1"/>
          </p:cNvSpPr>
          <p:nvPr>
            <p:ph type="title"/>
          </p:nvPr>
        </p:nvSpPr>
        <p:spPr>
          <a:xfrm>
            <a:off x="609600" y="0"/>
            <a:ext cx="10972800" cy="1417638"/>
          </a:xfrm>
          <a:noFill/>
          <a:ln>
            <a:noFill/>
          </a:ln>
        </p:spPr>
        <p:txBody>
          <a:bodyPr vert="horz" wrap="square" lIns="91440" tIns="45720" rIns="91440" bIns="45720" numCol="1" anchor="ctr" anchorCtr="0" compatLnSpc="1">
            <a:prstTxWarp prst="textNoShape">
              <a:avLst/>
            </a:prstTxWarp>
          </a:bodyPr>
          <a:lstStyle/>
          <a:p>
            <a:r>
              <a:rPr lang="en-US" altLang="en-US" sz="6000" b="1" dirty="0">
                <a:solidFill>
                  <a:srgbClr val="800000"/>
                </a:solidFill>
                <a:ea typeface="+mj-ea"/>
                <a:cs typeface="+mj-cs"/>
              </a:rPr>
              <a:t>Module review </a:t>
            </a:r>
            <a:br>
              <a:rPr lang="en-US" altLang="en-US" sz="6000" b="1" dirty="0">
                <a:solidFill>
                  <a:srgbClr val="800000"/>
                </a:solidFill>
                <a:ea typeface="+mj-ea"/>
                <a:cs typeface="+mj-cs"/>
              </a:rPr>
            </a:br>
            <a:r>
              <a:rPr lang="en-US" altLang="en-US" b="1" dirty="0">
                <a:solidFill>
                  <a:srgbClr val="800000"/>
                </a:solidFill>
                <a:ea typeface="+mj-ea"/>
                <a:cs typeface="+mj-cs"/>
              </a:rPr>
              <a:t>(What will you do now?)</a:t>
            </a:r>
            <a:endParaRPr lang="en-US" altLang="en-US" sz="6000" b="1" dirty="0">
              <a:solidFill>
                <a:srgbClr val="800000"/>
              </a:solidFill>
              <a:ea typeface="+mj-ea"/>
              <a:cs typeface="+mj-cs"/>
            </a:endParaRPr>
          </a:p>
        </p:txBody>
      </p:sp>
      <p:sp>
        <p:nvSpPr>
          <p:cNvPr id="222211" name="Text Placeholder 4">
            <a:extLst>
              <a:ext uri="{FF2B5EF4-FFF2-40B4-BE49-F238E27FC236}">
                <a16:creationId xmlns:a16="http://schemas.microsoft.com/office/drawing/2014/main" id="{9FE8EFF0-121D-A049-B694-0AEFD827575B}"/>
              </a:ext>
            </a:extLst>
          </p:cNvPr>
          <p:cNvSpPr>
            <a:spLocks noGrp="1" noChangeArrowheads="1"/>
          </p:cNvSpPr>
          <p:nvPr>
            <p:ph type="body" idx="1"/>
          </p:nvPr>
        </p:nvSpPr>
        <p:spPr/>
        <p:txBody>
          <a:bodyPr/>
          <a:lstStyle/>
          <a:p>
            <a:r>
              <a:rPr lang="en-US" altLang="en-US"/>
              <a:t>Who does what?</a:t>
            </a:r>
          </a:p>
        </p:txBody>
      </p:sp>
      <p:sp>
        <p:nvSpPr>
          <p:cNvPr id="222212" name="Content Placeholder 2">
            <a:extLst>
              <a:ext uri="{FF2B5EF4-FFF2-40B4-BE49-F238E27FC236}">
                <a16:creationId xmlns:a16="http://schemas.microsoft.com/office/drawing/2014/main" id="{0DE68AEA-F0E6-2949-9B1A-F48486229A7C}"/>
              </a:ext>
            </a:extLst>
          </p:cNvPr>
          <p:cNvSpPr>
            <a:spLocks noGrp="1" noChangeArrowheads="1"/>
          </p:cNvSpPr>
          <p:nvPr>
            <p:ph sz="half" idx="2"/>
          </p:nvPr>
        </p:nvSpPr>
        <p:spPr>
          <a:xfrm>
            <a:off x="238539" y="2174875"/>
            <a:ext cx="5320432" cy="3951288"/>
          </a:xfrm>
        </p:spPr>
        <p:txBody>
          <a:bodyPr/>
          <a:lstStyle/>
          <a:p>
            <a:r>
              <a:rPr lang="en-US" altLang="en-US" sz="2800" dirty="0"/>
              <a:t>Encourage reporting</a:t>
            </a:r>
          </a:p>
          <a:p>
            <a:pPr lvl="1"/>
            <a:r>
              <a:rPr lang="en-US" altLang="en-US" sz="2400" dirty="0"/>
              <a:t>Pests</a:t>
            </a:r>
          </a:p>
          <a:p>
            <a:pPr lvl="1"/>
            <a:r>
              <a:rPr lang="en-US" altLang="en-US" sz="2400" dirty="0"/>
              <a:t>Conditions (leaks, holes)</a:t>
            </a:r>
          </a:p>
          <a:p>
            <a:r>
              <a:rPr lang="en-US" altLang="en-US" sz="2800" dirty="0"/>
              <a:t>Turn PMP and resident observations into work orders</a:t>
            </a:r>
          </a:p>
          <a:p>
            <a:r>
              <a:rPr lang="en-US" altLang="en-US" sz="2800" dirty="0"/>
              <a:t>Discourage pesticide use by residents</a:t>
            </a:r>
          </a:p>
          <a:p>
            <a:r>
              <a:rPr lang="en-US" altLang="en-US" sz="2800" dirty="0"/>
              <a:t>Keep an IPM log</a:t>
            </a:r>
          </a:p>
          <a:p>
            <a:r>
              <a:rPr lang="en-US" altLang="en-US" sz="2800" dirty="0"/>
              <a:t>Evaluate effectiveness</a:t>
            </a:r>
          </a:p>
          <a:p>
            <a:endParaRPr lang="en-US" altLang="en-US" dirty="0"/>
          </a:p>
          <a:p>
            <a:endParaRPr lang="en-US" altLang="en-US" dirty="0"/>
          </a:p>
        </p:txBody>
      </p:sp>
      <p:sp>
        <p:nvSpPr>
          <p:cNvPr id="222213" name="Text Placeholder 5">
            <a:extLst>
              <a:ext uri="{FF2B5EF4-FFF2-40B4-BE49-F238E27FC236}">
                <a16:creationId xmlns:a16="http://schemas.microsoft.com/office/drawing/2014/main" id="{ABC16F68-B41A-7A4B-8B96-9A7C4713B5A3}"/>
              </a:ext>
            </a:extLst>
          </p:cNvPr>
          <p:cNvSpPr>
            <a:spLocks noGrp="1" noChangeArrowheads="1"/>
          </p:cNvSpPr>
          <p:nvPr>
            <p:ph type="body" sz="quarter" idx="3"/>
          </p:nvPr>
        </p:nvSpPr>
        <p:spPr/>
        <p:txBody>
          <a:bodyPr/>
          <a:lstStyle/>
          <a:p>
            <a:r>
              <a:rPr lang="en-US" altLang="en-US" dirty="0"/>
              <a:t>What’s in your contract?</a:t>
            </a:r>
          </a:p>
        </p:txBody>
      </p:sp>
      <p:sp>
        <p:nvSpPr>
          <p:cNvPr id="222214" name="Content Placeholder 6">
            <a:extLst>
              <a:ext uri="{FF2B5EF4-FFF2-40B4-BE49-F238E27FC236}">
                <a16:creationId xmlns:a16="http://schemas.microsoft.com/office/drawing/2014/main" id="{7B10BE96-D673-D04D-AAAF-BAE460A44288}"/>
              </a:ext>
            </a:extLst>
          </p:cNvPr>
          <p:cNvSpPr>
            <a:spLocks noGrp="1" noChangeArrowheads="1"/>
          </p:cNvSpPr>
          <p:nvPr>
            <p:ph sz="quarter" idx="4"/>
          </p:nvPr>
        </p:nvSpPr>
        <p:spPr/>
        <p:txBody>
          <a:bodyPr/>
          <a:lstStyle/>
          <a:p>
            <a:r>
              <a:rPr lang="en-US" altLang="en-US" sz="3200" dirty="0"/>
              <a:t>Focus units schedule</a:t>
            </a:r>
          </a:p>
          <a:p>
            <a:r>
              <a:rPr lang="en-US" altLang="en-US" sz="3200" dirty="0"/>
              <a:t>Service schedule/log</a:t>
            </a:r>
          </a:p>
          <a:p>
            <a:r>
              <a:rPr lang="en-US" altLang="en-US" sz="3200" dirty="0"/>
              <a:t>Baits not sprays</a:t>
            </a:r>
          </a:p>
          <a:p>
            <a:r>
              <a:rPr lang="en-US" altLang="en-US" sz="3200" dirty="0"/>
              <a:t>Tools used other than sprays</a:t>
            </a:r>
          </a:p>
          <a:p>
            <a:r>
              <a:rPr lang="en-US" altLang="en-US" sz="3200" dirty="0"/>
              <a:t>Educational materials for residents</a:t>
            </a:r>
          </a:p>
        </p:txBody>
      </p:sp>
      <p:sp>
        <p:nvSpPr>
          <p:cNvPr id="222215" name="Slide Number Placeholder 3">
            <a:extLst>
              <a:ext uri="{FF2B5EF4-FFF2-40B4-BE49-F238E27FC236}">
                <a16:creationId xmlns:a16="http://schemas.microsoft.com/office/drawing/2014/main" id="{FA7874EA-824E-2840-9281-19BF5DE397C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FontTx/>
              <a:buNone/>
            </a:pPr>
            <a:fld id="{7400CDBF-1EA5-0F4E-9390-6A805ECAA0CD}" type="slidenum">
              <a:rPr lang="en-US" altLang="en-US" sz="1400">
                <a:solidFill>
                  <a:srgbClr val="000000"/>
                </a:solidFill>
              </a:rPr>
              <a:pPr>
                <a:lnSpc>
                  <a:spcPct val="100000"/>
                </a:lnSpc>
                <a:spcBef>
                  <a:spcPct val="0"/>
                </a:spcBef>
                <a:buFontTx/>
                <a:buNone/>
              </a:pPr>
              <a:t>23</a:t>
            </a:fld>
            <a:endParaRPr lang="en-US" altLang="en-US" sz="1400">
              <a:solidFill>
                <a:srgbClr val="000000"/>
              </a:solidFill>
            </a:endParaRPr>
          </a:p>
        </p:txBody>
      </p:sp>
    </p:spTree>
    <p:extLst>
      <p:ext uri="{BB962C8B-B14F-4D97-AF65-F5344CB8AC3E}">
        <p14:creationId xmlns:p14="http://schemas.microsoft.com/office/powerpoint/2010/main" val="238854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22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22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22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2212">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2221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2212">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22212">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22214">
                                            <p:txEl>
                                              <p:pRg st="0" end="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22214">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2214">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221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22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4">
            <a:extLst>
              <a:ext uri="{FF2B5EF4-FFF2-40B4-BE49-F238E27FC236}">
                <a16:creationId xmlns:a16="http://schemas.microsoft.com/office/drawing/2014/main" id="{29F4DE67-0963-3A41-A723-00D64E2FC3B9}"/>
              </a:ext>
            </a:extLst>
          </p:cNvPr>
          <p:cNvSpPr>
            <a:spLocks noGrp="1" noChangeArrowheads="1"/>
          </p:cNvSpPr>
          <p:nvPr>
            <p:ph type="title"/>
          </p:nvPr>
        </p:nvSpPr>
        <p:spPr>
          <a:xfrm>
            <a:off x="2387600" y="2945296"/>
            <a:ext cx="7772400" cy="990600"/>
          </a:xfrm>
          <a:noFill/>
          <a:ln>
            <a:noFill/>
          </a:ln>
        </p:spPr>
        <p:txBody>
          <a:bodyPr vert="horz" wrap="square" lIns="91440" tIns="45720" rIns="91440" bIns="45720" numCol="1" anchor="ctr" anchorCtr="0" compatLnSpc="1">
            <a:prstTxWarp prst="textNoShape">
              <a:avLst/>
            </a:prstTxWarp>
          </a:bodyPr>
          <a:lstStyle/>
          <a:p>
            <a:r>
              <a:rPr lang="en-US" altLang="en-US" sz="6000" b="1">
                <a:solidFill>
                  <a:srgbClr val="800000"/>
                </a:solidFill>
                <a:ea typeface="+mj-ea"/>
                <a:cs typeface="+mj-cs"/>
              </a:rPr>
              <a:t>Questions?</a:t>
            </a:r>
          </a:p>
        </p:txBody>
      </p:sp>
      <p:sp>
        <p:nvSpPr>
          <p:cNvPr id="224258" name="Rectangle 6">
            <a:extLst>
              <a:ext uri="{FF2B5EF4-FFF2-40B4-BE49-F238E27FC236}">
                <a16:creationId xmlns:a16="http://schemas.microsoft.com/office/drawing/2014/main" id="{452F7616-EB98-AB46-BB98-D537A93F4C3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FontTx/>
              <a:buNone/>
            </a:pPr>
            <a:fld id="{00FF65DF-F402-6847-A81B-DE5A7804F82B}" type="slidenum">
              <a:rPr lang="en-US" altLang="en-US" sz="1400">
                <a:solidFill>
                  <a:srgbClr val="000000"/>
                </a:solidFill>
              </a:rPr>
              <a:pPr>
                <a:lnSpc>
                  <a:spcPct val="100000"/>
                </a:lnSpc>
                <a:spcBef>
                  <a:spcPct val="0"/>
                </a:spcBef>
                <a:buFontTx/>
                <a:buNone/>
              </a:pPr>
              <a:t>24</a:t>
            </a:fld>
            <a:endParaRPr lang="en-US" altLang="en-US" sz="1400">
              <a:solidFill>
                <a:srgbClr val="000000"/>
              </a:solidFill>
            </a:endParaRPr>
          </a:p>
        </p:txBody>
      </p:sp>
    </p:spTree>
    <p:extLst>
      <p:ext uri="{BB962C8B-B14F-4D97-AF65-F5344CB8AC3E}">
        <p14:creationId xmlns:p14="http://schemas.microsoft.com/office/powerpoint/2010/main" val="367582093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42A31F0E-6908-4F49-AFE5-60941C7032CC}"/>
              </a:ext>
            </a:extLst>
          </p:cNvPr>
          <p:cNvSpPr>
            <a:spLocks noGrp="1" noChangeArrowheads="1"/>
          </p:cNvSpPr>
          <p:nvPr>
            <p:ph type="title"/>
          </p:nvPr>
        </p:nvSpPr>
        <p:spPr>
          <a:noFill/>
          <a:ln>
            <a:noFill/>
          </a:ln>
        </p:spPr>
        <p:txBody>
          <a:bodyPr vert="horz" wrap="square" lIns="91440" tIns="45720" rIns="91440" bIns="45720" numCol="1" anchor="t" anchorCtr="0" compatLnSpc="1">
            <a:prstTxWarp prst="textNoShape">
              <a:avLst/>
            </a:prstTxWarp>
            <a:normAutofit/>
          </a:bodyPr>
          <a:lstStyle/>
          <a:p>
            <a:r>
              <a:rPr lang="en-US" altLang="en-US" sz="6000" b="1" dirty="0">
                <a:solidFill>
                  <a:srgbClr val="800000"/>
                </a:solidFill>
                <a:ea typeface="+mj-ea"/>
                <a:cs typeface="+mj-cs"/>
              </a:rPr>
              <a:t>Healthy Homes &amp; IPM</a:t>
            </a:r>
          </a:p>
        </p:txBody>
      </p:sp>
      <p:sp>
        <p:nvSpPr>
          <p:cNvPr id="166915" name="Rectangle 3">
            <a:extLst>
              <a:ext uri="{FF2B5EF4-FFF2-40B4-BE49-F238E27FC236}">
                <a16:creationId xmlns:a16="http://schemas.microsoft.com/office/drawing/2014/main" id="{E1E0516C-12E9-4344-8A08-96C191E36A96}"/>
              </a:ext>
            </a:extLst>
          </p:cNvPr>
          <p:cNvSpPr>
            <a:spLocks noGrp="1" noChangeArrowheads="1"/>
          </p:cNvSpPr>
          <p:nvPr>
            <p:ph sz="half" idx="1"/>
          </p:nvPr>
        </p:nvSpPr>
        <p:spPr>
          <a:xfrm>
            <a:off x="2209801" y="2974976"/>
            <a:ext cx="3344863" cy="3121025"/>
          </a:xfrm>
        </p:spPr>
        <p:txBody>
          <a:bodyPr/>
          <a:lstStyle/>
          <a:p>
            <a:r>
              <a:rPr lang="en-US" altLang="en-US" sz="3200">
                <a:solidFill>
                  <a:srgbClr val="000000"/>
                </a:solidFill>
              </a:rPr>
              <a:t>Dry</a:t>
            </a:r>
          </a:p>
          <a:p>
            <a:r>
              <a:rPr lang="en-US" altLang="en-US" sz="3200">
                <a:solidFill>
                  <a:srgbClr val="000000"/>
                </a:solidFill>
              </a:rPr>
              <a:t>Clean</a:t>
            </a:r>
          </a:p>
          <a:p>
            <a:r>
              <a:rPr lang="en-US" altLang="en-US" sz="3200">
                <a:solidFill>
                  <a:srgbClr val="000000"/>
                </a:solidFill>
              </a:rPr>
              <a:t>Safe</a:t>
            </a:r>
          </a:p>
          <a:p>
            <a:r>
              <a:rPr lang="en-US" altLang="en-US" sz="3200">
                <a:solidFill>
                  <a:srgbClr val="000000"/>
                </a:solidFill>
              </a:rPr>
              <a:t>Ventilated</a:t>
            </a:r>
          </a:p>
        </p:txBody>
      </p:sp>
      <p:sp>
        <p:nvSpPr>
          <p:cNvPr id="166916" name="Content Placeholder 1">
            <a:extLst>
              <a:ext uri="{FF2B5EF4-FFF2-40B4-BE49-F238E27FC236}">
                <a16:creationId xmlns:a16="http://schemas.microsoft.com/office/drawing/2014/main" id="{3673EBB4-3F19-AC41-9A65-9F47C1B2E518}"/>
              </a:ext>
            </a:extLst>
          </p:cNvPr>
          <p:cNvSpPr>
            <a:spLocks noGrp="1" noChangeArrowheads="1"/>
          </p:cNvSpPr>
          <p:nvPr>
            <p:ph sz="half" idx="2"/>
          </p:nvPr>
        </p:nvSpPr>
        <p:spPr>
          <a:xfrm>
            <a:off x="5768976" y="2924176"/>
            <a:ext cx="3927475" cy="3171825"/>
          </a:xfrm>
        </p:spPr>
        <p:txBody>
          <a:bodyPr/>
          <a:lstStyle/>
          <a:p>
            <a:r>
              <a:rPr lang="en-US" altLang="en-US" sz="3200"/>
              <a:t>Contaminant-free</a:t>
            </a:r>
          </a:p>
          <a:p>
            <a:r>
              <a:rPr lang="en-US" altLang="en-US" sz="3200"/>
              <a:t>Maintained</a:t>
            </a:r>
          </a:p>
          <a:p>
            <a:r>
              <a:rPr lang="en-US" altLang="en-US" sz="3200"/>
              <a:t>Thermally-controlled</a:t>
            </a:r>
          </a:p>
          <a:p>
            <a:r>
              <a:rPr lang="en-US" altLang="en-US" sz="3200" b="1"/>
              <a:t>Pest-free</a:t>
            </a:r>
          </a:p>
          <a:p>
            <a:endParaRPr lang="en-US" altLang="en-US"/>
          </a:p>
        </p:txBody>
      </p:sp>
      <p:sp>
        <p:nvSpPr>
          <p:cNvPr id="166917" name="Rectangle 6">
            <a:extLst>
              <a:ext uri="{FF2B5EF4-FFF2-40B4-BE49-F238E27FC236}">
                <a16:creationId xmlns:a16="http://schemas.microsoft.com/office/drawing/2014/main" id="{530AC058-C921-6442-B25A-9CB6B4FCAB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FontTx/>
              <a:buNone/>
            </a:pPr>
            <a:fld id="{13E70447-09C0-8D41-9A17-7FB805C9AEDB}" type="slidenum">
              <a:rPr lang="en-US" altLang="en-US" sz="1400">
                <a:solidFill>
                  <a:srgbClr val="000000"/>
                </a:solidFill>
              </a:rPr>
              <a:pPr>
                <a:lnSpc>
                  <a:spcPct val="100000"/>
                </a:lnSpc>
                <a:spcBef>
                  <a:spcPct val="0"/>
                </a:spcBef>
                <a:buFontTx/>
                <a:buNone/>
              </a:pPr>
              <a:t>3</a:t>
            </a:fld>
            <a:endParaRPr lang="en-US" altLang="en-US" sz="1400">
              <a:solidFill>
                <a:srgbClr val="000000"/>
              </a:solidFill>
            </a:endParaRPr>
          </a:p>
        </p:txBody>
      </p:sp>
      <p:grpSp>
        <p:nvGrpSpPr>
          <p:cNvPr id="166918" name="Group 4">
            <a:extLst>
              <a:ext uri="{FF2B5EF4-FFF2-40B4-BE49-F238E27FC236}">
                <a16:creationId xmlns:a16="http://schemas.microsoft.com/office/drawing/2014/main" id="{81F54049-61A2-1049-805F-0DF3C4C5EB73}"/>
              </a:ext>
            </a:extLst>
          </p:cNvPr>
          <p:cNvGrpSpPr>
            <a:grpSpLocks/>
          </p:cNvGrpSpPr>
          <p:nvPr/>
        </p:nvGrpSpPr>
        <p:grpSpPr bwMode="auto">
          <a:xfrm>
            <a:off x="9029700" y="3573463"/>
            <a:ext cx="1219200" cy="2197100"/>
            <a:chOff x="4560" y="2160"/>
            <a:chExt cx="1038" cy="1566"/>
          </a:xfrm>
        </p:grpSpPr>
        <p:pic>
          <p:nvPicPr>
            <p:cNvPr id="166920" name="Picture 4" descr="openbug">
              <a:extLst>
                <a:ext uri="{FF2B5EF4-FFF2-40B4-BE49-F238E27FC236}">
                  <a16:creationId xmlns:a16="http://schemas.microsoft.com/office/drawing/2014/main" id="{337540DA-8D67-F04B-81B3-4ECADCE99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74981" flipH="1">
              <a:off x="4704" y="3168"/>
              <a:ext cx="600"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1" name="Picture 5" descr="openbug">
              <a:extLst>
                <a:ext uri="{FF2B5EF4-FFF2-40B4-BE49-F238E27FC236}">
                  <a16:creationId xmlns:a16="http://schemas.microsoft.com/office/drawing/2014/main" id="{FA957F7E-2F80-1A44-84EF-6C096CF37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881339" flipH="1">
              <a:off x="4539" y="2613"/>
              <a:ext cx="600"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2" name="Picture 6" descr="openbug">
              <a:extLst>
                <a:ext uri="{FF2B5EF4-FFF2-40B4-BE49-F238E27FC236}">
                  <a16:creationId xmlns:a16="http://schemas.microsoft.com/office/drawing/2014/main" id="{7CD5AF0D-4D47-7043-A23C-C050A216C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412617" flipH="1">
              <a:off x="5019" y="2181"/>
              <a:ext cx="600"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a:extLst>
              <a:ext uri="{FF2B5EF4-FFF2-40B4-BE49-F238E27FC236}">
                <a16:creationId xmlns:a16="http://schemas.microsoft.com/office/drawing/2014/main" id="{94DD3236-EAB6-4315-9259-ECB5CBF3E028}"/>
              </a:ext>
            </a:extLst>
          </p:cNvPr>
          <p:cNvSpPr/>
          <p:nvPr/>
        </p:nvSpPr>
        <p:spPr>
          <a:xfrm>
            <a:off x="1847851" y="1916113"/>
            <a:ext cx="8424863" cy="438150"/>
          </a:xfrm>
          <a:prstGeom prst="rect">
            <a:avLst/>
          </a:prstGeom>
        </p:spPr>
        <p:txBody>
          <a:bodyPr>
            <a:spAutoFit/>
          </a:bodyPr>
          <a:lstStyle/>
          <a:p>
            <a:pPr>
              <a:lnSpc>
                <a:spcPct val="80000"/>
              </a:lnSpc>
              <a:spcBef>
                <a:spcPct val="15000"/>
              </a:spcBef>
              <a:defRPr/>
            </a:pPr>
            <a:r>
              <a:rPr lang="en-US" altLang="en-US" sz="2800" kern="0" dirty="0">
                <a:solidFill>
                  <a:srgbClr val="000000"/>
                </a:solidFill>
                <a:latin typeface="Arial"/>
                <a:ea typeface="Osaka"/>
              </a:rPr>
              <a:t>To reduce housing-based health hazards, “keep it”:</a:t>
            </a:r>
          </a:p>
        </p:txBody>
      </p:sp>
    </p:spTree>
    <p:extLst>
      <p:ext uri="{BB962C8B-B14F-4D97-AF65-F5344CB8AC3E}">
        <p14:creationId xmlns:p14="http://schemas.microsoft.com/office/powerpoint/2010/main" val="3790391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Box 6">
            <a:extLst>
              <a:ext uri="{FF2B5EF4-FFF2-40B4-BE49-F238E27FC236}">
                <a16:creationId xmlns:a16="http://schemas.microsoft.com/office/drawing/2014/main" id="{71FA1E5B-BF0A-4161-A0EC-B25CA5F76BDF}"/>
              </a:ext>
            </a:extLst>
          </p:cNvPr>
          <p:cNvSpPr txBox="1">
            <a:spLocks noChangeArrowheads="1"/>
          </p:cNvSpPr>
          <p:nvPr/>
        </p:nvSpPr>
        <p:spPr bwMode="auto">
          <a:xfrm>
            <a:off x="532263" y="1700213"/>
            <a:ext cx="11313994" cy="707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nSpc>
                <a:spcPct val="90000"/>
              </a:lnSpc>
              <a:spcBef>
                <a:spcPct val="30000"/>
              </a:spcBef>
              <a:buChar char="•"/>
              <a:defRPr sz="3200">
                <a:solidFill>
                  <a:schemeClr val="tx1"/>
                </a:solidFill>
                <a:latin typeface="Arial" panose="020B0604020202020204" pitchFamily="34" charset="0"/>
                <a:ea typeface="Osaka"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charset="-128"/>
              </a:defRPr>
            </a:lvl5pPr>
            <a:lvl6pPr marL="25146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charset="-128"/>
              </a:defRPr>
            </a:lvl9pPr>
          </a:lstStyle>
          <a:p>
            <a:pPr marL="0" indent="0">
              <a:lnSpc>
                <a:spcPct val="100000"/>
              </a:lnSpc>
              <a:spcBef>
                <a:spcPct val="0"/>
              </a:spcBef>
              <a:buNone/>
              <a:defRPr/>
            </a:pPr>
            <a:r>
              <a:rPr lang="en-US" altLang="en-US" sz="3600" dirty="0">
                <a:solidFill>
                  <a:srgbClr val="000000"/>
                </a:solidFill>
                <a:cs typeface="Arial" panose="020B0604020202020204" pitchFamily="34" charset="0"/>
              </a:rPr>
              <a:t>Real Estate Assessment Center (REAC)</a:t>
            </a:r>
          </a:p>
          <a:p>
            <a:pPr>
              <a:lnSpc>
                <a:spcPct val="100000"/>
              </a:lnSpc>
              <a:spcBef>
                <a:spcPct val="0"/>
              </a:spcBef>
              <a:defRPr/>
            </a:pPr>
            <a:r>
              <a:rPr lang="en-US" altLang="en-US" sz="2800" b="1" dirty="0">
                <a:solidFill>
                  <a:srgbClr val="000000"/>
                </a:solidFill>
                <a:cs typeface="Arial" panose="020B0604020202020204" pitchFamily="34" charset="0"/>
              </a:rPr>
              <a:t>Deficiency</a:t>
            </a:r>
            <a:r>
              <a:rPr lang="en-US" altLang="en-US" sz="2800" dirty="0">
                <a:solidFill>
                  <a:srgbClr val="000000"/>
                </a:solidFill>
                <a:cs typeface="Arial" panose="020B0604020202020204" pitchFamily="34" charset="0"/>
              </a:rPr>
              <a:t>: Evidence of rats, mice, cockroaches (droppings, holes)</a:t>
            </a:r>
          </a:p>
          <a:p>
            <a:pPr>
              <a:lnSpc>
                <a:spcPct val="100000"/>
              </a:lnSpc>
              <a:spcBef>
                <a:spcPct val="0"/>
              </a:spcBef>
              <a:defRPr/>
            </a:pPr>
            <a:r>
              <a:rPr lang="en-US" altLang="en-US" sz="2800" b="1" dirty="0">
                <a:solidFill>
                  <a:srgbClr val="000000"/>
                </a:solidFill>
                <a:cs typeface="Arial" panose="020B0604020202020204" pitchFamily="34" charset="0"/>
              </a:rPr>
              <a:t>Infestation</a:t>
            </a:r>
            <a:r>
              <a:rPr lang="en-US" altLang="en-US" sz="2800" dirty="0">
                <a:solidFill>
                  <a:srgbClr val="000000"/>
                </a:solidFill>
                <a:cs typeface="Arial" panose="020B0604020202020204" pitchFamily="34" charset="0"/>
              </a:rPr>
              <a:t>: Live roaches, mice or rats; more than one dead roach</a:t>
            </a:r>
          </a:p>
          <a:p>
            <a:pPr>
              <a:lnSpc>
                <a:spcPct val="100000"/>
              </a:lnSpc>
              <a:spcBef>
                <a:spcPct val="0"/>
              </a:spcBef>
              <a:defRPr/>
            </a:pPr>
            <a:endParaRPr lang="en-US" altLang="en-US" sz="2800" dirty="0">
              <a:solidFill>
                <a:srgbClr val="000000"/>
              </a:solidFill>
              <a:cs typeface="Arial" panose="020B0604020202020204" pitchFamily="34" charset="0"/>
            </a:endParaRPr>
          </a:p>
          <a:p>
            <a:pPr>
              <a:lnSpc>
                <a:spcPct val="100000"/>
              </a:lnSpc>
              <a:spcBef>
                <a:spcPct val="0"/>
              </a:spcBef>
              <a:defRPr/>
            </a:pPr>
            <a:r>
              <a:rPr lang="en-US" altLang="en-US" sz="2800" dirty="0">
                <a:solidFill>
                  <a:srgbClr val="000000"/>
                </a:solidFill>
                <a:cs typeface="Arial" panose="020B0604020202020204" pitchFamily="34" charset="0"/>
              </a:rPr>
              <a:t>Promotion of Integrated Pest Management </a:t>
            </a:r>
            <a:br>
              <a:rPr lang="en-US" altLang="en-US" sz="2800" dirty="0">
                <a:solidFill>
                  <a:srgbClr val="000000"/>
                </a:solidFill>
                <a:cs typeface="Arial" panose="020B0604020202020204" pitchFamily="34" charset="0"/>
              </a:rPr>
            </a:br>
            <a:r>
              <a:rPr lang="en-US" altLang="en-US" sz="2800" dirty="0">
                <a:solidFill>
                  <a:srgbClr val="000000"/>
                </a:solidFill>
                <a:cs typeface="Arial" panose="020B0604020202020204" pitchFamily="34" charset="0"/>
              </a:rPr>
              <a:t>(PIH 2011-22)</a:t>
            </a:r>
          </a:p>
          <a:p>
            <a:pPr>
              <a:lnSpc>
                <a:spcPct val="100000"/>
              </a:lnSpc>
              <a:spcBef>
                <a:spcPct val="0"/>
              </a:spcBef>
              <a:defRPr/>
            </a:pPr>
            <a:r>
              <a:rPr lang="en-US" altLang="en-US" sz="2800" dirty="0">
                <a:solidFill>
                  <a:srgbClr val="000000"/>
                </a:solidFill>
                <a:cs typeface="Arial" panose="020B0604020202020204" pitchFamily="34" charset="0"/>
              </a:rPr>
              <a:t>Uniform Physical Condition Standards—for  project-based Section 8 properties</a:t>
            </a:r>
          </a:p>
          <a:p>
            <a:pPr>
              <a:lnSpc>
                <a:spcPct val="100000"/>
              </a:lnSpc>
              <a:spcBef>
                <a:spcPct val="0"/>
              </a:spcBef>
              <a:defRPr/>
            </a:pPr>
            <a:r>
              <a:rPr lang="en-US" altLang="en-US" sz="2800" dirty="0">
                <a:solidFill>
                  <a:srgbClr val="000000"/>
                </a:solidFill>
                <a:cs typeface="Arial" panose="020B0604020202020204" pitchFamily="34" charset="0"/>
              </a:rPr>
              <a:t>Housing Choice Vouchers: Housing Quality Standards (HQS)</a:t>
            </a:r>
          </a:p>
          <a:p>
            <a:pPr marL="0" indent="0">
              <a:lnSpc>
                <a:spcPct val="100000"/>
              </a:lnSpc>
              <a:spcBef>
                <a:spcPct val="0"/>
              </a:spcBef>
              <a:buNone/>
              <a:defRPr/>
            </a:pPr>
            <a:endParaRPr lang="en-US" altLang="en-US" sz="2800" dirty="0">
              <a:solidFill>
                <a:srgbClr val="000000"/>
              </a:solidFill>
              <a:cs typeface="Arial" panose="020B0604020202020204" pitchFamily="34" charset="0"/>
            </a:endParaRPr>
          </a:p>
          <a:p>
            <a:pPr marL="0" indent="0">
              <a:lnSpc>
                <a:spcPct val="100000"/>
              </a:lnSpc>
              <a:spcBef>
                <a:spcPct val="0"/>
              </a:spcBef>
              <a:buNone/>
              <a:defRPr/>
            </a:pPr>
            <a:r>
              <a:rPr lang="en-US" altLang="en-US" sz="2800" dirty="0">
                <a:solidFill>
                  <a:srgbClr val="000000"/>
                </a:solidFill>
                <a:cs typeface="Arial" panose="020B0604020202020204" pitchFamily="34" charset="0"/>
              </a:rPr>
              <a:t>	</a:t>
            </a:r>
            <a:r>
              <a:rPr lang="en-US" altLang="en-US" sz="2800" dirty="0">
                <a:solidFill>
                  <a:srgbClr val="FF0000"/>
                </a:solidFill>
                <a:cs typeface="Arial" panose="020B0604020202020204" pitchFamily="34" charset="0"/>
              </a:rPr>
              <a:t>If you are not familiar with these, look them up at </a:t>
            </a:r>
            <a:r>
              <a:rPr lang="en-US" altLang="en-US" sz="2800" dirty="0" err="1">
                <a:solidFill>
                  <a:srgbClr val="FF0000"/>
                </a:solidFill>
                <a:cs typeface="Arial" panose="020B0604020202020204" pitchFamily="34" charset="0"/>
              </a:rPr>
              <a:t>HUD.gov</a:t>
            </a:r>
            <a:endParaRPr lang="en-US" altLang="en-US" sz="2800" dirty="0">
              <a:solidFill>
                <a:srgbClr val="FF0000"/>
              </a:solidFill>
              <a:cs typeface="Arial" panose="020B0604020202020204" pitchFamily="34" charset="0"/>
            </a:endParaRPr>
          </a:p>
          <a:p>
            <a:pPr marL="0" indent="0">
              <a:lnSpc>
                <a:spcPct val="100000"/>
              </a:lnSpc>
              <a:spcBef>
                <a:spcPct val="0"/>
              </a:spcBef>
              <a:buNone/>
              <a:defRPr/>
            </a:pPr>
            <a:endParaRPr lang="en-US" altLang="en-US" dirty="0">
              <a:solidFill>
                <a:srgbClr val="000000"/>
              </a:solidFill>
              <a:cs typeface="Arial" panose="020B0604020202020204" pitchFamily="34" charset="0"/>
            </a:endParaRPr>
          </a:p>
          <a:p>
            <a:pPr>
              <a:lnSpc>
                <a:spcPct val="100000"/>
              </a:lnSpc>
              <a:spcBef>
                <a:spcPct val="0"/>
              </a:spcBef>
              <a:defRPr/>
            </a:pPr>
            <a:endParaRPr lang="en-US" altLang="en-US" dirty="0">
              <a:solidFill>
                <a:srgbClr val="000000"/>
              </a:solidFill>
              <a:cs typeface="Arial" panose="020B0604020202020204" pitchFamily="34" charset="0"/>
            </a:endParaRPr>
          </a:p>
          <a:p>
            <a:pPr>
              <a:lnSpc>
                <a:spcPct val="100000"/>
              </a:lnSpc>
              <a:spcBef>
                <a:spcPct val="0"/>
              </a:spcBef>
              <a:buNone/>
              <a:defRPr/>
            </a:pPr>
            <a:endParaRPr lang="en-US" altLang="en-US" sz="2800" dirty="0">
              <a:solidFill>
                <a:srgbClr val="000000"/>
              </a:solidFill>
              <a:cs typeface="Arial" panose="020B0604020202020204" pitchFamily="34" charset="0"/>
            </a:endParaRPr>
          </a:p>
          <a:p>
            <a:pPr>
              <a:lnSpc>
                <a:spcPct val="100000"/>
              </a:lnSpc>
              <a:spcBef>
                <a:spcPct val="0"/>
              </a:spcBef>
              <a:defRPr/>
            </a:pPr>
            <a:endParaRPr lang="en-US" altLang="en-US" sz="2800" dirty="0">
              <a:solidFill>
                <a:srgbClr val="000000"/>
              </a:solidFill>
              <a:cs typeface="Arial" panose="020B0604020202020204" pitchFamily="34" charset="0"/>
            </a:endParaRPr>
          </a:p>
          <a:p>
            <a:pPr algn="ctr">
              <a:lnSpc>
                <a:spcPct val="100000"/>
              </a:lnSpc>
              <a:spcBef>
                <a:spcPct val="0"/>
              </a:spcBef>
              <a:buNone/>
              <a:defRPr/>
            </a:pPr>
            <a:endParaRPr lang="en-US" altLang="en-US" sz="1800" dirty="0">
              <a:solidFill>
                <a:srgbClr val="000000"/>
              </a:solidFill>
            </a:endParaRPr>
          </a:p>
        </p:txBody>
      </p:sp>
      <p:sp>
        <p:nvSpPr>
          <p:cNvPr id="175107" name="Rectangle 6">
            <a:extLst>
              <a:ext uri="{FF2B5EF4-FFF2-40B4-BE49-F238E27FC236}">
                <a16:creationId xmlns:a16="http://schemas.microsoft.com/office/drawing/2014/main" id="{C27217C4-03E6-004A-AF62-5E61EEFCA2D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FontTx/>
              <a:buNone/>
            </a:pPr>
            <a:fld id="{B9D9B2D7-4330-B748-B2D3-69C363FD84A3}" type="slidenum">
              <a:rPr lang="en-US" altLang="en-US" sz="1400">
                <a:solidFill>
                  <a:srgbClr val="000000"/>
                </a:solidFill>
              </a:rPr>
              <a:pPr>
                <a:lnSpc>
                  <a:spcPct val="100000"/>
                </a:lnSpc>
                <a:spcBef>
                  <a:spcPct val="0"/>
                </a:spcBef>
                <a:buFontTx/>
                <a:buNone/>
              </a:pPr>
              <a:t>4</a:t>
            </a:fld>
            <a:endParaRPr lang="en-US" altLang="en-US" sz="1400">
              <a:solidFill>
                <a:srgbClr val="000000"/>
              </a:solidFill>
            </a:endParaRPr>
          </a:p>
        </p:txBody>
      </p:sp>
      <p:sp>
        <p:nvSpPr>
          <p:cNvPr id="175108" name="Rectangle 2">
            <a:extLst>
              <a:ext uri="{FF2B5EF4-FFF2-40B4-BE49-F238E27FC236}">
                <a16:creationId xmlns:a16="http://schemas.microsoft.com/office/drawing/2014/main" id="{B7D4A068-C2AF-CF40-9067-98E9658AE593}"/>
              </a:ext>
            </a:extLst>
          </p:cNvPr>
          <p:cNvSpPr>
            <a:spLocks noGrp="1" noChangeArrowheads="1"/>
          </p:cNvSpPr>
          <p:nvPr>
            <p:ph type="ctrTitle" idx="4294967295"/>
          </p:nvPr>
        </p:nvSpPr>
        <p:spPr>
          <a:xfrm>
            <a:off x="-1" y="0"/>
            <a:ext cx="11846258" cy="1470025"/>
          </a:xfrm>
          <a:noFill/>
          <a:ln>
            <a:noFill/>
          </a:ln>
        </p:spPr>
        <p:txBody>
          <a:bodyPr vert="horz" wrap="square" lIns="91440" tIns="45720" rIns="91440" bIns="45720" numCol="1" anchor="t" anchorCtr="0" compatLnSpc="1">
            <a:prstTxWarp prst="textNoShape">
              <a:avLst/>
            </a:prstTxWarp>
            <a:normAutofit fontScale="90000"/>
          </a:bodyPr>
          <a:lstStyle/>
          <a:p>
            <a:r>
              <a:rPr lang="en-US" altLang="en-US" sz="6000" b="1" dirty="0">
                <a:solidFill>
                  <a:srgbClr val="800000"/>
                </a:solidFill>
                <a:ea typeface="+mj-ea"/>
                <a:cs typeface="+mj-cs"/>
              </a:rPr>
              <a:t>What does HUD say about </a:t>
            </a:r>
            <a:br>
              <a:rPr lang="en-US" altLang="en-US" sz="6000" b="1" dirty="0">
                <a:solidFill>
                  <a:srgbClr val="800000"/>
                </a:solidFill>
                <a:ea typeface="+mj-ea"/>
                <a:cs typeface="+mj-cs"/>
              </a:rPr>
            </a:br>
            <a:r>
              <a:rPr lang="en-US" altLang="en-US" sz="6000" b="1" dirty="0">
                <a:solidFill>
                  <a:srgbClr val="800000"/>
                </a:solidFill>
                <a:ea typeface="+mj-ea"/>
                <a:cs typeface="+mj-cs"/>
              </a:rPr>
              <a:t>pest control?</a:t>
            </a:r>
          </a:p>
        </p:txBody>
      </p:sp>
      <p:pic>
        <p:nvPicPr>
          <p:cNvPr id="175109" name="Picture 5" descr="openbug">
            <a:extLst>
              <a:ext uri="{FF2B5EF4-FFF2-40B4-BE49-F238E27FC236}">
                <a16:creationId xmlns:a16="http://schemas.microsoft.com/office/drawing/2014/main" id="{B3F0189F-41C1-5F44-9726-D14A125AA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74981" flipH="1">
            <a:off x="9812338" y="895351"/>
            <a:ext cx="9525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194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6">
            <a:extLst>
              <a:ext uri="{FF2B5EF4-FFF2-40B4-BE49-F238E27FC236}">
                <a16:creationId xmlns:a16="http://schemas.microsoft.com/office/drawing/2014/main" id="{43C4EAB4-F1EA-9F4F-B94B-F1DB77C7B9D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FontTx/>
              <a:buNone/>
            </a:pPr>
            <a:fld id="{77F66720-78F0-B041-B655-2757BAFA1EE6}" type="slidenum">
              <a:rPr lang="en-US" altLang="en-US" sz="1400">
                <a:solidFill>
                  <a:srgbClr val="000000"/>
                </a:solidFill>
              </a:rPr>
              <a:pPr>
                <a:lnSpc>
                  <a:spcPct val="100000"/>
                </a:lnSpc>
                <a:spcBef>
                  <a:spcPct val="0"/>
                </a:spcBef>
                <a:buFontTx/>
                <a:buNone/>
              </a:pPr>
              <a:t>5</a:t>
            </a:fld>
            <a:endParaRPr lang="en-US" altLang="en-US" sz="1400">
              <a:solidFill>
                <a:srgbClr val="000000"/>
              </a:solidFill>
            </a:endParaRPr>
          </a:p>
        </p:txBody>
      </p:sp>
      <p:sp>
        <p:nvSpPr>
          <p:cNvPr id="181251" name="Rectangle 2">
            <a:extLst>
              <a:ext uri="{FF2B5EF4-FFF2-40B4-BE49-F238E27FC236}">
                <a16:creationId xmlns:a16="http://schemas.microsoft.com/office/drawing/2014/main" id="{AFB7928A-6B2F-CB4F-BF08-EC74F9CFDAFC}"/>
              </a:ext>
            </a:extLst>
          </p:cNvPr>
          <p:cNvSpPr>
            <a:spLocks noGrp="1" noChangeArrowheads="1"/>
          </p:cNvSpPr>
          <p:nvPr>
            <p:ph type="title" idx="4294967295"/>
          </p:nvPr>
        </p:nvSpPr>
        <p:spPr>
          <a:xfrm>
            <a:off x="313899" y="203200"/>
            <a:ext cx="11878101" cy="990600"/>
          </a:xfrm>
          <a:noFill/>
          <a:ln>
            <a:noFill/>
          </a:ln>
        </p:spPr>
        <p:txBody>
          <a:bodyPr vert="horz" wrap="square" lIns="91440" tIns="45720" rIns="91440" bIns="45720" numCol="1" anchor="t" anchorCtr="0" compatLnSpc="1">
            <a:prstTxWarp prst="textNoShape">
              <a:avLst/>
            </a:prstTxWarp>
            <a:noAutofit/>
          </a:bodyPr>
          <a:lstStyle/>
          <a:p>
            <a:r>
              <a:rPr lang="en-US" altLang="en-US" b="1" dirty="0">
                <a:solidFill>
                  <a:srgbClr val="800000"/>
                </a:solidFill>
                <a:ea typeface="+mj-ea"/>
                <a:cs typeface="+mj-cs"/>
              </a:rPr>
              <a:t>HUD’</a:t>
            </a:r>
            <a:r>
              <a:rPr lang="en-US" altLang="ja-JP" b="1" dirty="0">
                <a:solidFill>
                  <a:srgbClr val="800000"/>
                </a:solidFill>
                <a:ea typeface="+mj-ea"/>
                <a:cs typeface="+mj-cs"/>
              </a:rPr>
              <a:t>s guidance on Integrated Pest Management (2006 &amp; 2011)</a:t>
            </a:r>
            <a:endParaRPr lang="en-US" altLang="en-US" b="1" dirty="0">
              <a:solidFill>
                <a:srgbClr val="800000"/>
              </a:solidFill>
              <a:ea typeface="+mj-ea"/>
              <a:cs typeface="+mj-cs"/>
            </a:endParaRPr>
          </a:p>
        </p:txBody>
      </p:sp>
      <p:sp>
        <p:nvSpPr>
          <p:cNvPr id="210948" name="Rectangle 5">
            <a:extLst>
              <a:ext uri="{FF2B5EF4-FFF2-40B4-BE49-F238E27FC236}">
                <a16:creationId xmlns:a16="http://schemas.microsoft.com/office/drawing/2014/main" id="{79B1AC1B-7285-42FE-8EF9-495BB01E18D0}"/>
              </a:ext>
            </a:extLst>
          </p:cNvPr>
          <p:cNvSpPr>
            <a:spLocks noChangeArrowheads="1"/>
          </p:cNvSpPr>
          <p:nvPr/>
        </p:nvSpPr>
        <p:spPr bwMode="auto">
          <a:xfrm>
            <a:off x="846161" y="1905000"/>
            <a:ext cx="1009934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30000"/>
              </a:spcBef>
              <a:buChar char="•"/>
              <a:defRPr sz="3200">
                <a:solidFill>
                  <a:schemeClr val="tx1"/>
                </a:solidFill>
                <a:latin typeface="Arial" panose="020B0604020202020204" pitchFamily="34" charset="0"/>
                <a:ea typeface="Osaka"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charset="-128"/>
              </a:defRPr>
            </a:lvl5pPr>
            <a:lvl6pPr marL="25146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charset="-128"/>
              </a:defRPr>
            </a:lvl9pPr>
          </a:lstStyle>
          <a:p>
            <a:pPr marL="0" indent="0">
              <a:lnSpc>
                <a:spcPct val="80000"/>
              </a:lnSpc>
              <a:buNone/>
              <a:defRPr/>
            </a:pPr>
            <a:r>
              <a:rPr lang="en-US" altLang="ja-JP" sz="2800" dirty="0">
                <a:solidFill>
                  <a:srgbClr val="000000"/>
                </a:solidFill>
              </a:rPr>
              <a:t>IPM offers the potential to:</a:t>
            </a:r>
          </a:p>
          <a:p>
            <a:pPr>
              <a:lnSpc>
                <a:spcPct val="80000"/>
              </a:lnSpc>
              <a:defRPr/>
            </a:pPr>
            <a:r>
              <a:rPr lang="en-US" altLang="ja-JP" sz="2800" dirty="0">
                <a:solidFill>
                  <a:srgbClr val="000000"/>
                </a:solidFill>
              </a:rPr>
              <a:t>Ensure efficacy of pest elimination</a:t>
            </a:r>
          </a:p>
          <a:p>
            <a:pPr>
              <a:lnSpc>
                <a:spcPct val="80000"/>
              </a:lnSpc>
              <a:defRPr/>
            </a:pPr>
            <a:r>
              <a:rPr lang="en-US" altLang="ja-JP" sz="2800" dirty="0">
                <a:solidFill>
                  <a:srgbClr val="000000"/>
                </a:solidFill>
              </a:rPr>
              <a:t>Protect the health of residents, staff and the environment.</a:t>
            </a:r>
          </a:p>
          <a:p>
            <a:pPr>
              <a:lnSpc>
                <a:spcPct val="80000"/>
              </a:lnSpc>
              <a:defRPr/>
            </a:pPr>
            <a:r>
              <a:rPr lang="en-US" altLang="ja-JP" sz="2800" dirty="0">
                <a:solidFill>
                  <a:srgbClr val="000000"/>
                </a:solidFill>
              </a:rPr>
              <a:t>Extend the useful life of a building</a:t>
            </a:r>
          </a:p>
          <a:p>
            <a:pPr>
              <a:lnSpc>
                <a:spcPct val="80000"/>
              </a:lnSpc>
              <a:defRPr/>
            </a:pPr>
            <a:r>
              <a:rPr lang="en-US" altLang="ja-JP" sz="2800" dirty="0">
                <a:solidFill>
                  <a:srgbClr val="000000"/>
                </a:solidFill>
              </a:rPr>
              <a:t>Generate significant savings that could offset the costs of the pest control</a:t>
            </a:r>
          </a:p>
          <a:p>
            <a:pPr marL="0" indent="0">
              <a:lnSpc>
                <a:spcPct val="80000"/>
              </a:lnSpc>
              <a:buNone/>
              <a:defRPr/>
            </a:pPr>
            <a:r>
              <a:rPr lang="en-US" altLang="en-US" sz="2800" i="1" dirty="0">
                <a:solidFill>
                  <a:srgbClr val="000000"/>
                </a:solidFill>
              </a:rPr>
              <a:t>IPM effectively eliminates pests in safer and long term cost-effective ways than traditional pesticide treatments. </a:t>
            </a:r>
          </a:p>
        </p:txBody>
      </p:sp>
    </p:spTree>
    <p:extLst>
      <p:ext uri="{BB962C8B-B14F-4D97-AF65-F5344CB8AC3E}">
        <p14:creationId xmlns:p14="http://schemas.microsoft.com/office/powerpoint/2010/main" val="3580927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6">
            <a:extLst>
              <a:ext uri="{FF2B5EF4-FFF2-40B4-BE49-F238E27FC236}">
                <a16:creationId xmlns:a16="http://schemas.microsoft.com/office/drawing/2014/main" id="{395AC46C-482F-9547-B7AA-79F43A1C8DF0}"/>
              </a:ext>
            </a:extLst>
          </p:cNvPr>
          <p:cNvSpPr>
            <a:spLocks noGrp="1" noChangeArrowheads="1"/>
          </p:cNvSpPr>
          <p:nvPr>
            <p:ph type="title"/>
          </p:nvPr>
        </p:nvSpPr>
        <p:spPr>
          <a:xfrm>
            <a:off x="518615" y="304800"/>
            <a:ext cx="10945503" cy="990600"/>
          </a:xfrm>
        </p:spPr>
        <p:txBody>
          <a:bodyPr/>
          <a:lstStyle/>
          <a:p>
            <a:r>
              <a:rPr lang="en-US" altLang="en-US" sz="5400" b="1" dirty="0">
                <a:solidFill>
                  <a:srgbClr val="800000"/>
                </a:solidFill>
                <a:ea typeface="+mj-ea"/>
                <a:cs typeface="+mj-cs"/>
              </a:rPr>
              <a:t>Typical local housing codes say:</a:t>
            </a:r>
          </a:p>
        </p:txBody>
      </p:sp>
      <p:sp>
        <p:nvSpPr>
          <p:cNvPr id="183300" name="Rectangle 7">
            <a:extLst>
              <a:ext uri="{FF2B5EF4-FFF2-40B4-BE49-F238E27FC236}">
                <a16:creationId xmlns:a16="http://schemas.microsoft.com/office/drawing/2014/main" id="{D0B7DBE0-9400-124D-B4C2-88A581A8E28F}"/>
              </a:ext>
            </a:extLst>
          </p:cNvPr>
          <p:cNvSpPr>
            <a:spLocks noGrp="1" noChangeArrowheads="1"/>
          </p:cNvSpPr>
          <p:nvPr>
            <p:ph idx="1"/>
          </p:nvPr>
        </p:nvSpPr>
        <p:spPr>
          <a:xfrm>
            <a:off x="818866" y="1607457"/>
            <a:ext cx="9867331" cy="4197350"/>
          </a:xfrm>
        </p:spPr>
        <p:txBody>
          <a:bodyPr/>
          <a:lstStyle/>
          <a:p>
            <a:r>
              <a:rPr lang="en-US" altLang="en-US" dirty="0"/>
              <a:t>Structures shall be kept free from insect and rodent infestation </a:t>
            </a:r>
          </a:p>
          <a:p>
            <a:r>
              <a:rPr lang="en-US" altLang="en-US" dirty="0"/>
              <a:t>Structures in which insects or rodents are found shall be promptly managed by approved processes that will not be injurious to human health</a:t>
            </a:r>
          </a:p>
          <a:p>
            <a:r>
              <a:rPr lang="en-US" altLang="en-US" dirty="0"/>
              <a:t>Proper precautions shall be taken to prevent re-infestation</a:t>
            </a:r>
          </a:p>
          <a:p>
            <a:r>
              <a:rPr lang="en-US" altLang="en-US" dirty="0"/>
              <a:t>Some cities and municipalities now have laws regarding bed bugs. Know the laws in your community.</a:t>
            </a:r>
          </a:p>
        </p:txBody>
      </p:sp>
      <p:sp>
        <p:nvSpPr>
          <p:cNvPr id="183298" name="Rectangle 6">
            <a:extLst>
              <a:ext uri="{FF2B5EF4-FFF2-40B4-BE49-F238E27FC236}">
                <a16:creationId xmlns:a16="http://schemas.microsoft.com/office/drawing/2014/main" id="{B63D9DC7-55A2-4B49-93AE-A5E82812859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FontTx/>
              <a:buNone/>
            </a:pPr>
            <a:fld id="{A3A63F57-A3FD-FB46-BC70-18ACD98F8E85}" type="slidenum">
              <a:rPr lang="en-US" altLang="en-US" sz="1400">
                <a:solidFill>
                  <a:srgbClr val="000000"/>
                </a:solidFill>
              </a:rPr>
              <a:pPr>
                <a:lnSpc>
                  <a:spcPct val="100000"/>
                </a:lnSpc>
                <a:spcBef>
                  <a:spcPct val="0"/>
                </a:spcBef>
                <a:buFontTx/>
                <a:buNone/>
              </a:pPr>
              <a:t>6</a:t>
            </a:fld>
            <a:endParaRPr lang="en-US" altLang="en-US" sz="1400">
              <a:solidFill>
                <a:srgbClr val="000000"/>
              </a:solidFill>
            </a:endParaRPr>
          </a:p>
        </p:txBody>
      </p:sp>
    </p:spTree>
    <p:extLst>
      <p:ext uri="{BB962C8B-B14F-4D97-AF65-F5344CB8AC3E}">
        <p14:creationId xmlns:p14="http://schemas.microsoft.com/office/powerpoint/2010/main" val="2119875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5">
            <a:extLst>
              <a:ext uri="{FF2B5EF4-FFF2-40B4-BE49-F238E27FC236}">
                <a16:creationId xmlns:a16="http://schemas.microsoft.com/office/drawing/2014/main" id="{E502209E-4FC1-A240-B162-9F41CB566EB2}"/>
              </a:ext>
            </a:extLst>
          </p:cNvPr>
          <p:cNvSpPr>
            <a:spLocks noGrp="1" noChangeArrowheads="1"/>
          </p:cNvSpPr>
          <p:nvPr>
            <p:ph type="ctrTitle"/>
          </p:nvPr>
        </p:nvSpPr>
        <p:spPr>
          <a:xfrm>
            <a:off x="-1" y="17464"/>
            <a:ext cx="11955439" cy="1470025"/>
          </a:xfrm>
          <a:noFill/>
          <a:ln>
            <a:noFill/>
          </a:ln>
        </p:spPr>
        <p:txBody>
          <a:bodyPr vert="horz" wrap="square" lIns="91440" tIns="45720" rIns="91440" bIns="45720" numCol="1" anchor="ctr" anchorCtr="0" compatLnSpc="1">
            <a:prstTxWarp prst="textNoShape">
              <a:avLst/>
            </a:prstTxWarp>
          </a:bodyPr>
          <a:lstStyle/>
          <a:p>
            <a:r>
              <a:rPr lang="en-US" altLang="en-US" sz="5400" b="1" dirty="0">
                <a:solidFill>
                  <a:srgbClr val="800000"/>
                </a:solidFill>
                <a:ea typeface="+mj-ea"/>
                <a:cs typeface="+mj-cs"/>
              </a:rPr>
              <a:t>IPM does more than control pests</a:t>
            </a:r>
          </a:p>
        </p:txBody>
      </p:sp>
      <p:sp>
        <p:nvSpPr>
          <p:cNvPr id="185348" name="Rectangle 6">
            <a:extLst>
              <a:ext uri="{FF2B5EF4-FFF2-40B4-BE49-F238E27FC236}">
                <a16:creationId xmlns:a16="http://schemas.microsoft.com/office/drawing/2014/main" id="{6675F78B-B777-334B-8079-EE3C4C7310DF}"/>
              </a:ext>
            </a:extLst>
          </p:cNvPr>
          <p:cNvSpPr>
            <a:spLocks noGrp="1" noChangeArrowheads="1"/>
          </p:cNvSpPr>
          <p:nvPr>
            <p:ph type="subTitle" idx="1"/>
          </p:nvPr>
        </p:nvSpPr>
        <p:spPr>
          <a:xfrm>
            <a:off x="1788851" y="1889125"/>
            <a:ext cx="8286750" cy="4968875"/>
          </a:xfrm>
        </p:spPr>
        <p:txBody>
          <a:bodyPr/>
          <a:lstStyle/>
          <a:p>
            <a:pPr>
              <a:lnSpc>
                <a:spcPct val="80000"/>
              </a:lnSpc>
            </a:pPr>
            <a:r>
              <a:rPr lang="en-US" altLang="en-US" dirty="0">
                <a:solidFill>
                  <a:schemeClr val="tx1"/>
                </a:solidFill>
              </a:rPr>
              <a:t>Fixing pest entrances helps to </a:t>
            </a:r>
            <a:r>
              <a:rPr lang="en-US" altLang="en-US" dirty="0">
                <a:solidFill>
                  <a:srgbClr val="C00000"/>
                </a:solidFill>
              </a:rPr>
              <a:t>weatherize </a:t>
            </a:r>
            <a:r>
              <a:rPr lang="en-US" altLang="en-US" dirty="0">
                <a:solidFill>
                  <a:schemeClr val="tx1"/>
                </a:solidFill>
              </a:rPr>
              <a:t>buildings and keep them dry</a:t>
            </a:r>
          </a:p>
          <a:p>
            <a:pPr>
              <a:lnSpc>
                <a:spcPct val="80000"/>
              </a:lnSpc>
            </a:pPr>
            <a:r>
              <a:rPr lang="en-US" altLang="en-US" dirty="0">
                <a:solidFill>
                  <a:schemeClr val="tx1"/>
                </a:solidFill>
              </a:rPr>
              <a:t>Monitoring for pests allows for </a:t>
            </a:r>
            <a:r>
              <a:rPr lang="en-US" altLang="en-US" dirty="0">
                <a:solidFill>
                  <a:srgbClr val="C00000"/>
                </a:solidFill>
              </a:rPr>
              <a:t>early intervention</a:t>
            </a:r>
            <a:r>
              <a:rPr lang="en-US" altLang="en-US" dirty="0">
                <a:solidFill>
                  <a:schemeClr val="tx1"/>
                </a:solidFill>
              </a:rPr>
              <a:t> before the problem gets out of hand</a:t>
            </a:r>
          </a:p>
          <a:p>
            <a:pPr>
              <a:lnSpc>
                <a:spcPct val="80000"/>
              </a:lnSpc>
            </a:pPr>
            <a:r>
              <a:rPr lang="en-US" altLang="en-US" dirty="0">
                <a:solidFill>
                  <a:schemeClr val="tx1"/>
                </a:solidFill>
              </a:rPr>
              <a:t>Educating residents empowers them to </a:t>
            </a:r>
            <a:r>
              <a:rPr lang="en-US" altLang="en-US" dirty="0">
                <a:solidFill>
                  <a:srgbClr val="C00000"/>
                </a:solidFill>
              </a:rPr>
              <a:t>improve their housekeeping skills</a:t>
            </a:r>
          </a:p>
          <a:p>
            <a:pPr>
              <a:lnSpc>
                <a:spcPct val="80000"/>
              </a:lnSpc>
            </a:pPr>
            <a:r>
              <a:rPr lang="en-US" altLang="en-US" dirty="0">
                <a:solidFill>
                  <a:schemeClr val="tx1"/>
                </a:solidFill>
              </a:rPr>
              <a:t>When people learn that they can do something to improve their living conditions, expectations for pest control will rise! </a:t>
            </a:r>
          </a:p>
        </p:txBody>
      </p:sp>
      <p:sp>
        <p:nvSpPr>
          <p:cNvPr id="185346" name="Rectangle 6">
            <a:extLst>
              <a:ext uri="{FF2B5EF4-FFF2-40B4-BE49-F238E27FC236}">
                <a16:creationId xmlns:a16="http://schemas.microsoft.com/office/drawing/2014/main" id="{C67EDB9C-E0F8-3249-B7C3-0AFA7A29FE8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FontTx/>
              <a:buNone/>
            </a:pPr>
            <a:fld id="{430F757C-C6E1-AC4A-A7F7-E1D0453389EB}" type="slidenum">
              <a:rPr lang="en-US" altLang="en-US" sz="1400">
                <a:solidFill>
                  <a:srgbClr val="000000"/>
                </a:solidFill>
              </a:rPr>
              <a:pPr>
                <a:lnSpc>
                  <a:spcPct val="100000"/>
                </a:lnSpc>
                <a:spcBef>
                  <a:spcPct val="0"/>
                </a:spcBef>
                <a:buFontTx/>
                <a:buNone/>
              </a:pPr>
              <a:t>7</a:t>
            </a:fld>
            <a:endParaRPr lang="en-US" altLang="en-US" sz="1400">
              <a:solidFill>
                <a:srgbClr val="000000"/>
              </a:solidFill>
            </a:endParaRPr>
          </a:p>
        </p:txBody>
      </p:sp>
    </p:spTree>
    <p:extLst>
      <p:ext uri="{BB962C8B-B14F-4D97-AF65-F5344CB8AC3E}">
        <p14:creationId xmlns:p14="http://schemas.microsoft.com/office/powerpoint/2010/main" val="2524561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Rectangle 3">
            <a:extLst>
              <a:ext uri="{FF2B5EF4-FFF2-40B4-BE49-F238E27FC236}">
                <a16:creationId xmlns:a16="http://schemas.microsoft.com/office/drawing/2014/main" id="{19EC55DF-7761-3846-8CF7-7CDD31872A09}"/>
              </a:ext>
            </a:extLst>
          </p:cNvPr>
          <p:cNvSpPr>
            <a:spLocks noGrp="1" noChangeArrowheads="1"/>
          </p:cNvSpPr>
          <p:nvPr>
            <p:ph type="title"/>
          </p:nvPr>
        </p:nvSpPr>
        <p:spPr>
          <a:xfrm>
            <a:off x="313899" y="130176"/>
            <a:ext cx="11778017" cy="1143000"/>
          </a:xfrm>
          <a:noFill/>
          <a:ln>
            <a:noFill/>
          </a:ln>
        </p:spPr>
        <p:txBody>
          <a:bodyPr vert="horz" wrap="square" lIns="91440" tIns="45720" rIns="91440" bIns="45720" numCol="1" anchor="ctr" anchorCtr="0" compatLnSpc="1">
            <a:prstTxWarp prst="textNoShape">
              <a:avLst/>
            </a:prstTxWarp>
          </a:bodyPr>
          <a:lstStyle/>
          <a:p>
            <a:r>
              <a:rPr lang="en-US" altLang="en-US" sz="6000" b="1" dirty="0">
                <a:solidFill>
                  <a:srgbClr val="800000"/>
                </a:solidFill>
                <a:ea typeface="+mj-ea"/>
                <a:cs typeface="+mj-cs"/>
              </a:rPr>
              <a:t>IPM in practice:</a:t>
            </a:r>
            <a:br>
              <a:rPr lang="en-US" altLang="en-US" sz="6000" b="1" dirty="0">
                <a:solidFill>
                  <a:srgbClr val="800000"/>
                </a:solidFill>
                <a:ea typeface="+mj-ea"/>
                <a:cs typeface="+mj-cs"/>
              </a:rPr>
            </a:br>
            <a:r>
              <a:rPr lang="en-US" altLang="en-US" sz="4800" b="1" dirty="0">
                <a:solidFill>
                  <a:srgbClr val="800000"/>
                </a:solidFill>
                <a:ea typeface="+mj-ea"/>
                <a:cs typeface="+mj-cs"/>
              </a:rPr>
              <a:t>Documentation is key</a:t>
            </a:r>
            <a:endParaRPr lang="en-US" altLang="en-US" sz="6000" b="1" dirty="0">
              <a:solidFill>
                <a:srgbClr val="800000"/>
              </a:solidFill>
              <a:ea typeface="+mj-ea"/>
              <a:cs typeface="+mj-cs"/>
            </a:endParaRPr>
          </a:p>
        </p:txBody>
      </p:sp>
      <p:sp>
        <p:nvSpPr>
          <p:cNvPr id="187397" name="Rectangle 4">
            <a:extLst>
              <a:ext uri="{FF2B5EF4-FFF2-40B4-BE49-F238E27FC236}">
                <a16:creationId xmlns:a16="http://schemas.microsoft.com/office/drawing/2014/main" id="{03E7F0AB-218D-FA4B-B5CC-BD45C1BA26E4}"/>
              </a:ext>
            </a:extLst>
          </p:cNvPr>
          <p:cNvSpPr>
            <a:spLocks noGrp="1" noChangeArrowheads="1"/>
          </p:cNvSpPr>
          <p:nvPr>
            <p:ph idx="1"/>
          </p:nvPr>
        </p:nvSpPr>
        <p:spPr>
          <a:xfrm>
            <a:off x="1774825" y="1989138"/>
            <a:ext cx="5689600" cy="4564062"/>
          </a:xfrm>
        </p:spPr>
        <p:txBody>
          <a:bodyPr/>
          <a:lstStyle/>
          <a:p>
            <a:pPr>
              <a:spcBef>
                <a:spcPts val="600"/>
              </a:spcBef>
              <a:buNone/>
            </a:pPr>
            <a:r>
              <a:rPr lang="en-US" altLang="en-US"/>
              <a:t>One IPM log in each building</a:t>
            </a:r>
          </a:p>
          <a:p>
            <a:pPr>
              <a:spcBef>
                <a:spcPts val="600"/>
              </a:spcBef>
              <a:buNone/>
            </a:pPr>
            <a:r>
              <a:rPr lang="en-US" altLang="en-US"/>
              <a:t>Record:</a:t>
            </a:r>
          </a:p>
          <a:p>
            <a:pPr>
              <a:spcBef>
                <a:spcPts val="600"/>
              </a:spcBef>
            </a:pPr>
            <a:r>
              <a:rPr lang="en-US" altLang="en-US"/>
              <a:t>date</a:t>
            </a:r>
          </a:p>
          <a:p>
            <a:pPr>
              <a:spcBef>
                <a:spcPts val="600"/>
              </a:spcBef>
            </a:pPr>
            <a:r>
              <a:rPr lang="en-US" altLang="en-US"/>
              <a:t>detailed observations</a:t>
            </a:r>
          </a:p>
          <a:p>
            <a:pPr>
              <a:spcBef>
                <a:spcPts val="600"/>
              </a:spcBef>
            </a:pPr>
            <a:r>
              <a:rPr lang="en-US" altLang="en-US"/>
              <a:t>action taken</a:t>
            </a:r>
          </a:p>
          <a:p>
            <a:pPr>
              <a:spcBef>
                <a:spcPts val="600"/>
              </a:spcBef>
              <a:buNone/>
            </a:pPr>
            <a:r>
              <a:rPr lang="en-US" altLang="en-US"/>
              <a:t>Make sure action is taken promptly</a:t>
            </a:r>
          </a:p>
        </p:txBody>
      </p:sp>
      <p:sp>
        <p:nvSpPr>
          <p:cNvPr id="187394" name="Rectangle 6">
            <a:extLst>
              <a:ext uri="{FF2B5EF4-FFF2-40B4-BE49-F238E27FC236}">
                <a16:creationId xmlns:a16="http://schemas.microsoft.com/office/drawing/2014/main" id="{3E11EDB0-F2B9-1D4F-BFDC-BBFF26380B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FontTx/>
              <a:buNone/>
            </a:pPr>
            <a:fld id="{8698401A-F934-CA4A-B473-4051EE9BAD6B}" type="slidenum">
              <a:rPr lang="en-US" altLang="en-US" sz="1400">
                <a:solidFill>
                  <a:srgbClr val="000000"/>
                </a:solidFill>
              </a:rPr>
              <a:pPr>
                <a:lnSpc>
                  <a:spcPct val="100000"/>
                </a:lnSpc>
                <a:spcBef>
                  <a:spcPct val="0"/>
                </a:spcBef>
                <a:buFontTx/>
                <a:buNone/>
              </a:pPr>
              <a:t>8</a:t>
            </a:fld>
            <a:endParaRPr lang="en-US" altLang="en-US" sz="1400">
              <a:solidFill>
                <a:srgbClr val="000000"/>
              </a:solidFill>
            </a:endParaRPr>
          </a:p>
        </p:txBody>
      </p:sp>
      <p:pic>
        <p:nvPicPr>
          <p:cNvPr id="188418" name="Picture 2">
            <a:extLst>
              <a:ext uri="{FF2B5EF4-FFF2-40B4-BE49-F238E27FC236}">
                <a16:creationId xmlns:a16="http://schemas.microsoft.com/office/drawing/2014/main" id="{F3BB4CFD-924B-8B4F-9F2B-7506C0B3A77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700214"/>
            <a:ext cx="3276600" cy="4681537"/>
          </a:xfrm>
          <a:prstGeom prst="rect">
            <a:avLst/>
          </a:prstGeom>
          <a:noFill/>
          <a:ln w="6350">
            <a:solidFill>
              <a:schemeClr val="tx1"/>
            </a:solidFill>
            <a:miter lim="800000"/>
            <a:headEnd/>
            <a:tailEnd/>
          </a:ln>
          <a:effectLst>
            <a:outerShdw dist="35921" dir="2700000" algn="ctr" rotWithShape="0">
              <a:srgbClr val="333333"/>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97575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88418"/>
                                        </p:tgtEl>
                                        <p:attrNameLst>
                                          <p:attrName>style.visibility</p:attrName>
                                        </p:attrNameLst>
                                      </p:cBhvr>
                                      <p:to>
                                        <p:strVal val="visible"/>
                                      </p:to>
                                    </p:set>
                                    <p:animEffect transition="in" filter="dissolve">
                                      <p:cBhvr>
                                        <p:cTn id="7" dur="500"/>
                                        <p:tgtEl>
                                          <p:spTgt spid="188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a:extLst>
              <a:ext uri="{FF2B5EF4-FFF2-40B4-BE49-F238E27FC236}">
                <a16:creationId xmlns:a16="http://schemas.microsoft.com/office/drawing/2014/main" id="{46D2DF22-C49A-6340-BE0D-4B826DA3AFC3}"/>
              </a:ext>
            </a:extLst>
          </p:cNvPr>
          <p:cNvSpPr>
            <a:spLocks noGrp="1" noChangeArrowheads="1"/>
          </p:cNvSpPr>
          <p:nvPr>
            <p:ph type="title"/>
          </p:nvPr>
        </p:nvSpPr>
        <p:spPr>
          <a:noFill/>
          <a:ln>
            <a:noFill/>
          </a:ln>
        </p:spPr>
        <p:txBody>
          <a:bodyPr vert="horz" wrap="square" lIns="91440" tIns="45720" rIns="91440" bIns="45720" numCol="1" anchor="ctr" anchorCtr="0" compatLnSpc="1">
            <a:prstTxWarp prst="textNoShape">
              <a:avLst/>
            </a:prstTxWarp>
          </a:bodyPr>
          <a:lstStyle/>
          <a:p>
            <a:r>
              <a:rPr lang="en-US" altLang="en-US" sz="6000" b="1" dirty="0">
                <a:solidFill>
                  <a:srgbClr val="800000"/>
                </a:solidFill>
                <a:ea typeface="+mj-ea"/>
                <a:cs typeface="+mj-cs"/>
              </a:rPr>
              <a:t>What’s in the IPM log?</a:t>
            </a:r>
          </a:p>
        </p:txBody>
      </p:sp>
      <p:sp>
        <p:nvSpPr>
          <p:cNvPr id="189443" name="Content Placeholder 2">
            <a:extLst>
              <a:ext uri="{FF2B5EF4-FFF2-40B4-BE49-F238E27FC236}">
                <a16:creationId xmlns:a16="http://schemas.microsoft.com/office/drawing/2014/main" id="{89C6353B-D204-8C44-8A89-606ACF916F6D}"/>
              </a:ext>
            </a:extLst>
          </p:cNvPr>
          <p:cNvSpPr>
            <a:spLocks noGrp="1" noChangeArrowheads="1"/>
          </p:cNvSpPr>
          <p:nvPr>
            <p:ph idx="1"/>
          </p:nvPr>
        </p:nvSpPr>
        <p:spPr>
          <a:xfrm>
            <a:off x="2135188" y="1773238"/>
            <a:ext cx="7847012" cy="4824412"/>
          </a:xfrm>
        </p:spPr>
        <p:txBody>
          <a:bodyPr/>
          <a:lstStyle/>
          <a:p>
            <a:r>
              <a:rPr lang="en-US" altLang="en-US" sz="2700"/>
              <a:t>Focus unit tracking sheet</a:t>
            </a:r>
          </a:p>
          <a:p>
            <a:r>
              <a:rPr lang="en-US" altLang="en-US" sz="2700"/>
              <a:t>Service schedule</a:t>
            </a:r>
          </a:p>
          <a:p>
            <a:r>
              <a:rPr lang="en-US" altLang="en-US" sz="2700"/>
              <a:t>Service log</a:t>
            </a:r>
          </a:p>
          <a:p>
            <a:r>
              <a:rPr lang="en-US" altLang="en-US" sz="2700"/>
              <a:t>Applicator licenses</a:t>
            </a:r>
          </a:p>
          <a:p>
            <a:r>
              <a:rPr lang="en-US" altLang="en-US" sz="2700"/>
              <a:t>Proof of insurance and business registration</a:t>
            </a:r>
          </a:p>
          <a:p>
            <a:r>
              <a:rPr lang="en-US" altLang="en-US" sz="2700"/>
              <a:t>Contract/service agreement</a:t>
            </a:r>
          </a:p>
          <a:p>
            <a:r>
              <a:rPr lang="en-US" altLang="en-US" sz="2700"/>
              <a:t>Potential notifications/ preparation instructions</a:t>
            </a:r>
          </a:p>
          <a:p>
            <a:r>
              <a:rPr lang="en-US" altLang="en-US" sz="2700"/>
              <a:t>Product labels and Safety Data Sheets (SDS) for all pesticides</a:t>
            </a:r>
          </a:p>
          <a:p>
            <a:r>
              <a:rPr lang="en-US" altLang="en-US" sz="2700"/>
              <a:t>Educational materials for staff and residents</a:t>
            </a:r>
          </a:p>
        </p:txBody>
      </p:sp>
      <p:sp>
        <p:nvSpPr>
          <p:cNvPr id="189444" name="Slide Number Placeholder 3">
            <a:extLst>
              <a:ext uri="{FF2B5EF4-FFF2-40B4-BE49-F238E27FC236}">
                <a16:creationId xmlns:a16="http://schemas.microsoft.com/office/drawing/2014/main" id="{DCD8BE43-7AFA-0244-AEAB-0DC03405DC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Char char="•"/>
              <a:defRPr sz="3200">
                <a:solidFill>
                  <a:schemeClr val="tx1"/>
                </a:solidFill>
                <a:latin typeface="Arial" panose="020B0604020202020204" pitchFamily="34" charset="0"/>
                <a:ea typeface="Osaka" panose="020B0600000000000000" pitchFamily="34" charset="-128"/>
              </a:defRPr>
            </a:lvl1pPr>
            <a:lvl2pPr marL="742950" indent="-285750">
              <a:lnSpc>
                <a:spcPct val="90000"/>
              </a:lnSpc>
              <a:spcBef>
                <a:spcPct val="30000"/>
              </a:spcBef>
              <a:buChar char="–"/>
              <a:defRPr sz="2800">
                <a:solidFill>
                  <a:schemeClr val="tx1"/>
                </a:solidFill>
                <a:latin typeface="Arial" panose="020B0604020202020204" pitchFamily="34" charset="0"/>
                <a:ea typeface="Osaka" panose="020B0600000000000000" pitchFamily="34" charset="-128"/>
              </a:defRPr>
            </a:lvl2pPr>
            <a:lvl3pPr marL="1143000" indent="-228600">
              <a:lnSpc>
                <a:spcPct val="90000"/>
              </a:lnSpc>
              <a:spcBef>
                <a:spcPct val="30000"/>
              </a:spcBef>
              <a:buChar char="•"/>
              <a:defRPr sz="2400">
                <a:solidFill>
                  <a:schemeClr val="tx1"/>
                </a:solidFill>
                <a:latin typeface="Arial" panose="020B0604020202020204" pitchFamily="34" charset="0"/>
                <a:ea typeface="Osaka" panose="020B0600000000000000" pitchFamily="34" charset="-128"/>
              </a:defRPr>
            </a:lvl3pPr>
            <a:lvl4pPr marL="16002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4pPr>
            <a:lvl5pPr marL="2057400" indent="-228600">
              <a:lnSpc>
                <a:spcPct val="90000"/>
              </a:lnSpc>
              <a:spcBef>
                <a:spcPct val="30000"/>
              </a:spcBef>
              <a:buChar char="»"/>
              <a:defRPr sz="2000">
                <a:solidFill>
                  <a:schemeClr val="tx1"/>
                </a:solidFill>
                <a:latin typeface="Arial" panose="020B0604020202020204" pitchFamily="34" charset="0"/>
                <a:ea typeface="Osaka" panose="020B0600000000000000" pitchFamily="34" charset="-128"/>
              </a:defRPr>
            </a:lvl5pPr>
            <a:lvl6pPr marL="25146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6pPr>
            <a:lvl7pPr marL="29718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7pPr>
            <a:lvl8pPr marL="34290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8pPr>
            <a:lvl9pPr marL="3886200" indent="-228600" defTabSz="457200" eaLnBrk="0" fontAlgn="base" hangingPunct="0">
              <a:lnSpc>
                <a:spcPct val="90000"/>
              </a:lnSpc>
              <a:spcBef>
                <a:spcPct val="30000"/>
              </a:spcBef>
              <a:spcAft>
                <a:spcPct val="0"/>
              </a:spcAft>
              <a:buChar char="»"/>
              <a:defRPr sz="2000">
                <a:solidFill>
                  <a:schemeClr val="tx1"/>
                </a:solidFill>
                <a:latin typeface="Arial" panose="020B0604020202020204" pitchFamily="34" charset="0"/>
                <a:ea typeface="Osaka" panose="020B0600000000000000" pitchFamily="34" charset="-128"/>
              </a:defRPr>
            </a:lvl9pPr>
          </a:lstStyle>
          <a:p>
            <a:pPr>
              <a:lnSpc>
                <a:spcPct val="100000"/>
              </a:lnSpc>
              <a:spcBef>
                <a:spcPct val="0"/>
              </a:spcBef>
              <a:buFontTx/>
              <a:buNone/>
            </a:pPr>
            <a:fld id="{2B7EE714-8615-7D4B-869E-254351FCF9E8}" type="slidenum">
              <a:rPr lang="en-US" altLang="en-US" sz="1400">
                <a:solidFill>
                  <a:srgbClr val="000000"/>
                </a:solidFill>
              </a:rPr>
              <a:pPr>
                <a:lnSpc>
                  <a:spcPct val="100000"/>
                </a:lnSpc>
                <a:spcBef>
                  <a:spcPct val="0"/>
                </a:spcBef>
                <a:buFontTx/>
                <a:buNone/>
              </a:pPr>
              <a:t>9</a:t>
            </a:fld>
            <a:endParaRPr lang="en-US" altLang="en-US" sz="1400">
              <a:solidFill>
                <a:srgbClr val="000000"/>
              </a:solidFill>
            </a:endParaRPr>
          </a:p>
        </p:txBody>
      </p:sp>
    </p:spTree>
    <p:extLst>
      <p:ext uri="{BB962C8B-B14F-4D97-AF65-F5344CB8AC3E}">
        <p14:creationId xmlns:p14="http://schemas.microsoft.com/office/powerpoint/2010/main" val="4108581897"/>
      </p:ext>
    </p:extLst>
  </p:cSld>
  <p:clrMapOvr>
    <a:masterClrMapping/>
  </p:clrMapOvr>
  <p:transition spd="slow"/>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BA90329B-22C0-B04B-BB1F-4005572CD491}" vid="{D3281F65-E870-B248-9618-508F5A3A666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4887B109-F7A7-8841-A031-BCA02AE4DC46}" vid="{01BE03D2-AB82-314F-AC39-FA07499F0AE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3048</Words>
  <Application>Microsoft Macintosh PowerPoint</Application>
  <PresentationFormat>Widescreen</PresentationFormat>
  <Paragraphs>353</Paragraphs>
  <Slides>24</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ＭＳ Ｐゴシック</vt:lpstr>
      <vt:lpstr>Osaka</vt:lpstr>
      <vt:lpstr>ヒラギノ角ゴ Pro W3</vt:lpstr>
      <vt:lpstr>ヒラギノ角ゴ ProN W3</vt:lpstr>
      <vt:lpstr>Arial</vt:lpstr>
      <vt:lpstr>Calibri</vt:lpstr>
      <vt:lpstr>Lucida Grande</vt:lpstr>
      <vt:lpstr>Times New Roman</vt:lpstr>
      <vt:lpstr>Theme1</vt:lpstr>
      <vt:lpstr>Custom Design</vt:lpstr>
      <vt:lpstr>PowerPoint Presentation</vt:lpstr>
      <vt:lpstr>Outline </vt:lpstr>
      <vt:lpstr>Healthy Homes &amp; IPM</vt:lpstr>
      <vt:lpstr>What does HUD say about  pest control?</vt:lpstr>
      <vt:lpstr>HUD’s guidance on Integrated Pest Management (2006 &amp; 2011)</vt:lpstr>
      <vt:lpstr>Typical local housing codes say:</vt:lpstr>
      <vt:lpstr>IPM does more than control pests</vt:lpstr>
      <vt:lpstr>IPM in practice: Documentation is key</vt:lpstr>
      <vt:lpstr>What’s in the IPM log?</vt:lpstr>
      <vt:lpstr>PowerPoint Presentation</vt:lpstr>
      <vt:lpstr>At first more work, but then less </vt:lpstr>
      <vt:lpstr>Another view</vt:lpstr>
      <vt:lpstr>What’s a Pesticide?</vt:lpstr>
      <vt:lpstr>Pesticides</vt:lpstr>
      <vt:lpstr>Concerns with pesticides</vt:lpstr>
      <vt:lpstr> Why do people tolerate exposure to pests and pesticides? </vt:lpstr>
      <vt:lpstr>Illegal and risky pesticides</vt:lpstr>
      <vt:lpstr>Total release foggers  aka “bug bombs”</vt:lpstr>
      <vt:lpstr>Pesticide risk</vt:lpstr>
      <vt:lpstr>Pesticide risk of exposure by application method</vt:lpstr>
      <vt:lpstr>PowerPoint Presentation</vt:lpstr>
      <vt:lpstr>PowerPoint Presentation</vt:lpstr>
      <vt:lpstr>Module review  (What will you do now?)</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Susannah K. Reese</dc:creator>
  <cp:lastModifiedBy>Susannah K. Reese</cp:lastModifiedBy>
  <cp:revision>7</cp:revision>
  <dcterms:created xsi:type="dcterms:W3CDTF">2019-02-26T19:50:42Z</dcterms:created>
  <dcterms:modified xsi:type="dcterms:W3CDTF">2019-02-26T20:43:36Z</dcterms:modified>
</cp:coreProperties>
</file>