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9"/>
  </p:notesMasterIdLst>
  <p:sldIdLst>
    <p:sldId id="257" r:id="rId2"/>
    <p:sldId id="256" r:id="rId3"/>
    <p:sldId id="300" r:id="rId4"/>
    <p:sldId id="319" r:id="rId5"/>
    <p:sldId id="280" r:id="rId6"/>
    <p:sldId id="289" r:id="rId7"/>
    <p:sldId id="308" r:id="rId8"/>
    <p:sldId id="281" r:id="rId9"/>
    <p:sldId id="318" r:id="rId10"/>
    <p:sldId id="317" r:id="rId11"/>
    <p:sldId id="286" r:id="rId12"/>
    <p:sldId id="284" r:id="rId13"/>
    <p:sldId id="287" r:id="rId14"/>
    <p:sldId id="285" r:id="rId15"/>
    <p:sldId id="309" r:id="rId16"/>
    <p:sldId id="290" r:id="rId17"/>
    <p:sldId id="264" r:id="rId18"/>
    <p:sldId id="310" r:id="rId19"/>
    <p:sldId id="311" r:id="rId20"/>
    <p:sldId id="312" r:id="rId21"/>
    <p:sldId id="303" r:id="rId22"/>
    <p:sldId id="313" r:id="rId23"/>
    <p:sldId id="301" r:id="rId24"/>
    <p:sldId id="295" r:id="rId25"/>
    <p:sldId id="314" r:id="rId26"/>
    <p:sldId id="262" r:id="rId27"/>
    <p:sldId id="315" r:id="rId28"/>
    <p:sldId id="293" r:id="rId29"/>
    <p:sldId id="296" r:id="rId30"/>
    <p:sldId id="297" r:id="rId31"/>
    <p:sldId id="316" r:id="rId32"/>
    <p:sldId id="261" r:id="rId33"/>
    <p:sldId id="278" r:id="rId34"/>
    <p:sldId id="298" r:id="rId35"/>
    <p:sldId id="266" r:id="rId36"/>
    <p:sldId id="268" r:id="rId37"/>
    <p:sldId id="299"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31"/>
    <p:restoredTop sz="94727"/>
  </p:normalViewPr>
  <p:slideViewPr>
    <p:cSldViewPr snapToGrid="0" snapToObjects="1">
      <p:cViewPr varScale="1">
        <p:scale>
          <a:sx n="89" d="100"/>
          <a:sy n="89" d="100"/>
        </p:scale>
        <p:origin x="536" y="1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131E1D-85DE-EE4C-8A4A-D17222FA0C47}" type="datetimeFigureOut">
              <a:rPr lang="en-US" smtClean="0"/>
              <a:t>9/8/17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391B75-ACDF-0544-AC7A-7D5322C2BB10}" type="slidenum">
              <a:rPr lang="en-US" smtClean="0"/>
              <a:t>‹#›</a:t>
            </a:fld>
            <a:endParaRPr lang="en-US"/>
          </a:p>
        </p:txBody>
      </p:sp>
    </p:spTree>
    <p:extLst>
      <p:ext uri="{BB962C8B-B14F-4D97-AF65-F5344CB8AC3E}">
        <p14:creationId xmlns:p14="http://schemas.microsoft.com/office/powerpoint/2010/main" val="39486899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2662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2662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F1D5267-BB55-C949-BBD9-5DDE66B70871}" type="slidenum">
              <a:rPr lang="en-US" altLang="en-US" sz="1100">
                <a:ea typeface="Osaka" charset="-128"/>
              </a:rPr>
              <a:pPr>
                <a:spcBef>
                  <a:spcPct val="0"/>
                </a:spcBef>
              </a:pPr>
              <a:t>4</a:t>
            </a:fld>
            <a:endParaRPr lang="en-US" altLang="en-US" sz="1100">
              <a:ea typeface="Osaka" charset="-128"/>
            </a:endParaRPr>
          </a:p>
        </p:txBody>
      </p:sp>
      <p:sp>
        <p:nvSpPr>
          <p:cNvPr id="26628" name="Rectangle 7"/>
          <p:cNvSpPr txBox="1">
            <a:spLocks noGrp="1" noChangeArrowheads="1"/>
          </p:cNvSpPr>
          <p:nvPr/>
        </p:nvSpPr>
        <p:spPr bwMode="auto">
          <a:xfrm>
            <a:off x="3938588" y="8774113"/>
            <a:ext cx="3009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83" tIns="46242" rIns="92483" bIns="46242" anchor="b"/>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lgn="r" eaLnBrk="1" hangingPunct="1">
              <a:spcBef>
                <a:spcPct val="0"/>
              </a:spcBef>
            </a:pPr>
            <a:fld id="{A7F0E0D9-1B09-8943-A5DF-9810F27985DE}" type="slidenum">
              <a:rPr lang="en-US" altLang="en-US" sz="1100">
                <a:ea typeface="Osaka" charset="-128"/>
              </a:rPr>
              <a:pPr algn="r" eaLnBrk="1" hangingPunct="1">
                <a:spcBef>
                  <a:spcPct val="0"/>
                </a:spcBef>
              </a:pPr>
              <a:t>4</a:t>
            </a:fld>
            <a:endParaRPr lang="en-US" altLang="en-US" sz="1100">
              <a:ea typeface="Osaka" charset="-128"/>
            </a:endParaRPr>
          </a:p>
        </p:txBody>
      </p:sp>
      <p:sp>
        <p:nvSpPr>
          <p:cNvPr id="26629" name="Rectangle 2"/>
          <p:cNvSpPr>
            <a:spLocks noGrp="1" noRot="1" noChangeAspect="1" noChangeArrowheads="1" noTextEdit="1"/>
          </p:cNvSpPr>
          <p:nvPr>
            <p:ph type="sldImg"/>
          </p:nvPr>
        </p:nvSpPr>
        <p:spPr>
          <a:ln/>
        </p:spPr>
      </p:sp>
      <p:sp>
        <p:nvSpPr>
          <p:cNvPr id="2663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charset="0"/>
                <a:ea typeface="ＭＳ Ｐゴシック" charset="-128"/>
              </a:rPr>
              <a:t>Although bed bugs have not been shown to transmit disease, they do have an effect on physical and mental health. In 2010 EPA and CDC issued a joint statement, classifying bed bugs as a "pest of significant public health importance</a:t>
            </a:r>
            <a:r>
              <a:rPr lang="en-US" altLang="en-US" dirty="0" smtClean="0">
                <a:latin typeface="Arial" charset="0"/>
                <a:ea typeface="ＭＳ Ｐゴシック" charset="-128"/>
              </a:rPr>
              <a:t>.”</a:t>
            </a:r>
          </a:p>
          <a:p>
            <a:endParaRPr lang="en-US" sz="1200" b="0" i="0" kern="1200" dirty="0" smtClean="0">
              <a:solidFill>
                <a:schemeClr val="tx1"/>
              </a:solidFill>
              <a:effectLst/>
              <a:latin typeface="Arial" pitchFamily="-112" charset="0"/>
              <a:ea typeface="ＭＳ Ｐゴシック" pitchFamily="84" charset="-128"/>
              <a:cs typeface="ＭＳ Ｐゴシック" pitchFamily="19" charset="-128"/>
            </a:endParaRPr>
          </a:p>
          <a:p>
            <a:r>
              <a:rPr lang="en-US" sz="1200" b="0" i="0" kern="1200" dirty="0" smtClean="0">
                <a:solidFill>
                  <a:schemeClr val="tx1"/>
                </a:solidFill>
                <a:effectLst/>
                <a:latin typeface="Arial" pitchFamily="-112" charset="0"/>
                <a:ea typeface="ＭＳ Ｐゴシック" pitchFamily="84" charset="-128"/>
                <a:cs typeface="ＭＳ Ｐゴシック" pitchFamily="19" charset="-128"/>
              </a:rPr>
              <a:t>Dr.</a:t>
            </a:r>
            <a:r>
              <a:rPr lang="en-US" sz="1200" b="0" i="0" kern="1200" baseline="0" dirty="0" smtClean="0">
                <a:solidFill>
                  <a:schemeClr val="tx1"/>
                </a:solidFill>
                <a:effectLst/>
                <a:latin typeface="Arial" pitchFamily="-112" charset="0"/>
                <a:ea typeface="ＭＳ Ｐゴシック" pitchFamily="84" charset="-128"/>
                <a:cs typeface="ＭＳ Ｐゴシック" pitchFamily="19" charset="-128"/>
              </a:rPr>
              <a:t> Dawn Gouge clarifies: </a:t>
            </a:r>
            <a:r>
              <a:rPr lang="en-US" sz="1200" b="0" i="0" kern="1200" dirty="0" smtClean="0">
                <a:solidFill>
                  <a:schemeClr val="tx1"/>
                </a:solidFill>
                <a:effectLst/>
                <a:latin typeface="Arial" pitchFamily="-112" charset="0"/>
                <a:ea typeface="ＭＳ Ｐゴシック" pitchFamily="84" charset="-128"/>
                <a:cs typeface="ＭＳ Ｐゴシック" pitchFamily="19" charset="-128"/>
              </a:rPr>
              <a:t>Bed bugs do not transmit disease </a:t>
            </a:r>
            <a:r>
              <a:rPr lang="en-US" sz="1200" b="0" i="0" u="sng" kern="1200" dirty="0" smtClean="0">
                <a:solidFill>
                  <a:schemeClr val="tx1"/>
                </a:solidFill>
                <a:effectLst/>
                <a:latin typeface="Arial" pitchFamily="-112" charset="0"/>
                <a:ea typeface="ＭＳ Ｐゴシック" pitchFamily="84" charset="-128"/>
                <a:cs typeface="ＭＳ Ｐゴシック" pitchFamily="19" charset="-128"/>
              </a:rPr>
              <a:t>under normal living conditions</a:t>
            </a:r>
            <a:endParaRPr lang="en-US" sz="1200" b="0" i="0" kern="1200" dirty="0" smtClean="0">
              <a:solidFill>
                <a:schemeClr val="tx1"/>
              </a:solidFill>
              <a:effectLst/>
              <a:latin typeface="Arial" pitchFamily="-112" charset="0"/>
              <a:ea typeface="ＭＳ Ｐゴシック" pitchFamily="84" charset="-128"/>
              <a:cs typeface="ＭＳ Ｐゴシック" pitchFamily="19" charset="-128"/>
            </a:endParaRPr>
          </a:p>
          <a:p>
            <a:r>
              <a:rPr lang="en-US" sz="1200" b="0" i="0" kern="1200" dirty="0" smtClean="0">
                <a:solidFill>
                  <a:schemeClr val="tx1"/>
                </a:solidFill>
                <a:effectLst/>
                <a:latin typeface="Arial" pitchFamily="-112" charset="0"/>
                <a:ea typeface="ＭＳ Ｐゴシック" pitchFamily="84" charset="-128"/>
                <a:cs typeface="ＭＳ Ｐゴシック" pitchFamily="19" charset="-128"/>
              </a:rPr>
              <a:t>They can vector a number of bacterial pathogens e.g., Q fever and trench fever pathogens.</a:t>
            </a:r>
          </a:p>
          <a:p>
            <a:pPr eaLnBrk="1" hangingPunct="1"/>
            <a:endParaRPr lang="en-US" altLang="en-US" dirty="0">
              <a:latin typeface="Arial" charset="0"/>
              <a:ea typeface="ＭＳ Ｐゴシック" charset="-128"/>
            </a:endParaRPr>
          </a:p>
          <a:p>
            <a:pPr eaLnBrk="1" hangingPunct="1"/>
            <a:endParaRPr lang="en-US" altLang="en-US" dirty="0">
              <a:latin typeface="Arial" charset="0"/>
              <a:ea typeface="ＭＳ Ｐゴシック" charset="-128"/>
            </a:endParaRPr>
          </a:p>
          <a:p>
            <a:pPr eaLnBrk="1" hangingPunct="1"/>
            <a:r>
              <a:rPr lang="en-US" altLang="en-US" dirty="0">
                <a:latin typeface="Arial" charset="0"/>
                <a:ea typeface="ＭＳ Ｐゴシック" charset="-128"/>
              </a:rPr>
              <a:t>Physical effects could result from scratching the welts that show up on some people from the bed bug bite. The elderly and children may not have the self control to stop scratching and infection can result.</a:t>
            </a:r>
          </a:p>
          <a:p>
            <a:pPr eaLnBrk="1" hangingPunct="1"/>
            <a:endParaRPr lang="en-US" altLang="en-US" dirty="0">
              <a:latin typeface="Arial" charset="0"/>
              <a:ea typeface="ＭＳ Ｐゴシック" charset="-128"/>
            </a:endParaRPr>
          </a:p>
          <a:p>
            <a:pPr eaLnBrk="1" hangingPunct="1"/>
            <a:r>
              <a:rPr lang="en-US" altLang="en-US" dirty="0">
                <a:latin typeface="Arial" charset="0"/>
                <a:ea typeface="ＭＳ Ｐゴシック" charset="-128"/>
              </a:rPr>
              <a:t>Many people with bed bugs cannot sleep and suffer negative effects. The stress from having bed bugs, having to treat them, and having to pay for it can take a significant toll.</a:t>
            </a:r>
          </a:p>
          <a:p>
            <a:pPr eaLnBrk="1" hangingPunct="1"/>
            <a:endParaRPr lang="en-US" altLang="en-US" dirty="0">
              <a:latin typeface="Arial" charset="0"/>
              <a:ea typeface="ＭＳ Ｐゴシック" charset="-128"/>
            </a:endParaRPr>
          </a:p>
        </p:txBody>
      </p:sp>
    </p:spTree>
    <p:extLst>
      <p:ext uri="{BB962C8B-B14F-4D97-AF65-F5344CB8AC3E}">
        <p14:creationId xmlns:p14="http://schemas.microsoft.com/office/powerpoint/2010/main" val="466657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a:ln/>
        </p:spPr>
      </p:sp>
      <p:sp>
        <p:nvSpPr>
          <p:cNvPr id="450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Arial" charset="0"/>
                <a:ea typeface="ＭＳ Ｐゴシック" charset="-128"/>
              </a:rPr>
              <a:t>Mike Merchant’s slide add changlu’s stats on </a:t>
            </a:r>
          </a:p>
          <a:p>
            <a:pPr eaLnBrk="1" hangingPunct="1">
              <a:spcBef>
                <a:spcPct val="0"/>
              </a:spcBef>
            </a:pPr>
            <a:r>
              <a:rPr lang="en-US" altLang="en-US">
                <a:latin typeface="Arial" charset="0"/>
                <a:ea typeface="ＭＳ Ｐゴシック" charset="-128"/>
              </a:rPr>
              <a:t>The one in 20 stat comes from a study done by Ron Harrison at the Orkin National office.  He enlisted hundreds of volunteer Orkin employees over several years to be bitten by a bed bug.  Only about 5% complained of any skin reaction to a single bite.</a:t>
            </a:r>
          </a:p>
          <a:p>
            <a:pPr eaLnBrk="1" hangingPunct="1"/>
            <a:r>
              <a:rPr lang="en-US" altLang="en-US">
                <a:latin typeface="Arial" charset="0"/>
                <a:ea typeface="ＭＳ Ｐゴシック" charset="-128"/>
              </a:rPr>
              <a:t>Will feed in daytime if necessary</a:t>
            </a:r>
          </a:p>
          <a:p>
            <a:pPr eaLnBrk="1" hangingPunct="1"/>
            <a:r>
              <a:rPr lang="en-US" altLang="en-US">
                <a:latin typeface="Arial" charset="0"/>
                <a:ea typeface="ＭＳ Ｐゴシック" charset="-128"/>
              </a:rPr>
              <a:t>May travel 20 feet from hiding place to feed…even farther if necessary</a:t>
            </a:r>
          </a:p>
          <a:p>
            <a:pPr eaLnBrk="1" hangingPunct="1"/>
            <a:r>
              <a:rPr lang="en-US" altLang="en-US">
                <a:latin typeface="Arial" charset="0"/>
                <a:ea typeface="ＭＳ Ｐゴシック" charset="-128"/>
              </a:rPr>
              <a:t>Seem to prefer humans over pets</a:t>
            </a:r>
          </a:p>
          <a:p>
            <a:r>
              <a:rPr lang="en-US" altLang="en-US">
                <a:latin typeface="Arial" charset="0"/>
                <a:ea typeface="ＭＳ Ｐゴシック" charset="-128"/>
              </a:rPr>
              <a:t>Attracted to humans by body odor, body heat, carbon dioxide</a:t>
            </a:r>
          </a:p>
          <a:p>
            <a:pPr eaLnBrk="1" hangingPunct="1">
              <a:spcBef>
                <a:spcPct val="0"/>
              </a:spcBef>
            </a:pPr>
            <a:endParaRPr lang="en-US" altLang="en-US">
              <a:latin typeface="Arial" charset="0"/>
              <a:ea typeface="ＭＳ Ｐゴシック" charset="-128"/>
            </a:endParaRPr>
          </a:p>
        </p:txBody>
      </p:sp>
      <p:sp>
        <p:nvSpPr>
          <p:cNvPr id="450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3A3E0AD-81C8-BC4B-A8CC-39743AE76F67}" type="slidenum">
              <a:rPr lang="en-US" altLang="en-US" sz="1100">
                <a:latin typeface="Calibri" charset="0"/>
                <a:ea typeface="Osaka" charset="-128"/>
              </a:rPr>
              <a:pPr>
                <a:spcBef>
                  <a:spcPct val="0"/>
                </a:spcBef>
              </a:pPr>
              <a:t>15</a:t>
            </a:fld>
            <a:endParaRPr lang="en-US" altLang="en-US" sz="1100">
              <a:latin typeface="Calibri" charset="0"/>
              <a:ea typeface="Osaka" charset="-128"/>
            </a:endParaRPr>
          </a:p>
        </p:txBody>
      </p:sp>
    </p:spTree>
    <p:extLst>
      <p:ext uri="{BB962C8B-B14F-4D97-AF65-F5344CB8AC3E}">
        <p14:creationId xmlns:p14="http://schemas.microsoft.com/office/powerpoint/2010/main" val="1399866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a:ln/>
        </p:spPr>
      </p:sp>
      <p:sp>
        <p:nvSpPr>
          <p:cNvPr id="532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Inspections using a bed bug detection canine are especially useful in two scenarios. 1. When a person reports bed bugs but the PMP can</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t find any with visual inspection. 2. When a PMP wants to confirm that the area is bed bug-free, for example post- treatment. Canine inspections for bed bugs may identify emerging infestations in their earliest stages, helping property managers gain building-wide control before an infestation spreads to other units, saving considerable time and money. </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Inspection with canines is useful for detection, but as with inspection by humans, there is potential for error. You should be able to verify the presence of bed bugs where the dog "alerts" the majority of the time. The dog</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effectiveness depends upon the quality of its training, the ability and consistency of its trainer, and the conditions in the area of inspection. If trained and handled properly, bed bug-sniffing dogs can inspect much more effectively and in a much shorter time than a human. Contact the National Entomology Scent Detection Canine Association (NESDCA) for more information.</a:t>
            </a:r>
            <a:endParaRPr lang="en-US">
              <a:latin typeface="Arial" charset="0"/>
              <a:ea typeface="ＭＳ Ｐゴシック" charset="0"/>
              <a:cs typeface="ＭＳ Ｐゴシック" charset="0"/>
            </a:endParaRPr>
          </a:p>
        </p:txBody>
      </p:sp>
      <p:sp>
        <p:nvSpPr>
          <p:cNvPr id="53251" name="Header Placeholder 3"/>
          <p:cNvSpPr>
            <a:spLocks noGrp="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53252" name="Footer Placeholder 4"/>
          <p:cNvSpPr>
            <a:spLocks noGrp="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53253" name="Slide Number Placeholder 5"/>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6EEC061-6146-3949-B9FA-33A466AD259D}" type="slidenum">
              <a:rPr lang="en-US" sz="1100">
                <a:ea typeface="Osaka" charset="0"/>
                <a:cs typeface="Osaka" charset="0"/>
              </a:rPr>
              <a:pPr eaLnBrk="1" hangingPunct="1"/>
              <a:t>16</a:t>
            </a:fld>
            <a:endParaRPr lang="en-US" sz="1100">
              <a:ea typeface="Osaka" charset="0"/>
              <a:cs typeface="Osaka"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5325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5325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F062E898-569B-8143-8BC2-B0720A605F22}" type="slidenum">
              <a:rPr lang="en-US" altLang="en-US" sz="1100">
                <a:ea typeface="Osaka" charset="-128"/>
              </a:rPr>
              <a:pPr>
                <a:spcBef>
                  <a:spcPct val="0"/>
                </a:spcBef>
              </a:pPr>
              <a:t>18</a:t>
            </a:fld>
            <a:endParaRPr lang="en-US" altLang="en-US" sz="1100">
              <a:ea typeface="Osaka" charset="-128"/>
            </a:endParaRPr>
          </a:p>
        </p:txBody>
      </p:sp>
      <p:sp>
        <p:nvSpPr>
          <p:cNvPr id="53252" name="Rectangle 2"/>
          <p:cNvSpPr>
            <a:spLocks noGrp="1" noRot="1" noChangeAspect="1" noChangeArrowheads="1" noTextEdit="1"/>
          </p:cNvSpPr>
          <p:nvPr>
            <p:ph type="sldImg"/>
          </p:nvPr>
        </p:nvSpPr>
        <p:spPr>
          <a:ln/>
        </p:spPr>
      </p:sp>
      <p:sp>
        <p:nvSpPr>
          <p:cNvPr id="532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a:latin typeface="Arial" charset="0"/>
                <a:ea typeface="ＭＳ Ｐゴシック" charset="-128"/>
              </a:rPr>
              <a:t>Sanitation plays a role in bed bug control because a cluttered apartment will be nearly impossible to treat. Bed bugs can hide anywhere, and cleaning will unearth them. Vacuuming and washing bed linens often will help keep populations from growing.</a:t>
            </a:r>
            <a:endParaRPr lang="en-US" altLang="en-US" i="1">
              <a:solidFill>
                <a:srgbClr val="800080"/>
              </a:solidFill>
              <a:latin typeface="Times New Roman" charset="0"/>
              <a:ea typeface="ＭＳ Ｐゴシック" charset="-128"/>
            </a:endParaRPr>
          </a:p>
          <a:p>
            <a:endParaRPr lang="en-US" altLang="en-US">
              <a:latin typeface="Arial" charset="0"/>
              <a:ea typeface="ＭＳ Ｐゴシック" charset="-128"/>
            </a:endParaRPr>
          </a:p>
        </p:txBody>
      </p:sp>
    </p:spTree>
    <p:extLst>
      <p:ext uri="{BB962C8B-B14F-4D97-AF65-F5344CB8AC3E}">
        <p14:creationId xmlns:p14="http://schemas.microsoft.com/office/powerpoint/2010/main" val="1698786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Arial" charset="0"/>
                <a:ea typeface="ＭＳ Ｐゴシック" charset="-128"/>
              </a:rPr>
              <a:t>Changlu’s input </a:t>
            </a:r>
          </a:p>
          <a:p>
            <a:pPr eaLnBrk="1" hangingPunct="1">
              <a:spcBef>
                <a:spcPct val="0"/>
              </a:spcBef>
            </a:pPr>
            <a:r>
              <a:rPr lang="en-US" altLang="en-US">
                <a:latin typeface="Arial" charset="0"/>
                <a:ea typeface="ＭＳ Ｐゴシック" charset="-128"/>
              </a:rPr>
              <a:t>Mike’s Slide</a:t>
            </a:r>
          </a:p>
          <a:p>
            <a:pPr eaLnBrk="1" hangingPunct="1">
              <a:spcBef>
                <a:spcPct val="0"/>
              </a:spcBef>
            </a:pPr>
            <a:r>
              <a:rPr lang="en-US" altLang="en-US">
                <a:latin typeface="Arial" charset="0"/>
                <a:ea typeface="ＭＳ Ｐゴシック" charset="-128"/>
              </a:rPr>
              <a:t>This slide shows common inspection points for bed bug control companies.  Throwing away mattresses doesn’t work because 30% of the bed bugs in a sleeping area aren’t on the bed.  The only time bed removal is recommended is for old, heavily infested beds that should be thrown out for other reasons.</a:t>
            </a: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0D9DB588-2277-624D-BF9B-9E475FA1A2CD}" type="slidenum">
              <a:rPr lang="en-US" altLang="en-US" sz="1100">
                <a:latin typeface="Calibri" charset="0"/>
                <a:ea typeface="Osaka" charset="-128"/>
              </a:rPr>
              <a:pPr>
                <a:spcBef>
                  <a:spcPct val="0"/>
                </a:spcBef>
              </a:pPr>
              <a:t>19</a:t>
            </a:fld>
            <a:endParaRPr lang="en-US" altLang="en-US" sz="1100">
              <a:latin typeface="Calibri" charset="0"/>
              <a:ea typeface="Osaka" charset="-128"/>
            </a:endParaRPr>
          </a:p>
        </p:txBody>
      </p:sp>
    </p:spTree>
    <p:extLst>
      <p:ext uri="{BB962C8B-B14F-4D97-AF65-F5344CB8AC3E}">
        <p14:creationId xmlns:p14="http://schemas.microsoft.com/office/powerpoint/2010/main" val="189962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a:ln/>
        </p:spPr>
      </p:sp>
      <p:sp>
        <p:nvSpPr>
          <p:cNvPr id="675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charset="0"/>
                <a:ea typeface="ＭＳ Ｐゴシック" charset="-128"/>
              </a:rPr>
              <a:t>Add citation</a:t>
            </a:r>
          </a:p>
          <a:p>
            <a:r>
              <a:rPr lang="en-US" altLang="en-US" dirty="0">
                <a:latin typeface="Arial" charset="0"/>
                <a:ea typeface="ＭＳ Ｐゴシック" charset="-128"/>
              </a:rPr>
              <a:t>Edited 8/1/17 removed active monitor and replaced w volcano. Also added DIY</a:t>
            </a:r>
          </a:p>
          <a:p>
            <a:r>
              <a:rPr lang="en-US" altLang="en-US" dirty="0">
                <a:latin typeface="Arial" charset="0"/>
                <a:ea typeface="ＭＳ Ｐゴシック" charset="-128"/>
              </a:rPr>
              <a:t>Monitors will not control a bed bug infestation, but they will trap and kill some. More importantly, they help find bed bugs or confirm their presence so that management can take further action. There are two types of monitors for bed bugs: passive monitors do not have an attractant and must be placed where the bugs will walk over them; active monitors have an attractant —a combination of heat, carbon dioxide, and an attractive chemical.</a:t>
            </a:r>
            <a:br>
              <a:rPr lang="en-US" altLang="en-US" dirty="0">
                <a:latin typeface="Arial" charset="0"/>
                <a:ea typeface="ＭＳ Ｐゴシック" charset="-128"/>
              </a:rPr>
            </a:br>
            <a:endParaRPr lang="en-US" altLang="en-US" dirty="0">
              <a:latin typeface="Arial" charset="0"/>
              <a:ea typeface="ＭＳ Ｐゴシック" charset="-128"/>
            </a:endParaRPr>
          </a:p>
          <a:p>
            <a:r>
              <a:rPr lang="en-US" altLang="en-US" dirty="0">
                <a:latin typeface="Arial" charset="0"/>
                <a:ea typeface="ＭＳ Ｐゴシック" charset="-128"/>
              </a:rPr>
              <a:t>Often bed bugs avoid sticky surfaces so </a:t>
            </a:r>
            <a:r>
              <a:rPr lang="en-US" altLang="en-US" dirty="0" err="1">
                <a:latin typeface="Arial" charset="0"/>
                <a:ea typeface="ＭＳ Ｐゴシック" charset="-128"/>
              </a:rPr>
              <a:t>sticy</a:t>
            </a:r>
            <a:r>
              <a:rPr lang="en-US" altLang="en-US" dirty="0">
                <a:latin typeface="Arial" charset="0"/>
                <a:ea typeface="ＭＳ Ｐゴシック" charset="-128"/>
              </a:rPr>
              <a:t> trap monitors are not recommended.</a:t>
            </a:r>
          </a:p>
          <a:p>
            <a:r>
              <a:rPr lang="en-US" altLang="en-US" dirty="0">
                <a:latin typeface="Arial" charset="0"/>
                <a:ea typeface="ＭＳ Ｐゴシック" charset="-128"/>
              </a:rPr>
              <a:t>Reference: Rutgers University evaluation of monitoring devices: http://</a:t>
            </a:r>
            <a:r>
              <a:rPr lang="en-US" altLang="en-US" dirty="0" err="1">
                <a:latin typeface="Arial" charset="0"/>
                <a:ea typeface="ＭＳ Ｐゴシック" charset="-128"/>
              </a:rPr>
              <a:t>www.rci.rutgers.edu</a:t>
            </a:r>
            <a:r>
              <a:rPr lang="en-US" altLang="en-US" dirty="0">
                <a:latin typeface="Arial" charset="0"/>
                <a:ea typeface="ＭＳ Ｐゴシック" charset="-128"/>
              </a:rPr>
              <a:t>/~insects/</a:t>
            </a:r>
            <a:r>
              <a:rPr lang="en-US" altLang="en-US" dirty="0" err="1">
                <a:latin typeface="Arial" charset="0"/>
                <a:ea typeface="ＭＳ Ｐゴシック" charset="-128"/>
              </a:rPr>
              <a:t>bedbuginterceptor.pdf</a:t>
            </a:r>
            <a:endParaRPr lang="en-US" altLang="en-US" i="1" dirty="0">
              <a:latin typeface="Arial" charset="0"/>
              <a:ea typeface="ＭＳ Ｐゴシック" charset="-128"/>
            </a:endParaRPr>
          </a:p>
        </p:txBody>
      </p:sp>
      <p:sp>
        <p:nvSpPr>
          <p:cNvPr id="67587"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67588"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67589"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501D7B62-9B91-9B4E-BF5C-7075DADEEED6}" type="slidenum">
              <a:rPr lang="en-US" altLang="en-US" sz="1100">
                <a:ea typeface="Osaka" charset="-128"/>
              </a:rPr>
              <a:pPr>
                <a:spcBef>
                  <a:spcPct val="0"/>
                </a:spcBef>
              </a:pPr>
              <a:t>20</a:t>
            </a:fld>
            <a:endParaRPr lang="en-US" altLang="en-US" sz="1100">
              <a:ea typeface="Osaka" charset="-128"/>
            </a:endParaRPr>
          </a:p>
        </p:txBody>
      </p:sp>
    </p:spTree>
    <p:extLst>
      <p:ext uri="{BB962C8B-B14F-4D97-AF65-F5344CB8AC3E}">
        <p14:creationId xmlns:p14="http://schemas.microsoft.com/office/powerpoint/2010/main" val="982146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noTextEdit="1"/>
          </p:cNvSpPr>
          <p:nvPr>
            <p:ph type="sldImg"/>
          </p:nvPr>
        </p:nvSpPr>
        <p:spPr>
          <a:ln/>
        </p:spPr>
      </p:sp>
      <p:sp>
        <p:nvSpPr>
          <p:cNvPr id="798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Arial" charset="0"/>
              <a:ea typeface="ＭＳ Ｐゴシック" charset="-128"/>
            </a:endParaRPr>
          </a:p>
        </p:txBody>
      </p:sp>
      <p:sp>
        <p:nvSpPr>
          <p:cNvPr id="79875"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79876"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79877"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094DB8F2-A900-AD4A-91CB-37D83EE3B0FD}" type="slidenum">
              <a:rPr lang="en-US" altLang="en-US" sz="1100">
                <a:ea typeface="Osaka" charset="-128"/>
              </a:rPr>
              <a:pPr>
                <a:spcBef>
                  <a:spcPct val="0"/>
                </a:spcBef>
              </a:pPr>
              <a:t>22</a:t>
            </a:fld>
            <a:endParaRPr lang="en-US" altLang="en-US" sz="1100">
              <a:ea typeface="Osaka" charset="-128"/>
            </a:endParaRPr>
          </a:p>
        </p:txBody>
      </p:sp>
    </p:spTree>
    <p:extLst>
      <p:ext uri="{BB962C8B-B14F-4D97-AF65-F5344CB8AC3E}">
        <p14:creationId xmlns:p14="http://schemas.microsoft.com/office/powerpoint/2010/main" val="439370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a:ln/>
        </p:spPr>
      </p:sp>
      <p:sp>
        <p:nvSpPr>
          <p:cNvPr id="634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Education throughout a development to help prevent bed bugs is worth the PHA</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time. </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Reference: Bed bug poster with a spot where contact info can be filled in.</a:t>
            </a:r>
          </a:p>
          <a:p>
            <a:endParaRPr lang="en-US">
              <a:latin typeface="Arial" charset="0"/>
              <a:ea typeface="ＭＳ Ｐゴシック" charset="0"/>
              <a:cs typeface="ＭＳ Ｐゴシック" charset="0"/>
            </a:endParaRPr>
          </a:p>
        </p:txBody>
      </p:sp>
      <p:sp>
        <p:nvSpPr>
          <p:cNvPr id="63491" name="Header Placeholder 3"/>
          <p:cNvSpPr>
            <a:spLocks noGrp="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63492" name="Footer Placeholder 4"/>
          <p:cNvSpPr>
            <a:spLocks noGrp="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63493" name="Slide Number Placeholder 5"/>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C9C4392-8E16-5346-9586-50E1F1D394E9}" type="slidenum">
              <a:rPr lang="en-US" sz="1100">
                <a:ea typeface="Osaka" charset="0"/>
                <a:cs typeface="Osaka" charset="0"/>
              </a:rPr>
              <a:pPr eaLnBrk="1" hangingPunct="1"/>
              <a:t>24</a:t>
            </a:fld>
            <a:endParaRPr lang="en-US" sz="1100">
              <a:ea typeface="Osaka" charset="0"/>
              <a:cs typeface="Osaka"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a:ln/>
        </p:spPr>
      </p:sp>
      <p:sp>
        <p:nvSpPr>
          <p:cNvPr id="634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Education throughout a development to help prevent bed bugs is worth the PHA‘s time. </a:t>
            </a:r>
          </a:p>
          <a:p>
            <a:endParaRPr lang="en-US" altLang="en-US">
              <a:latin typeface="Arial" charset="0"/>
              <a:ea typeface="ＭＳ Ｐゴシック" charset="-128"/>
            </a:endParaRPr>
          </a:p>
          <a:p>
            <a:r>
              <a:rPr lang="en-US" altLang="en-US">
                <a:latin typeface="Arial" charset="0"/>
                <a:ea typeface="ＭＳ Ｐゴシック" charset="-128"/>
              </a:rPr>
              <a:t>Reference: Bed bug poster with a spot where contact info can be filled in.</a:t>
            </a:r>
          </a:p>
          <a:p>
            <a:endParaRPr lang="en-US" altLang="en-US">
              <a:latin typeface="Arial" charset="0"/>
              <a:ea typeface="ＭＳ Ｐゴシック" charset="-128"/>
            </a:endParaRPr>
          </a:p>
        </p:txBody>
      </p:sp>
      <p:sp>
        <p:nvSpPr>
          <p:cNvPr id="63491"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63492"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63493"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08CE3D46-394C-9A47-B54B-0C0675C64BEC}" type="slidenum">
              <a:rPr lang="en-US" altLang="en-US" sz="1100">
                <a:ea typeface="Osaka" charset="-128"/>
              </a:rPr>
              <a:pPr>
                <a:spcBef>
                  <a:spcPct val="0"/>
                </a:spcBef>
              </a:pPr>
              <a:t>25</a:t>
            </a:fld>
            <a:endParaRPr lang="en-US" altLang="en-US" sz="1100">
              <a:ea typeface="Osaka" charset="-128"/>
            </a:endParaRPr>
          </a:p>
        </p:txBody>
      </p:sp>
    </p:spTree>
    <p:extLst>
      <p:ext uri="{BB962C8B-B14F-4D97-AF65-F5344CB8AC3E}">
        <p14:creationId xmlns:p14="http://schemas.microsoft.com/office/powerpoint/2010/main" val="1385931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7782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7782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BD4E3790-2C80-0D43-AE81-71988FD1A164}" type="slidenum">
              <a:rPr lang="en-US" altLang="en-US" sz="1100">
                <a:ea typeface="Osaka" charset="-128"/>
              </a:rPr>
              <a:pPr>
                <a:spcBef>
                  <a:spcPct val="0"/>
                </a:spcBef>
              </a:pPr>
              <a:t>27</a:t>
            </a:fld>
            <a:endParaRPr lang="en-US" altLang="en-US" sz="1100">
              <a:ea typeface="Osaka" charset="-128"/>
            </a:endParaRPr>
          </a:p>
        </p:txBody>
      </p:sp>
      <p:sp>
        <p:nvSpPr>
          <p:cNvPr id="77828" name="Rectangle 7"/>
          <p:cNvSpPr txBox="1">
            <a:spLocks noGrp="1" noChangeArrowheads="1"/>
          </p:cNvSpPr>
          <p:nvPr/>
        </p:nvSpPr>
        <p:spPr bwMode="auto">
          <a:xfrm>
            <a:off x="3938588" y="8774113"/>
            <a:ext cx="3009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83" tIns="46242" rIns="92483" bIns="46242" anchor="b"/>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lgn="r" eaLnBrk="1" hangingPunct="1">
              <a:spcBef>
                <a:spcPct val="0"/>
              </a:spcBef>
            </a:pPr>
            <a:fld id="{44BFFDA8-E33E-F540-869C-1F70F5FECD23}" type="slidenum">
              <a:rPr lang="en-US" altLang="en-US" sz="1100">
                <a:ea typeface="Osaka" charset="-128"/>
              </a:rPr>
              <a:pPr algn="r" eaLnBrk="1" hangingPunct="1">
                <a:spcBef>
                  <a:spcPct val="0"/>
                </a:spcBef>
              </a:pPr>
              <a:t>27</a:t>
            </a:fld>
            <a:endParaRPr lang="en-US" altLang="en-US" sz="1100">
              <a:ea typeface="Osaka" charset="-128"/>
            </a:endParaRPr>
          </a:p>
        </p:txBody>
      </p:sp>
      <p:sp>
        <p:nvSpPr>
          <p:cNvPr id="77829" name="Rectangle 2"/>
          <p:cNvSpPr>
            <a:spLocks noGrp="1" noRot="1" noChangeAspect="1" noChangeArrowheads="1" noTextEdit="1"/>
          </p:cNvSpPr>
          <p:nvPr>
            <p:ph type="sldImg"/>
          </p:nvPr>
        </p:nvSpPr>
        <p:spPr>
          <a:ln/>
        </p:spPr>
      </p:sp>
      <p:sp>
        <p:nvSpPr>
          <p:cNvPr id="7783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latin typeface="Arial" charset="0"/>
                <a:ea typeface="ＭＳ Ｐゴシック" charset="-128"/>
              </a:rPr>
              <a:t>From HUD's Notice PIH 2012-17: "</a:t>
            </a:r>
            <a:r>
              <a:rPr lang="en-US" altLang="en-US">
                <a:latin typeface="Arial" charset="0"/>
                <a:ea typeface="ＭＳ Ｐゴシック" charset="-128"/>
              </a:rPr>
              <a:t>The PHA should respond with urgency to any tenant report of bedbugs. Within 24 hours of the tenant report, the PHA should make contact with the tenant, provide the</a:t>
            </a:r>
          </a:p>
          <a:p>
            <a:r>
              <a:rPr lang="en-US" altLang="en-US">
                <a:latin typeface="Arial" charset="0"/>
                <a:ea typeface="ＭＳ Ｐゴシック" charset="-128"/>
              </a:rPr>
              <a:t>tenant with information about control and prevention of bedbugs and discuss measures the tenant may be able to take in the unit before the inspection is performed. However, a bedbug inspection and, if necessary, treatment, may take time to schedule. The PHA should endeavor to take appropriate action within a reasonable time period using the guidelines provided below [in the Notice].</a:t>
            </a:r>
            <a:endParaRPr lang="en-US" altLang="en-US" i="1">
              <a:latin typeface="Arial" charset="0"/>
              <a:ea typeface="ＭＳ Ｐゴシック" charset="-128"/>
            </a:endParaRPr>
          </a:p>
        </p:txBody>
      </p:sp>
    </p:spTree>
    <p:extLst>
      <p:ext uri="{BB962C8B-B14F-4D97-AF65-F5344CB8AC3E}">
        <p14:creationId xmlns:p14="http://schemas.microsoft.com/office/powerpoint/2010/main" val="2056981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a:ln/>
        </p:spPr>
      </p:sp>
      <p:sp>
        <p:nvSpPr>
          <p:cNvPr id="5939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charset="0"/>
                <a:ea typeface="ＭＳ Ｐゴシック" charset="0"/>
                <a:cs typeface="ＭＳ Ｐゴシック" charset="0"/>
              </a:rPr>
              <a:t>If a tenant applies pesticides they are not as</a:t>
            </a:r>
            <a:r>
              <a:rPr lang="en-US" baseline="0" dirty="0" smtClean="0">
                <a:latin typeface="Arial" charset="0"/>
                <a:ea typeface="ＭＳ Ｐゴシック" charset="0"/>
                <a:cs typeface="ＭＳ Ｐゴシック" charset="0"/>
              </a:rPr>
              <a:t> strong and effective as the ones a licensed person uses. They will scatter the BB further into hiding, making the bed bugs harder to treat</a:t>
            </a:r>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Collect a specimen on a piece of tape or in a jar with a splash of isopropyl (rubbing) alcohol in it.</a:t>
            </a:r>
          </a:p>
        </p:txBody>
      </p:sp>
      <p:sp>
        <p:nvSpPr>
          <p:cNvPr id="59395" name="Header Placeholder 3"/>
          <p:cNvSpPr>
            <a:spLocks noGrp="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59396" name="Footer Placeholder 4"/>
          <p:cNvSpPr>
            <a:spLocks noGrp="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59397" name="Slide Number Placeholder 5"/>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23D4B0B-3D68-7944-B8DE-C7C935046C3C}" type="slidenum">
              <a:rPr lang="en-US" sz="1100">
                <a:ea typeface="Osaka" charset="0"/>
                <a:cs typeface="Osaka" charset="0"/>
              </a:rPr>
              <a:pPr eaLnBrk="1" hangingPunct="1"/>
              <a:t>28</a:t>
            </a:fld>
            <a:endParaRPr lang="en-US" sz="1100">
              <a:ea typeface="Osaka" charset="0"/>
              <a:cs typeface="Osaka"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49154"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4915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ECDD459-4904-5E4D-AAA8-0F9C2E087539}" type="slidenum">
              <a:rPr lang="en-US" sz="1100">
                <a:ea typeface="Osaka" charset="0"/>
                <a:cs typeface="Osaka" charset="0"/>
              </a:rPr>
              <a:pPr eaLnBrk="1" hangingPunct="1"/>
              <a:t>6</a:t>
            </a:fld>
            <a:endParaRPr lang="en-US" sz="1100">
              <a:ea typeface="Osaka" charset="0"/>
              <a:cs typeface="Osaka" charset="0"/>
            </a:endParaRPr>
          </a:p>
        </p:txBody>
      </p:sp>
      <p:sp>
        <p:nvSpPr>
          <p:cNvPr id="49156" name="Rectangle 7"/>
          <p:cNvSpPr txBox="1">
            <a:spLocks noGrp="1" noChangeArrowheads="1"/>
          </p:cNvSpPr>
          <p:nvPr/>
        </p:nvSpPr>
        <p:spPr bwMode="auto">
          <a:xfrm>
            <a:off x="3886409" y="8686644"/>
            <a:ext cx="2970025" cy="455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5" rIns="91429" bIns="45715" anchor="b"/>
          <a:lstStyle>
            <a:lvl1pPr defTabSz="922338" eaLnBrk="0" hangingPunct="0">
              <a:defRPr sz="2400">
                <a:solidFill>
                  <a:schemeClr val="tx1"/>
                </a:solidFill>
                <a:latin typeface="Arial" charset="0"/>
                <a:ea typeface="ＭＳ Ｐゴシック" charset="0"/>
                <a:cs typeface="ＭＳ Ｐゴシック" charset="0"/>
              </a:defRPr>
            </a:lvl1pPr>
            <a:lvl2pPr marL="742950" indent="-285750" defTabSz="922338" eaLnBrk="0" hangingPunct="0">
              <a:defRPr sz="2400">
                <a:solidFill>
                  <a:schemeClr val="tx1"/>
                </a:solidFill>
                <a:latin typeface="Arial" charset="0"/>
                <a:ea typeface="ＭＳ Ｐゴシック" charset="0"/>
              </a:defRPr>
            </a:lvl2pPr>
            <a:lvl3pPr marL="1143000" indent="-228600" defTabSz="922338" eaLnBrk="0" hangingPunct="0">
              <a:defRPr sz="2400">
                <a:solidFill>
                  <a:schemeClr val="tx1"/>
                </a:solidFill>
                <a:latin typeface="Arial" charset="0"/>
                <a:ea typeface="ＭＳ Ｐゴシック" charset="0"/>
              </a:defRPr>
            </a:lvl3pPr>
            <a:lvl4pPr marL="1600200" indent="-228600" defTabSz="922338" eaLnBrk="0" hangingPunct="0">
              <a:defRPr sz="2400">
                <a:solidFill>
                  <a:schemeClr val="tx1"/>
                </a:solidFill>
                <a:latin typeface="Arial" charset="0"/>
                <a:ea typeface="ＭＳ Ｐゴシック" charset="0"/>
              </a:defRPr>
            </a:lvl4pPr>
            <a:lvl5pPr marL="2057400" indent="-228600" defTabSz="922338" eaLnBrk="0" hangingPunct="0">
              <a:defRPr sz="2400">
                <a:solidFill>
                  <a:schemeClr val="tx1"/>
                </a:solidFill>
                <a:latin typeface="Arial" charset="0"/>
                <a:ea typeface="ＭＳ Ｐゴシック" charset="0"/>
              </a:defRPr>
            </a:lvl5pPr>
            <a:lvl6pPr marL="2514600" indent="-228600" defTabSz="9223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223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223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22338"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04A6C939-F46A-254E-9E95-3531089E4155}" type="slidenum">
              <a:rPr lang="en-US" sz="1100">
                <a:ea typeface="Osaka" charset="0"/>
                <a:cs typeface="Osaka" charset="0"/>
              </a:rPr>
              <a:pPr algn="r" eaLnBrk="1" hangingPunct="1"/>
              <a:t>6</a:t>
            </a:fld>
            <a:endParaRPr lang="en-US" sz="1100">
              <a:ea typeface="Osaka" charset="0"/>
              <a:cs typeface="Osaka" charset="0"/>
            </a:endParaRPr>
          </a:p>
        </p:txBody>
      </p:sp>
      <p:sp>
        <p:nvSpPr>
          <p:cNvPr id="49157" name="Rectangle 1026"/>
          <p:cNvSpPr>
            <a:spLocks noGrp="1" noRot="1" noChangeAspect="1" noChangeArrowheads="1" noTextEdit="1"/>
          </p:cNvSpPr>
          <p:nvPr>
            <p:ph type="sldImg"/>
          </p:nvPr>
        </p:nvSpPr>
        <p:spPr>
          <a:ln/>
        </p:spPr>
      </p:sp>
      <p:sp>
        <p:nvSpPr>
          <p:cNvPr id="49158"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Prevention is key.</a:t>
            </a:r>
          </a:p>
          <a:p>
            <a:pPr eaLnBrk="1" hangingPunct="1"/>
            <a:r>
              <a:rPr lang="en-US" i="1">
                <a:latin typeface="Arial" charset="0"/>
                <a:ea typeface="ＭＳ Ｐゴシック" charset="0"/>
                <a:cs typeface="ＭＳ Ｐゴシック" charset="0"/>
              </a:rPr>
              <a:t>Since bed bugs are so reliant on humans, they have become very good at staying close to them. In public housing, one infestation can quickly spread throughout the development. The spread usually occurs when:</a:t>
            </a:r>
          </a:p>
          <a:p>
            <a:pPr eaLnBrk="1" hangingPunct="1"/>
            <a:r>
              <a:rPr lang="en-US" i="1">
                <a:latin typeface="Arial" charset="0"/>
                <a:ea typeface="ＭＳ Ｐゴシック" charset="0"/>
                <a:cs typeface="ＭＳ Ｐゴシック" charset="0"/>
              </a:rPr>
              <a:t>-residents in adjacent units do not inspect regularly, Bed bugs will travel along pipes or on wires if their food source is removed, or if the infestation gets too crowded. If a unit has bed bugs, all adjacent units should be inspected.</a:t>
            </a:r>
          </a:p>
          <a:p>
            <a:pPr eaLnBrk="1" hangingPunct="1"/>
            <a:r>
              <a:rPr lang="en-US" i="1">
                <a:latin typeface="Arial" charset="0"/>
                <a:ea typeface="ＭＳ Ｐゴシック" charset="0"/>
                <a:cs typeface="ＭＳ Ｐゴシック" charset="0"/>
              </a:rPr>
              <a:t>-management does not have the PMP inspect and possibly treat adjacent units, </a:t>
            </a:r>
          </a:p>
          <a:p>
            <a:pPr eaLnBrk="1" hangingPunct="1"/>
            <a:r>
              <a:rPr lang="en-US" i="1">
                <a:latin typeface="Arial" charset="0"/>
                <a:ea typeface="ＭＳ Ｐゴシック" charset="0"/>
                <a:cs typeface="ＭＳ Ｐゴシック" charset="0"/>
              </a:rPr>
              <a:t>-infested items are moved through the building without being wrapped in plastic,</a:t>
            </a:r>
          </a:p>
          <a:p>
            <a:pPr eaLnBrk="1" hangingPunct="1"/>
            <a:r>
              <a:rPr lang="en-US" i="1">
                <a:latin typeface="Arial" charset="0"/>
                <a:ea typeface="ＭＳ Ｐゴシック" charset="0"/>
                <a:cs typeface="ＭＳ Ｐゴシック" charset="0"/>
              </a:rPr>
              <a:t>-infested items intended for the trash are picked up and brought home, </a:t>
            </a:r>
          </a:p>
          <a:p>
            <a:pPr eaLnBrk="1" hangingPunct="1"/>
            <a:r>
              <a:rPr lang="en-US" i="1">
                <a:latin typeface="Arial" charset="0"/>
                <a:ea typeface="ＭＳ Ｐゴシック" charset="0"/>
                <a:cs typeface="ＭＳ Ｐゴシック" charset="0"/>
              </a:rPr>
              <a:t>-staff visits multiple units per day with bags or equipment</a:t>
            </a:r>
          </a:p>
          <a:p>
            <a:pPr eaLnBrk="1" hangingPunct="1"/>
            <a:r>
              <a:rPr lang="en-US" i="1">
                <a:latin typeface="Arial" charset="0"/>
                <a:ea typeface="ＭＳ Ｐゴシック" charset="0"/>
                <a:cs typeface="ＭＳ Ｐゴシック" charset="0"/>
              </a:rPr>
              <a:t>-residents visit each other carrying backpacks,</a:t>
            </a:r>
          </a:p>
          <a:p>
            <a:pPr eaLnBrk="1" hangingPunct="1"/>
            <a:r>
              <a:rPr lang="en-US" i="1">
                <a:latin typeface="Arial" charset="0"/>
                <a:ea typeface="ＭＳ Ｐゴシック" charset="0"/>
                <a:cs typeface="ＭＳ Ｐゴシック" charset="0"/>
              </a:rPr>
              <a:t>-or bed bugs are brought to the laundry room on bedding and people bring them home from this location. </a:t>
            </a:r>
          </a:p>
          <a:p>
            <a:pPr eaLnBrk="1" hangingPunct="1"/>
            <a:endParaRPr lang="en-US" i="1">
              <a:latin typeface="Arial" charset="0"/>
              <a:ea typeface="ＭＳ Ｐゴシック" charset="0"/>
              <a:cs typeface="ＭＳ Ｐゴシック" charset="0"/>
            </a:endParaRPr>
          </a:p>
          <a:p>
            <a:pPr eaLnBrk="1" hangingPunct="1"/>
            <a:r>
              <a:rPr lang="en-US" i="1">
                <a:latin typeface="Arial" charset="0"/>
                <a:ea typeface="ＭＳ Ｐゴシック" charset="0"/>
                <a:cs typeface="ＭＳ Ｐゴシック" charset="0"/>
              </a:rPr>
              <a:t>If infested items are to be brought to the trash: 1. Cover the infested item with plastic for transport through the building. 2. Once outside, make the item unusable by breaking or cutting it open. 3. Put the broken item inside a covered trash receptacle. All these steps help ensure that bed bugs are not spread into uninfested areas within the PHA.</a:t>
            </a:r>
          </a:p>
          <a:p>
            <a:pPr eaLnBrk="1" hangingPunct="1"/>
            <a:endParaRPr lang="en-US">
              <a:solidFill>
                <a:srgbClr val="800080"/>
              </a:solidFill>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a:ln/>
        </p:spPr>
      </p:sp>
      <p:sp>
        <p:nvSpPr>
          <p:cNvPr id="7168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Since bed bugs feed only on blood, control is different.</a:t>
            </a:r>
          </a:p>
          <a:p>
            <a:pPr eaLnBrk="1" hangingPunct="1"/>
            <a:endParaRPr lang="en-US">
              <a:latin typeface="Arial" charset="0"/>
              <a:ea typeface="ＭＳ Ｐゴシック" charset="0"/>
              <a:cs typeface="ＭＳ Ｐゴシック" charset="0"/>
            </a:endParaRPr>
          </a:p>
          <a:p>
            <a:pPr eaLnBrk="1" hangingPunct="1"/>
            <a:r>
              <a:rPr lang="en-US" i="1">
                <a:latin typeface="Arial" charset="0"/>
                <a:ea typeface="ＭＳ Ｐゴシック" charset="0"/>
                <a:cs typeface="ＭＳ Ｐゴシック" charset="0"/>
              </a:rPr>
              <a:t>Although there are many things that a homeowner or resident can do to help treat bed bugs, this training encourages getting a PMP involved ASAP rather than taking time to treat the problem without one. Each pest management company should have instructions for residents on how to prepare the unit for a treatment.</a:t>
            </a:r>
          </a:p>
          <a:p>
            <a:pPr eaLnBrk="1" hangingPunct="1"/>
            <a:endParaRPr lang="en-US" i="1">
              <a:latin typeface="Arial" charset="0"/>
              <a:ea typeface="ＭＳ Ｐゴシック" charset="0"/>
              <a:cs typeface="ＭＳ Ｐゴシック" charset="0"/>
            </a:endParaRPr>
          </a:p>
          <a:p>
            <a:r>
              <a:rPr lang="en-US" u="sng">
                <a:latin typeface="Arial" charset="0"/>
                <a:ea typeface="ＭＳ Ｐゴシック" charset="0"/>
                <a:cs typeface="ＭＳ Ｐゴシック" charset="0"/>
              </a:rPr>
              <a:t>Vacuuming</a:t>
            </a:r>
            <a:r>
              <a:rPr lang="en-US">
                <a:latin typeface="Arial" charset="0"/>
                <a:ea typeface="ＭＳ Ｐゴシック" charset="0"/>
                <a:cs typeface="ＭＳ Ｐゴシック" charset="0"/>
              </a:rPr>
              <a:t> </a:t>
            </a:r>
          </a:p>
          <a:p>
            <a:r>
              <a:rPr lang="en-US">
                <a:latin typeface="Arial" charset="0"/>
                <a:ea typeface="ＭＳ Ｐゴシック" charset="0"/>
                <a:cs typeface="ＭＳ Ｐゴシック" charset="0"/>
              </a:rPr>
              <a:t>Every bed bug treatment will likely involve some vacuuming—even if it</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just the floors to make the PMP</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job easier. Vacuums are useful in medium and high infestations for getting rid of a lot of bed bugs relatively quickly without using pesticides. The same goes for cockroaches. We recommend using a bag vacuum with a HEPA filter and having a spatula or other tool available for dislodging bed bugs as you vacuum. As soon as you</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re done using the vacuum, take the bag out seal it in a plastic bag, and throw it out. If all you have is a canister vacuum, you can use that too. After every use empty the canister into a bag, tie it off, throw it away, and wash out the canister. Either way, if you have to shut off the vacuum mid-job, plug up the hose with a paper towel. This will prevent bed bugs from crawling back out the hose and will wipe the inside of the hose when you turn the vacuum back on. If a vacuum will be used in many different areas, inspect it to make sure you don</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t carry any hitchhikers.</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If you don't want to deal with changing the bag, get one knee-high pantyhose and stuff the toe down the vacuum hose at the sucking end. Keep pushing it down the hose until about 8 inches are sticking out. Fold the open end of the pantyhose over the vacuum nozzle (like you fold a trash bag over the edge of a trash can) and secure it with a rubber band. Put the crevice tool on the vacuum hose over the pantyhose. The bugs will get trapped in the pantyhose and when you are done you can remove the rubber band, tie off the pantyhose, and pull it out for disposal.</a:t>
            </a:r>
          </a:p>
          <a:p>
            <a:endParaRPr lang="en-US">
              <a:latin typeface="Arial" charset="0"/>
              <a:ea typeface="ＭＳ Ｐゴシック" charset="0"/>
              <a:cs typeface="ＭＳ Ｐゴシック" charset="0"/>
            </a:endParaRPr>
          </a:p>
          <a:p>
            <a:r>
              <a:rPr lang="en-US" u="sng">
                <a:latin typeface="Arial" charset="0"/>
                <a:ea typeface="ＭＳ Ｐゴシック" charset="0"/>
                <a:cs typeface="ＭＳ Ｐゴシック" charset="0"/>
              </a:rPr>
              <a:t>Isolation</a:t>
            </a:r>
            <a:r>
              <a:rPr lang="en-US">
                <a:latin typeface="Arial" charset="0"/>
                <a:ea typeface="ＭＳ Ｐゴシック" charset="0"/>
                <a:cs typeface="ＭＳ Ｐゴシック" charset="0"/>
              </a:rPr>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Encasements are discussed on the next slide.</a:t>
            </a:r>
          </a:p>
          <a:p>
            <a:r>
              <a:rPr lang="en-US">
                <a:latin typeface="Arial" charset="0"/>
                <a:ea typeface="ＭＳ Ｐゴシック" charset="0"/>
                <a:cs typeface="ＭＳ Ｐゴシック" charset="0"/>
              </a:rPr>
              <a:t>Bed bugs can</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t claw or chew through plastic. They</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re also not great at climbing up smooth metal, plastic, or glass. Adding a light dusting of baby powder to the sides of a container makes it nearly impossible for them to climb up and out. You can take advantage of this in your management plan by using plastic totes, sealed bags, and encasements. Pulling the bed frame away from the wall and any surrounding furniture and putting insect interceptors under bed frame legs also isolates the bed. </a:t>
            </a:r>
            <a:endParaRPr lang="en-US" altLang="ja-JP" i="1">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a:p>
            <a:r>
              <a:rPr lang="en-US" u="sng">
                <a:latin typeface="Arial" charset="0"/>
                <a:ea typeface="ＭＳ Ｐゴシック" charset="0"/>
                <a:cs typeface="ＭＳ Ｐゴシック" charset="0"/>
              </a:rPr>
              <a:t>Freezing</a:t>
            </a:r>
          </a:p>
          <a:p>
            <a:r>
              <a:rPr lang="en-US">
                <a:latin typeface="Arial" charset="0"/>
                <a:ea typeface="ＭＳ Ｐゴシック" charset="0"/>
                <a:cs typeface="ＭＳ Ｐゴシック" charset="0"/>
              </a:rPr>
              <a:t>Two types of equipment will freeze bed bugs. Freezers that reach 0</a:t>
            </a:r>
            <a:r>
              <a:rPr lang="en-US">
                <a:latin typeface="Arial" charset="0"/>
                <a:ea typeface="ＭＳ Ｐゴシック" charset="0"/>
                <a:cs typeface="ＭＳ Ｐゴシック" charset="0"/>
                <a:sym typeface="Symbol" charset="0"/>
              </a:rPr>
              <a:t></a:t>
            </a:r>
            <a:r>
              <a:rPr lang="en-US">
                <a:latin typeface="Arial" charset="0"/>
                <a:ea typeface="ＭＳ Ｐゴシック" charset="0"/>
                <a:cs typeface="ＭＳ Ｐゴシック" charset="0"/>
              </a:rPr>
              <a:t>F or colder can work for bed bugs. Although research is ongoing, it seems an object must reach 0</a:t>
            </a:r>
            <a:r>
              <a:rPr lang="en-US">
                <a:latin typeface="Arial" charset="0"/>
                <a:ea typeface="ＭＳ Ｐゴシック" charset="0"/>
                <a:cs typeface="ＭＳ Ｐゴシック" charset="0"/>
                <a:sym typeface="Symbol" charset="0"/>
              </a:rPr>
              <a:t></a:t>
            </a:r>
            <a:r>
              <a:rPr lang="en-US">
                <a:latin typeface="Arial" charset="0"/>
                <a:ea typeface="ＭＳ Ｐゴシック" charset="0"/>
                <a:cs typeface="ＭＳ Ｐゴシック" charset="0"/>
              </a:rPr>
              <a:t>F for 3 days to kill all life stages of bed bugs. If it</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not that cold, it will take longer. Household freezer temperatures vary too much to depend on.</a:t>
            </a:r>
          </a:p>
          <a:p>
            <a:r>
              <a:rPr lang="en-US">
                <a:latin typeface="Arial" charset="0"/>
                <a:ea typeface="ＭＳ Ｐゴシック" charset="0"/>
                <a:cs typeface="ＭＳ Ｐゴシック" charset="0"/>
              </a:rPr>
              <a:t>PMPs may offer a freezing treatment that uses dry ice. The equipment is designed to spray the dry ice snow over objects—flash freezing the bed bugs and their eggs. Only a professional should use this method. This system isn</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t used exclusively, it</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usually a good option for sensitive objects like fine art.</a:t>
            </a:r>
          </a:p>
          <a:p>
            <a:endParaRPr lang="en-US">
              <a:latin typeface="Arial" charset="0"/>
              <a:ea typeface="ＭＳ Ｐゴシック" charset="0"/>
              <a:cs typeface="ＭＳ Ｐゴシック" charset="0"/>
            </a:endParaRPr>
          </a:p>
          <a:p>
            <a:r>
              <a:rPr lang="en-US" u="sng">
                <a:latin typeface="Arial" charset="0"/>
                <a:ea typeface="ＭＳ Ｐゴシック" charset="0"/>
                <a:cs typeface="ＭＳ Ｐゴシック" charset="0"/>
              </a:rPr>
              <a:t>Heat</a:t>
            </a:r>
          </a:p>
          <a:p>
            <a:r>
              <a:rPr lang="en-US">
                <a:latin typeface="Arial" charset="0"/>
                <a:ea typeface="ＭＳ Ｐゴシック" charset="0"/>
                <a:cs typeface="ＭＳ Ｐゴシック" charset="0"/>
              </a:rPr>
              <a:t>Bed bugs and their eggs die when exposed to anything that is 120</a:t>
            </a:r>
            <a:r>
              <a:rPr lang="en-US">
                <a:latin typeface="Arial" charset="0"/>
                <a:ea typeface="ＭＳ Ｐゴシック" charset="0"/>
                <a:cs typeface="ＭＳ Ｐゴシック" charset="0"/>
                <a:sym typeface="Symbol" charset="0"/>
              </a:rPr>
              <a:t></a:t>
            </a:r>
            <a:r>
              <a:rPr lang="en-US">
                <a:latin typeface="Arial" charset="0"/>
                <a:ea typeface="ＭＳ Ｐゴシック" charset="0"/>
                <a:cs typeface="ＭＳ Ｐゴシック" charset="0"/>
              </a:rPr>
              <a:t>F for about 30 minutes. Some companies have equipment—including heaters, fans, monitors, and computer programs for tracking temperatures—to heat up an entire area. Not every large area can be brought to a high enough temperature for a long enough time. The key to any heat treatment is to get every inch of every object at least 120</a:t>
            </a:r>
            <a:r>
              <a:rPr lang="en-US">
                <a:latin typeface="Arial" charset="0"/>
                <a:ea typeface="ＭＳ Ｐゴシック" charset="0"/>
                <a:cs typeface="ＭＳ Ｐゴシック" charset="0"/>
                <a:sym typeface="Symbol" charset="0"/>
              </a:rPr>
              <a:t></a:t>
            </a:r>
            <a:r>
              <a:rPr lang="en-US">
                <a:latin typeface="Arial" charset="0"/>
                <a:ea typeface="ＭＳ Ｐゴシック" charset="0"/>
                <a:cs typeface="ＭＳ Ｐゴシック" charset="0"/>
              </a:rPr>
              <a:t>F. Paper, clothes, and carpet are all insulators that may block the heat. The PMP will have to move objects around and use fans to get the heat everywhere. Bed bugs that hide behind switch plates or baseboards may crawl into the wall void and escape. To get those bugs, the PMP will treat the voids with a pesticide dust. You will have to prepare for a heat treatment because some common items can</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t take the heat. </a:t>
            </a:r>
          </a:p>
          <a:p>
            <a:r>
              <a:rPr lang="en-US">
                <a:latin typeface="Arial" charset="0"/>
                <a:ea typeface="ＭＳ Ｐゴシック" charset="0"/>
                <a:cs typeface="ＭＳ Ｐゴシック" charset="0"/>
              </a:rPr>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Heat treatments are also available on a smaller scale. The same target temperatures and concerns apply. For luggage and other small items there are portable heat chamber options that anyone can purchase and use. Larger objects can be isolated in a chamber and heated up. </a:t>
            </a:r>
          </a:p>
          <a:p>
            <a:r>
              <a:rPr lang="en-US">
                <a:latin typeface="Arial" charset="0"/>
                <a:ea typeface="ＭＳ Ｐゴシック" charset="0"/>
                <a:cs typeface="ＭＳ Ｐゴシック" charset="0"/>
              </a:rPr>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The hot setting on a dryer is one of the best options for bed bug management programs because of accessibility and ease of use. Dry fabric will be de-infested after 30 minutes on the hottest setting in a dryer. Even dry-clean-only items can go in a dryer—it</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water that these fabrics can</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t stand. If the fabric is wet, run the dryer for the full cycle. </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Steam is another heat option. You can use a commercial-grade steamer to kill bed bugs and their eggs. The target temperature is still at least 120</a:t>
            </a:r>
            <a:r>
              <a:rPr lang="en-US">
                <a:latin typeface="Arial" charset="0"/>
                <a:ea typeface="ＭＳ Ｐゴシック" charset="0"/>
                <a:cs typeface="ＭＳ Ｐゴシック" charset="0"/>
                <a:sym typeface="Symbol" charset="0"/>
              </a:rPr>
              <a:t></a:t>
            </a:r>
            <a:r>
              <a:rPr lang="en-US">
                <a:latin typeface="Arial" charset="0"/>
                <a:ea typeface="ＭＳ Ｐゴシック" charset="0"/>
                <a:cs typeface="ＭＳ Ｐゴシック" charset="0"/>
              </a:rPr>
              <a:t>F, but steamers get much hotter than that—around 200</a:t>
            </a:r>
            <a:r>
              <a:rPr lang="en-US">
                <a:latin typeface="Arial" charset="0"/>
                <a:ea typeface="ＭＳ Ｐゴシック" charset="0"/>
                <a:cs typeface="ＭＳ Ｐゴシック" charset="0"/>
                <a:sym typeface="Symbol" charset="0"/>
              </a:rPr>
              <a:t></a:t>
            </a:r>
            <a:r>
              <a:rPr lang="en-US">
                <a:latin typeface="Arial" charset="0"/>
                <a:ea typeface="ＭＳ Ｐゴシック" charset="0"/>
                <a:cs typeface="ＭＳ Ｐゴシック" charset="0"/>
              </a:rPr>
              <a:t>F. That</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hot. Be careful when using steam, both heat and water can damage objects and steam will conduct electricity. To ensure the killing temperature gets into every crack and crevice, move the nozzle head very slowly. To keep moisture down and reduce the likelihood of blowing bed bugs away without killing then, cover the nozzle head with a towel.</a:t>
            </a:r>
          </a:p>
          <a:p>
            <a:endParaRPr lang="en-US">
              <a:latin typeface="Arial" charset="0"/>
              <a:ea typeface="ＭＳ Ｐゴシック" charset="0"/>
              <a:cs typeface="ＭＳ Ｐゴシック" charset="0"/>
            </a:endParaRPr>
          </a:p>
          <a:p>
            <a:r>
              <a:rPr lang="en-US" u="sng">
                <a:latin typeface="Arial" charset="0"/>
                <a:ea typeface="ＭＳ Ｐゴシック" charset="0"/>
                <a:cs typeface="ＭＳ Ｐゴシック" charset="0"/>
              </a:rPr>
              <a:t>Pesticides</a:t>
            </a:r>
            <a:r>
              <a:rPr lang="en-US">
                <a:latin typeface="Arial" charset="0"/>
                <a:ea typeface="ＭＳ Ｐゴシック" charset="0"/>
                <a:cs typeface="ＭＳ Ｐゴシック" charset="0"/>
              </a:rPr>
              <a:t> that are legal for use against bed bugs will list bed bugs on the label. Most are sprays or dusts. EPA</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bed bug website has a bed bug pesticide search tool. The label is the law—follow it closely. Even botanical products and other least toxic pesticides pose risks. If you have pesticide questions, call or visit the National Pesticide Information Center. Many pesticide products don</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t keep killing once they</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re dry (no residual). You may have to do some preparation in the area so that the PMP can access all areas for treatment. </a:t>
            </a:r>
          </a:p>
          <a:p>
            <a:endParaRPr lang="en-US" i="1">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For an in-depth discussion see What's Working for Bed Bug Control in Multifamily Housing at http://www.nchh.org/Portals/0/Contents/bedbug_report.pdf</a:t>
            </a:r>
            <a:endParaRPr lang="en-US" i="1">
              <a:latin typeface="Arial" charset="0"/>
              <a:ea typeface="ＭＳ Ｐゴシック" charset="0"/>
              <a:cs typeface="ＭＳ Ｐゴシック" charset="0"/>
            </a:endParaRPr>
          </a:p>
          <a:p>
            <a:pPr eaLnBrk="1" hangingPunct="1"/>
            <a:endParaRPr lang="en-US" i="1">
              <a:latin typeface="Arial" charset="0"/>
              <a:ea typeface="ＭＳ Ｐゴシック" charset="0"/>
              <a:cs typeface="ＭＳ Ｐゴシック" charset="0"/>
            </a:endParaRPr>
          </a:p>
          <a:p>
            <a:pPr eaLnBrk="1" hangingPunct="1"/>
            <a:r>
              <a:rPr lang="en-US" i="1">
                <a:latin typeface="Arial" charset="0"/>
                <a:ea typeface="ＭＳ Ｐゴシック" charset="0"/>
                <a:cs typeface="ＭＳ Ｐゴシック" charset="0"/>
              </a:rPr>
              <a:t>Suggestion: if the PHA</a:t>
            </a:r>
            <a:r>
              <a:rPr lang="ja-JP" altLang="en-US" i="1">
                <a:latin typeface="Arial" charset="0"/>
                <a:ea typeface="ＭＳ Ｐゴシック" charset="0"/>
                <a:cs typeface="ＭＳ Ｐゴシック" charset="0"/>
              </a:rPr>
              <a:t>’</a:t>
            </a:r>
            <a:r>
              <a:rPr lang="en-US" altLang="ja-JP" i="1">
                <a:latin typeface="Arial" charset="0"/>
                <a:ea typeface="ＭＳ Ｐゴシック" charset="0"/>
                <a:cs typeface="ＭＳ Ｐゴシック" charset="0"/>
              </a:rPr>
              <a:t>s PMP is present at the training, ask him or her what residents are instructed to do and have a discussion about who would help do this preparation for an elderly or disabled resident.</a:t>
            </a:r>
          </a:p>
          <a:p>
            <a:endParaRPr lang="en-US">
              <a:latin typeface="Arial" charset="0"/>
              <a:ea typeface="ＭＳ Ｐゴシック" charset="0"/>
              <a:cs typeface="ＭＳ Ｐゴシック" charset="0"/>
            </a:endParaRPr>
          </a:p>
        </p:txBody>
      </p:sp>
      <p:sp>
        <p:nvSpPr>
          <p:cNvPr id="71683" name="Header Placeholder 3"/>
          <p:cNvSpPr>
            <a:spLocks noGrp="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71684" name="Footer Placeholder 4"/>
          <p:cNvSpPr>
            <a:spLocks noGrp="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71685" name="Slide Number Placeholder 5"/>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03F79B9-952B-1C47-98B7-C1F1A59D5730}" type="slidenum">
              <a:rPr lang="en-US" sz="1100">
                <a:ea typeface="Osaka" charset="0"/>
                <a:cs typeface="Osaka" charset="0"/>
              </a:rPr>
              <a:pPr eaLnBrk="1" hangingPunct="1"/>
              <a:t>29</a:t>
            </a:fld>
            <a:endParaRPr lang="en-US" sz="1100">
              <a:ea typeface="Osaka" charset="0"/>
              <a:cs typeface="Osaka"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73730"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7373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E18EE0-06CB-7D4D-BABE-7AD9362FCA57}" type="slidenum">
              <a:rPr lang="en-US" sz="1100">
                <a:ea typeface="Osaka" charset="0"/>
                <a:cs typeface="Osaka" charset="0"/>
              </a:rPr>
              <a:pPr eaLnBrk="1" hangingPunct="1"/>
              <a:t>30</a:t>
            </a:fld>
            <a:endParaRPr lang="en-US" sz="1100">
              <a:ea typeface="Osaka" charset="0"/>
              <a:cs typeface="Osaka" charset="0"/>
            </a:endParaRPr>
          </a:p>
        </p:txBody>
      </p:sp>
      <p:sp>
        <p:nvSpPr>
          <p:cNvPr id="73732" name="Rectangle 7"/>
          <p:cNvSpPr txBox="1">
            <a:spLocks noGrp="1" noChangeArrowheads="1"/>
          </p:cNvSpPr>
          <p:nvPr/>
        </p:nvSpPr>
        <p:spPr bwMode="auto">
          <a:xfrm>
            <a:off x="3886409" y="8686644"/>
            <a:ext cx="2970025" cy="455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5" rIns="91429" bIns="45715" anchor="b"/>
          <a:lstStyle>
            <a:lvl1pPr defTabSz="922338" eaLnBrk="0" hangingPunct="0">
              <a:defRPr sz="2400">
                <a:solidFill>
                  <a:schemeClr val="tx1"/>
                </a:solidFill>
                <a:latin typeface="Arial" charset="0"/>
                <a:ea typeface="ＭＳ Ｐゴシック" charset="0"/>
                <a:cs typeface="ＭＳ Ｐゴシック" charset="0"/>
              </a:defRPr>
            </a:lvl1pPr>
            <a:lvl2pPr marL="742950" indent="-285750" defTabSz="922338" eaLnBrk="0" hangingPunct="0">
              <a:defRPr sz="2400">
                <a:solidFill>
                  <a:schemeClr val="tx1"/>
                </a:solidFill>
                <a:latin typeface="Arial" charset="0"/>
                <a:ea typeface="ＭＳ Ｐゴシック" charset="0"/>
              </a:defRPr>
            </a:lvl2pPr>
            <a:lvl3pPr marL="1143000" indent="-228600" defTabSz="922338" eaLnBrk="0" hangingPunct="0">
              <a:defRPr sz="2400">
                <a:solidFill>
                  <a:schemeClr val="tx1"/>
                </a:solidFill>
                <a:latin typeface="Arial" charset="0"/>
                <a:ea typeface="ＭＳ Ｐゴシック" charset="0"/>
              </a:defRPr>
            </a:lvl3pPr>
            <a:lvl4pPr marL="1600200" indent="-228600" defTabSz="922338" eaLnBrk="0" hangingPunct="0">
              <a:defRPr sz="2400">
                <a:solidFill>
                  <a:schemeClr val="tx1"/>
                </a:solidFill>
                <a:latin typeface="Arial" charset="0"/>
                <a:ea typeface="ＭＳ Ｐゴシック" charset="0"/>
              </a:defRPr>
            </a:lvl4pPr>
            <a:lvl5pPr marL="2057400" indent="-228600" defTabSz="922338" eaLnBrk="0" hangingPunct="0">
              <a:defRPr sz="2400">
                <a:solidFill>
                  <a:schemeClr val="tx1"/>
                </a:solidFill>
                <a:latin typeface="Arial" charset="0"/>
                <a:ea typeface="ＭＳ Ｐゴシック" charset="0"/>
              </a:defRPr>
            </a:lvl5pPr>
            <a:lvl6pPr marL="2514600" indent="-228600" defTabSz="9223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223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223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22338"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74198FC2-2144-8545-AE36-00C7BF8245AF}" type="slidenum">
              <a:rPr lang="en-US" sz="1100">
                <a:ea typeface="Osaka" charset="0"/>
                <a:cs typeface="Osaka" charset="0"/>
              </a:rPr>
              <a:pPr algn="r" eaLnBrk="1" hangingPunct="1"/>
              <a:t>30</a:t>
            </a:fld>
            <a:endParaRPr lang="en-US" sz="1100">
              <a:ea typeface="Osaka" charset="0"/>
              <a:cs typeface="Osaka" charset="0"/>
            </a:endParaRPr>
          </a:p>
        </p:txBody>
      </p:sp>
      <p:sp>
        <p:nvSpPr>
          <p:cNvPr id="73733" name="Rectangle 1026"/>
          <p:cNvSpPr>
            <a:spLocks noGrp="1" noRot="1" noChangeAspect="1" noChangeArrowheads="1" noTextEdit="1"/>
          </p:cNvSpPr>
          <p:nvPr>
            <p:ph type="sldImg"/>
          </p:nvPr>
        </p:nvSpPr>
        <p:spPr>
          <a:solidFill>
            <a:srgbClr val="FFFFFF"/>
          </a:solidFill>
          <a:ln/>
        </p:spPr>
      </p:sp>
      <p:sp>
        <p:nvSpPr>
          <p:cNvPr id="73734" name="Rectangle 1027"/>
          <p:cNvSpPr>
            <a:spLocks noGrp="1" noChangeArrowheads="1"/>
          </p:cNvSpPr>
          <p:nvPr>
            <p:ph type="body" idx="1"/>
          </p:nvPr>
        </p:nvSpPr>
        <p:spPr>
          <a:solidFill>
            <a:srgbClr val="FFFFFF"/>
          </a:solidFill>
          <a:ln/>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Osaka" charset="0"/>
                <a:cs typeface="Osaka" charset="0"/>
              </a:rPr>
              <a:t>Use fabric encasements designed for bed bugs. The encasement drastically simplifies inspection, making early detection easier especially on the box spring which has lots of spots where bed bugs can hide. The most common site of escape is through the zipper and bed bug encasements have special zippers. Most bed bugs will die within 5 months, but leave the encasement on and sealed just in case.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people use rubbing alcohol. It does kill the bed bugs with a direct hit but will not provide any lasting protection (no</a:t>
            </a:r>
            <a:r>
              <a:rPr lang="en-US" baseline="0" dirty="0" smtClean="0"/>
              <a:t> </a:t>
            </a:r>
            <a:r>
              <a:rPr lang="en-US" baseline="0" dirty="0" err="1" smtClean="0"/>
              <a:t>residula</a:t>
            </a:r>
            <a:r>
              <a:rPr lang="en-US" baseline="0" dirty="0" smtClean="0"/>
              <a:t>) and gives people a false sense of security</a:t>
            </a:r>
            <a:endParaRPr lang="en-US" dirty="0"/>
          </a:p>
        </p:txBody>
      </p:sp>
      <p:sp>
        <p:nvSpPr>
          <p:cNvPr id="4" name="Slide Number Placeholder 3"/>
          <p:cNvSpPr>
            <a:spLocks noGrp="1"/>
          </p:cNvSpPr>
          <p:nvPr>
            <p:ph type="sldNum" sz="quarter" idx="10"/>
          </p:nvPr>
        </p:nvSpPr>
        <p:spPr/>
        <p:txBody>
          <a:bodyPr/>
          <a:lstStyle/>
          <a:p>
            <a:fld id="{46391B75-ACDF-0544-AC7A-7D5322C2BB10}" type="slidenum">
              <a:rPr lang="en-US" smtClean="0"/>
              <a:t>32</a:t>
            </a:fld>
            <a:endParaRPr lang="en-US"/>
          </a:p>
        </p:txBody>
      </p:sp>
    </p:spTree>
    <p:extLst>
      <p:ext uri="{BB962C8B-B14F-4D97-AF65-F5344CB8AC3E}">
        <p14:creationId xmlns:p14="http://schemas.microsoft.com/office/powerpoint/2010/main" val="887950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77826"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7782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92803B7-3A30-5D46-9DA1-61E6219C1AC7}" type="slidenum">
              <a:rPr lang="en-US" sz="1100">
                <a:ea typeface="Osaka" charset="0"/>
                <a:cs typeface="Osaka" charset="0"/>
              </a:rPr>
              <a:pPr eaLnBrk="1" hangingPunct="1"/>
              <a:t>34</a:t>
            </a:fld>
            <a:endParaRPr lang="en-US" sz="1100">
              <a:ea typeface="Osaka" charset="0"/>
              <a:cs typeface="Osaka" charset="0"/>
            </a:endParaRPr>
          </a:p>
        </p:txBody>
      </p:sp>
      <p:sp>
        <p:nvSpPr>
          <p:cNvPr id="77828" name="Rectangle 7"/>
          <p:cNvSpPr txBox="1">
            <a:spLocks noGrp="1" noChangeArrowheads="1"/>
          </p:cNvSpPr>
          <p:nvPr/>
        </p:nvSpPr>
        <p:spPr bwMode="auto">
          <a:xfrm>
            <a:off x="3886409" y="8686644"/>
            <a:ext cx="2970025" cy="455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5" rIns="91429" bIns="45715" anchor="b"/>
          <a:lstStyle>
            <a:lvl1pPr defTabSz="922338" eaLnBrk="0" hangingPunct="0">
              <a:defRPr sz="2400">
                <a:solidFill>
                  <a:schemeClr val="tx1"/>
                </a:solidFill>
                <a:latin typeface="Arial" charset="0"/>
                <a:ea typeface="ＭＳ Ｐゴシック" charset="0"/>
                <a:cs typeface="ＭＳ Ｐゴシック" charset="0"/>
              </a:defRPr>
            </a:lvl1pPr>
            <a:lvl2pPr marL="742950" indent="-285750" defTabSz="922338" eaLnBrk="0" hangingPunct="0">
              <a:defRPr sz="2400">
                <a:solidFill>
                  <a:schemeClr val="tx1"/>
                </a:solidFill>
                <a:latin typeface="Arial" charset="0"/>
                <a:ea typeface="ＭＳ Ｐゴシック" charset="0"/>
              </a:defRPr>
            </a:lvl2pPr>
            <a:lvl3pPr marL="1143000" indent="-228600" defTabSz="922338" eaLnBrk="0" hangingPunct="0">
              <a:defRPr sz="2400">
                <a:solidFill>
                  <a:schemeClr val="tx1"/>
                </a:solidFill>
                <a:latin typeface="Arial" charset="0"/>
                <a:ea typeface="ＭＳ Ｐゴシック" charset="0"/>
              </a:defRPr>
            </a:lvl3pPr>
            <a:lvl4pPr marL="1600200" indent="-228600" defTabSz="922338" eaLnBrk="0" hangingPunct="0">
              <a:defRPr sz="2400">
                <a:solidFill>
                  <a:schemeClr val="tx1"/>
                </a:solidFill>
                <a:latin typeface="Arial" charset="0"/>
                <a:ea typeface="ＭＳ Ｐゴシック" charset="0"/>
              </a:defRPr>
            </a:lvl4pPr>
            <a:lvl5pPr marL="2057400" indent="-228600" defTabSz="922338" eaLnBrk="0" hangingPunct="0">
              <a:defRPr sz="2400">
                <a:solidFill>
                  <a:schemeClr val="tx1"/>
                </a:solidFill>
                <a:latin typeface="Arial" charset="0"/>
                <a:ea typeface="ＭＳ Ｐゴシック" charset="0"/>
              </a:defRPr>
            </a:lvl5pPr>
            <a:lvl6pPr marL="2514600" indent="-228600" defTabSz="9223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223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223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22338"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E1C81B15-0B31-124C-97F5-E2F7B7BFE928}" type="slidenum">
              <a:rPr lang="en-US" sz="1100">
                <a:ea typeface="Osaka" charset="0"/>
                <a:cs typeface="Osaka" charset="0"/>
              </a:rPr>
              <a:pPr algn="r" eaLnBrk="1" hangingPunct="1"/>
              <a:t>34</a:t>
            </a:fld>
            <a:endParaRPr lang="en-US" sz="1100">
              <a:ea typeface="Osaka" charset="0"/>
              <a:cs typeface="Osaka" charset="0"/>
            </a:endParaRPr>
          </a:p>
        </p:txBody>
      </p:sp>
      <p:sp>
        <p:nvSpPr>
          <p:cNvPr id="77829" name="Rectangle 2"/>
          <p:cNvSpPr>
            <a:spLocks noGrp="1" noRot="1" noChangeAspect="1" noChangeArrowheads="1" noTextEdit="1"/>
          </p:cNvSpPr>
          <p:nvPr>
            <p:ph type="sldImg"/>
          </p:nvPr>
        </p:nvSpPr>
        <p:spPr>
          <a:ln/>
        </p:spPr>
      </p:sp>
      <p:sp>
        <p:nvSpPr>
          <p:cNvPr id="7783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593"/>
              </a:spcBef>
            </a:pPr>
            <a:r>
              <a:rPr lang="en-US">
                <a:latin typeface="Arial" charset="0"/>
                <a:ea typeface="ＭＳ Ｐゴシック" charset="0"/>
                <a:cs typeface="ＭＳ Ｐゴシック" charset="0"/>
              </a:rPr>
              <a:t>Sprays should not have to be used by the PMP for cockroaches and rodents, but since there are few other options for bed bug management, sprays may need to be used.</a:t>
            </a:r>
          </a:p>
          <a:p>
            <a:pPr>
              <a:spcBef>
                <a:spcPts val="593"/>
              </a:spcBef>
            </a:pPr>
            <a:endParaRPr lang="en-US">
              <a:latin typeface="Arial" charset="0"/>
              <a:ea typeface="ＭＳ Ｐゴシック" charset="0"/>
              <a:cs typeface="ＭＳ Ｐゴシック" charset="0"/>
            </a:endParaRPr>
          </a:p>
          <a:p>
            <a:pPr>
              <a:spcBef>
                <a:spcPts val="593"/>
              </a:spcBef>
            </a:pPr>
            <a:r>
              <a:rPr lang="en-US">
                <a:latin typeface="Arial" charset="0"/>
                <a:ea typeface="ＭＳ Ｐゴシック" charset="0"/>
                <a:cs typeface="ＭＳ Ｐゴシック" charset="0"/>
              </a:rPr>
              <a:t>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Do It Yourself</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sprays may be repellent, causing bed bugs to move away from the treated area. Their use can spread the problem, making the bed bugs harder to deal with and MORE expensive for a professional to treat (because of a larger treatment area). PMPs have the expertise and products to treat bed bugs. Residents should focus their efforts on nonchemical control practices.</a:t>
            </a:r>
          </a:p>
          <a:p>
            <a:pPr>
              <a:spcBef>
                <a:spcPts val="593"/>
              </a:spcBef>
            </a:pPr>
            <a:endParaRPr lang="en-US">
              <a:latin typeface="Arial" charset="0"/>
              <a:ea typeface="ＭＳ Ｐゴシック" charset="0"/>
              <a:cs typeface="ＭＳ Ｐゴシック" charset="0"/>
            </a:endParaRPr>
          </a:p>
          <a:p>
            <a:pPr>
              <a:spcBef>
                <a:spcPts val="593"/>
              </a:spcBef>
            </a:pPr>
            <a:r>
              <a:rPr lang="en-US">
                <a:latin typeface="Arial" charset="0"/>
                <a:ea typeface="ＭＳ Ｐゴシック" charset="0"/>
                <a:cs typeface="ＭＳ Ｐゴシック" charset="0"/>
              </a:rPr>
              <a:t>A 2013 study by Dr. Susan Jones at Ohio State University showed that total release foggers do not work for bed bugs.</a:t>
            </a:r>
          </a:p>
          <a:p>
            <a:pPr>
              <a:spcBef>
                <a:spcPts val="593"/>
              </a:spcBef>
            </a:pPr>
            <a:endParaRPr lang="en-US">
              <a:latin typeface="Arial" charset="0"/>
              <a:ea typeface="ＭＳ Ｐゴシック" charset="0"/>
              <a:cs typeface="ＭＳ Ｐゴシック" charset="0"/>
            </a:endParaRPr>
          </a:p>
          <a:p>
            <a:pPr>
              <a:spcBef>
                <a:spcPts val="593"/>
              </a:spcBef>
            </a:pPr>
            <a:r>
              <a:rPr lang="en-US">
                <a:latin typeface="Arial" charset="0"/>
                <a:ea typeface="ＭＳ Ｐゴシック" charset="0"/>
                <a:cs typeface="ＭＳ Ｐゴシック" charset="0"/>
              </a:rPr>
              <a:t>Sprays should not be used in the units occupied by people with chemical sensitivities, or in adjacent or neighboring units, common areas (such as the halls, lobby, laundry room, elevator, or stairs), or along paths of travel. Infants and children, the elderly, and pregnant women are at greater risk for adverse health effects associated with exposure to pesticides and thus it makes sense to use reduced risk practices, follow label instructions, and practice prevention-based approaches that reduce reliance on chemical control measures.</a:t>
            </a:r>
          </a:p>
          <a:p>
            <a:pPr>
              <a:spcBef>
                <a:spcPts val="593"/>
              </a:spcBef>
            </a:pPr>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Reference: Jones, S. and Bryant, J. 2012 "Ineffectiveness of Over-the-Counter Total-Release Foggers Against the Bed Bug (Heteroptera: Cimicidae)." </a:t>
            </a:r>
            <a:r>
              <a:rPr lang="en-US" i="1">
                <a:latin typeface="Arial" charset="0"/>
                <a:ea typeface="ＭＳ Ｐゴシック" charset="0"/>
                <a:cs typeface="ＭＳ Ｐゴシック" charset="0"/>
              </a:rPr>
              <a:t>Journal of Economic Entomology, 105(3):957.</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81922"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8192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D87A0D-B09F-D547-8AB5-25BD7CCCD699}" type="slidenum">
              <a:rPr lang="en-US" sz="1100">
                <a:ea typeface="Osaka" charset="0"/>
                <a:cs typeface="Osaka" charset="0"/>
              </a:rPr>
              <a:pPr eaLnBrk="1" hangingPunct="1"/>
              <a:t>37</a:t>
            </a:fld>
            <a:endParaRPr lang="en-US" sz="1100">
              <a:ea typeface="Osaka" charset="0"/>
              <a:cs typeface="Osaka" charset="0"/>
            </a:endParaRPr>
          </a:p>
        </p:txBody>
      </p:sp>
      <p:sp>
        <p:nvSpPr>
          <p:cNvPr id="81924" name="Rectangle 7"/>
          <p:cNvSpPr txBox="1">
            <a:spLocks noGrp="1" noChangeArrowheads="1"/>
          </p:cNvSpPr>
          <p:nvPr/>
        </p:nvSpPr>
        <p:spPr bwMode="auto">
          <a:xfrm>
            <a:off x="3886409" y="8686644"/>
            <a:ext cx="2970025" cy="455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5" rIns="91429" bIns="45715" anchor="b"/>
          <a:lstStyle>
            <a:lvl1pPr defTabSz="922338" eaLnBrk="0" hangingPunct="0">
              <a:defRPr sz="2400">
                <a:solidFill>
                  <a:schemeClr val="tx1"/>
                </a:solidFill>
                <a:latin typeface="Arial" charset="0"/>
                <a:ea typeface="ＭＳ Ｐゴシック" charset="0"/>
                <a:cs typeface="ＭＳ Ｐゴシック" charset="0"/>
              </a:defRPr>
            </a:lvl1pPr>
            <a:lvl2pPr marL="742950" indent="-285750" defTabSz="922338" eaLnBrk="0" hangingPunct="0">
              <a:defRPr sz="2400">
                <a:solidFill>
                  <a:schemeClr val="tx1"/>
                </a:solidFill>
                <a:latin typeface="Arial" charset="0"/>
                <a:ea typeface="ＭＳ Ｐゴシック" charset="0"/>
              </a:defRPr>
            </a:lvl2pPr>
            <a:lvl3pPr marL="1143000" indent="-228600" defTabSz="922338" eaLnBrk="0" hangingPunct="0">
              <a:defRPr sz="2400">
                <a:solidFill>
                  <a:schemeClr val="tx1"/>
                </a:solidFill>
                <a:latin typeface="Arial" charset="0"/>
                <a:ea typeface="ＭＳ Ｐゴシック" charset="0"/>
              </a:defRPr>
            </a:lvl3pPr>
            <a:lvl4pPr marL="1600200" indent="-228600" defTabSz="922338" eaLnBrk="0" hangingPunct="0">
              <a:defRPr sz="2400">
                <a:solidFill>
                  <a:schemeClr val="tx1"/>
                </a:solidFill>
                <a:latin typeface="Arial" charset="0"/>
                <a:ea typeface="ＭＳ Ｐゴシック" charset="0"/>
              </a:defRPr>
            </a:lvl4pPr>
            <a:lvl5pPr marL="2057400" indent="-228600" defTabSz="922338" eaLnBrk="0" hangingPunct="0">
              <a:defRPr sz="2400">
                <a:solidFill>
                  <a:schemeClr val="tx1"/>
                </a:solidFill>
                <a:latin typeface="Arial" charset="0"/>
                <a:ea typeface="ＭＳ Ｐゴシック" charset="0"/>
              </a:defRPr>
            </a:lvl5pPr>
            <a:lvl6pPr marL="2514600" indent="-228600" defTabSz="9223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223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223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22338"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D35A29C5-8BB0-BB47-837C-20DC87DC4E2F}" type="slidenum">
              <a:rPr lang="en-US" sz="1100">
                <a:ea typeface="Osaka" charset="0"/>
                <a:cs typeface="Osaka" charset="0"/>
              </a:rPr>
              <a:pPr algn="r" eaLnBrk="1" hangingPunct="1"/>
              <a:t>37</a:t>
            </a:fld>
            <a:endParaRPr lang="en-US" sz="1100">
              <a:ea typeface="Osaka" charset="0"/>
              <a:cs typeface="Osaka" charset="0"/>
            </a:endParaRPr>
          </a:p>
        </p:txBody>
      </p:sp>
      <p:sp>
        <p:nvSpPr>
          <p:cNvPr id="81925" name="Rectangle 2"/>
          <p:cNvSpPr>
            <a:spLocks noGrp="1" noRot="1" noChangeAspect="1" noChangeArrowheads="1" noTextEdit="1"/>
          </p:cNvSpPr>
          <p:nvPr>
            <p:ph type="sldImg"/>
          </p:nvPr>
        </p:nvSpPr>
        <p:spPr>
          <a:ln/>
        </p:spPr>
      </p:sp>
      <p:sp>
        <p:nvSpPr>
          <p:cNvPr id="81926"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4096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409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E9EC666-13FD-C04A-AAF1-3F8E9A756905}" type="slidenum">
              <a:rPr lang="en-US" altLang="en-US" sz="1100">
                <a:ea typeface="Osaka" charset="-128"/>
              </a:rPr>
              <a:pPr>
                <a:spcBef>
                  <a:spcPct val="0"/>
                </a:spcBef>
              </a:pPr>
              <a:t>7</a:t>
            </a:fld>
            <a:endParaRPr lang="en-US" altLang="en-US" sz="1100">
              <a:ea typeface="Osaka" charset="-128"/>
            </a:endParaRPr>
          </a:p>
        </p:txBody>
      </p:sp>
      <p:sp>
        <p:nvSpPr>
          <p:cNvPr id="40964" name="Rectangle 7"/>
          <p:cNvSpPr txBox="1">
            <a:spLocks noGrp="1" noChangeArrowheads="1"/>
          </p:cNvSpPr>
          <p:nvPr/>
        </p:nvSpPr>
        <p:spPr bwMode="auto">
          <a:xfrm>
            <a:off x="3938588" y="8774113"/>
            <a:ext cx="3009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83" tIns="46242" rIns="92483" bIns="46242" anchor="b"/>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lgn="r" eaLnBrk="1" hangingPunct="1">
              <a:spcBef>
                <a:spcPct val="0"/>
              </a:spcBef>
            </a:pPr>
            <a:fld id="{98F59499-81E2-BB43-81EF-E257BF680EAB}" type="slidenum">
              <a:rPr lang="en-US" altLang="en-US" sz="1100">
                <a:ea typeface="Osaka" charset="-128"/>
              </a:rPr>
              <a:pPr algn="r" eaLnBrk="1" hangingPunct="1">
                <a:spcBef>
                  <a:spcPct val="0"/>
                </a:spcBef>
              </a:pPr>
              <a:t>7</a:t>
            </a:fld>
            <a:endParaRPr lang="en-US" altLang="en-US" sz="1100">
              <a:ea typeface="Osaka" charset="-128"/>
            </a:endParaRPr>
          </a:p>
        </p:txBody>
      </p:sp>
      <p:sp>
        <p:nvSpPr>
          <p:cNvPr id="40965" name="Rectangle 2"/>
          <p:cNvSpPr>
            <a:spLocks noGrp="1" noRot="1" noChangeAspect="1" noChangeArrowheads="1" noTextEdit="1"/>
          </p:cNvSpPr>
          <p:nvPr>
            <p:ph type="sldImg"/>
          </p:nvPr>
        </p:nvSpPr>
        <p:spPr>
          <a:ln/>
        </p:spPr>
      </p:sp>
      <p:sp>
        <p:nvSpPr>
          <p:cNvPr id="4096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a:latin typeface="Arial" charset="0"/>
                <a:ea typeface="ＭＳ Ｐゴシック" charset="-128"/>
              </a:rPr>
              <a:t>Bed bugs are small and very good at hiding, so a flashlight is needed to see them (or evidence of them).</a:t>
            </a:r>
          </a:p>
          <a:p>
            <a:pPr eaLnBrk="1" hangingPunct="1"/>
            <a:endParaRPr lang="en-US" altLang="en-US" i="1">
              <a:latin typeface="Arial" charset="0"/>
              <a:ea typeface="ＭＳ Ｐゴシック" charset="-128"/>
            </a:endParaRPr>
          </a:p>
          <a:p>
            <a:pPr eaLnBrk="1" hangingPunct="1"/>
            <a:r>
              <a:rPr lang="en-US" altLang="en-US" i="1">
                <a:latin typeface="Arial" charset="0"/>
                <a:ea typeface="ＭＳ Ｐゴシック" charset="-128"/>
              </a:rPr>
              <a:t>Keep looking until either a live bed bug is found or all involved feel satisfied that there are no bed bugs. </a:t>
            </a:r>
          </a:p>
          <a:p>
            <a:pPr eaLnBrk="1" hangingPunct="1"/>
            <a:endParaRPr lang="en-US" altLang="en-US" i="1">
              <a:latin typeface="Arial" charset="0"/>
              <a:ea typeface="ＭＳ Ｐゴシック" charset="-128"/>
            </a:endParaRPr>
          </a:p>
          <a:p>
            <a:pPr eaLnBrk="1" hangingPunct="1"/>
            <a:r>
              <a:rPr lang="en-US" altLang="en-US" i="1">
                <a:latin typeface="Arial" charset="0"/>
                <a:ea typeface="ＭＳ Ｐゴシック" charset="-128"/>
              </a:rPr>
              <a:t>If bed bugs are found, a few should be put on tape or in a re-sealable plastic bag for identification.</a:t>
            </a:r>
          </a:p>
          <a:p>
            <a:pPr eaLnBrk="1" hangingPunct="1"/>
            <a:endParaRPr lang="en-US" altLang="en-US">
              <a:latin typeface="Arial" charset="0"/>
              <a:ea typeface="ＭＳ Ｐゴシック" charset="-128"/>
            </a:endParaRPr>
          </a:p>
          <a:p>
            <a:pPr eaLnBrk="1" hangingPunct="1"/>
            <a:r>
              <a:rPr lang="en-US" altLang="en-US">
                <a:latin typeface="Arial" charset="0"/>
                <a:ea typeface="ＭＳ Ｐゴシック" charset="-128"/>
              </a:rPr>
              <a:t>The photo shows bed bugs that were snuggled next to the screw-in foot of a recliner. It took flipping the recliner over to find them. When the foot was unscrewed, more were found.</a:t>
            </a:r>
          </a:p>
          <a:p>
            <a:pPr eaLnBrk="1" hangingPunct="1"/>
            <a:endParaRPr lang="en-US" altLang="en-US">
              <a:latin typeface="Arial" charset="0"/>
              <a:ea typeface="ＭＳ Ｐゴシック" charset="-128"/>
            </a:endParaRPr>
          </a:p>
          <a:p>
            <a:pPr eaLnBrk="1" hangingPunct="1"/>
            <a:endParaRPr lang="en-US" altLang="en-US">
              <a:latin typeface="Arial" charset="0"/>
              <a:ea typeface="ＭＳ Ｐゴシック" charset="-128"/>
            </a:endParaRPr>
          </a:p>
        </p:txBody>
      </p:sp>
    </p:spTree>
    <p:extLst>
      <p:ext uri="{BB962C8B-B14F-4D97-AF65-F5344CB8AC3E}">
        <p14:creationId xmlns:p14="http://schemas.microsoft.com/office/powerpoint/2010/main" val="1955189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3072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3072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D25270ED-1B23-B646-8B29-139D901A04CB}" type="slidenum">
              <a:rPr lang="en-US" altLang="en-US" sz="1100">
                <a:ea typeface="Osaka" charset="-128"/>
              </a:rPr>
              <a:pPr>
                <a:spcBef>
                  <a:spcPct val="0"/>
                </a:spcBef>
              </a:pPr>
              <a:t>9</a:t>
            </a:fld>
            <a:endParaRPr lang="en-US" altLang="en-US" sz="1100">
              <a:ea typeface="Osaka" charset="-128"/>
            </a:endParaRPr>
          </a:p>
        </p:txBody>
      </p:sp>
      <p:sp>
        <p:nvSpPr>
          <p:cNvPr id="30724" name="Rectangle 2"/>
          <p:cNvSpPr>
            <a:spLocks noGrp="1" noRot="1" noChangeAspect="1" noChangeArrowheads="1" noTextEdit="1"/>
          </p:cNvSpPr>
          <p:nvPr>
            <p:ph type="sldImg"/>
          </p:nvPr>
        </p:nvSpPr>
        <p:spPr>
          <a:ln/>
        </p:spPr>
      </p:sp>
      <p:sp>
        <p:nvSpPr>
          <p:cNvPr id="307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charset="0"/>
                <a:ea typeface="ＭＳ Ｐゴシック" charset="-128"/>
              </a:rPr>
              <a:t>Bed bugs can be two different shapes, depending on when they last fed. They expand when full of blood and quickly (within a few hours) digest the blood and poop out the excess so that they are flat again. A recently fed bed bug will be plump, but after it digests it is back to being flat. </a:t>
            </a:r>
          </a:p>
          <a:p>
            <a:pPr eaLnBrk="1" hangingPunct="1"/>
            <a:endParaRPr lang="en-US" altLang="en-US">
              <a:latin typeface="Arial" charset="0"/>
              <a:ea typeface="ＭＳ Ｐゴシック" charset="-128"/>
            </a:endParaRPr>
          </a:p>
          <a:p>
            <a:pPr eaLnBrk="1" hangingPunct="1"/>
            <a:r>
              <a:rPr lang="en-US" altLang="en-US">
                <a:latin typeface="Arial" charset="0"/>
                <a:ea typeface="ＭＳ Ｐゴシック" charset="-128"/>
              </a:rPr>
              <a:t>Like cockroaches, baby bed bugs look like the adults, only smaller.</a:t>
            </a:r>
          </a:p>
        </p:txBody>
      </p:sp>
    </p:spTree>
    <p:extLst>
      <p:ext uri="{BB962C8B-B14F-4D97-AF65-F5344CB8AC3E}">
        <p14:creationId xmlns:p14="http://schemas.microsoft.com/office/powerpoint/2010/main" val="301120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a:ln/>
        </p:spPr>
      </p:sp>
      <p:sp>
        <p:nvSpPr>
          <p:cNvPr id="327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Arial" charset="0"/>
                <a:ea typeface="ＭＳ Ｐゴシック" charset="-128"/>
              </a:rPr>
              <a:t> Mike Merchant’s slide</a:t>
            </a:r>
          </a:p>
          <a:p>
            <a:pPr eaLnBrk="1" hangingPunct="1">
              <a:spcBef>
                <a:spcPct val="0"/>
              </a:spcBef>
            </a:pPr>
            <a:r>
              <a:rPr lang="en-US" altLang="en-US">
                <a:latin typeface="Arial" charset="0"/>
                <a:ea typeface="ＭＳ Ｐゴシック" charset="-128"/>
              </a:rPr>
              <a:t>Note that during feeding the adult bed bug’s body becomes distended with blood.  This is normal.  Not all bed bugs will look exactly alike.</a:t>
            </a:r>
          </a:p>
        </p:txBody>
      </p:sp>
      <p:sp>
        <p:nvSpPr>
          <p:cNvPr id="327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8E0713D-7630-F848-87E6-915534F49D7A}" type="slidenum">
              <a:rPr lang="en-US" altLang="en-US" sz="1100">
                <a:latin typeface="Calibri" charset="0"/>
                <a:ea typeface="Osaka" charset="-128"/>
              </a:rPr>
              <a:pPr>
                <a:spcBef>
                  <a:spcPct val="0"/>
                </a:spcBef>
              </a:pPr>
              <a:t>10</a:t>
            </a:fld>
            <a:endParaRPr lang="en-US" altLang="en-US" sz="1100">
              <a:latin typeface="Calibri" charset="0"/>
              <a:ea typeface="Osaka" charset="-128"/>
            </a:endParaRPr>
          </a:p>
        </p:txBody>
      </p:sp>
    </p:spTree>
    <p:extLst>
      <p:ext uri="{BB962C8B-B14F-4D97-AF65-F5344CB8AC3E}">
        <p14:creationId xmlns:p14="http://schemas.microsoft.com/office/powerpoint/2010/main" val="144422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32770"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3277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588CE0-4FFB-A943-8E57-9EBA9AD1B102}" type="slidenum">
              <a:rPr lang="en-US" sz="1100">
                <a:ea typeface="Osaka" charset="0"/>
                <a:cs typeface="Osaka" charset="0"/>
              </a:rPr>
              <a:pPr eaLnBrk="1" hangingPunct="1"/>
              <a:t>11</a:t>
            </a:fld>
            <a:endParaRPr lang="en-US" sz="1100">
              <a:ea typeface="Osaka" charset="0"/>
              <a:cs typeface="Osaka" charset="0"/>
            </a:endParaRPr>
          </a:p>
        </p:txBody>
      </p:sp>
      <p:sp>
        <p:nvSpPr>
          <p:cNvPr id="32772" name="Rectangle 2"/>
          <p:cNvSpPr>
            <a:spLocks noGrp="1" noRot="1" noChangeAspect="1" noChangeArrowheads="1" noTextEdit="1"/>
          </p:cNvSpPr>
          <p:nvPr>
            <p:ph type="sldImg"/>
          </p:nvPr>
        </p:nvSpPr>
        <p:spPr>
          <a:ln/>
        </p:spPr>
      </p:sp>
      <p:sp>
        <p:nvSpPr>
          <p:cNvPr id="3277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i="1">
                <a:latin typeface="Arial" charset="0"/>
                <a:ea typeface="ＭＳ Ｐゴシック" charset="0"/>
                <a:cs typeface="ＭＳ Ｐゴシック" charset="0"/>
              </a:rPr>
              <a:t>The photos are of a tick, mosquito bites, a cockroach nymph, a bat bug, and a spider beetle a few of the insects that have been found in the homes of people who thought they had bed bugs. Proper identification can save time, anxiety, and money. The only way to confirm bed bugs is to find live bed bugs, collect a few, and have a professional identify them.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38914"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3891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A9D444-F1E7-FC4F-8A76-65FF1F602728}" type="slidenum">
              <a:rPr lang="en-US" sz="1100">
                <a:ea typeface="Osaka" charset="0"/>
                <a:cs typeface="Osaka" charset="0"/>
              </a:rPr>
              <a:pPr eaLnBrk="1" hangingPunct="1"/>
              <a:t>12</a:t>
            </a:fld>
            <a:endParaRPr lang="en-US" sz="1100">
              <a:ea typeface="Osaka" charset="0"/>
              <a:cs typeface="Osaka" charset="0"/>
            </a:endParaRPr>
          </a:p>
        </p:txBody>
      </p:sp>
      <p:sp>
        <p:nvSpPr>
          <p:cNvPr id="38916" name="Rectangle 2"/>
          <p:cNvSpPr>
            <a:spLocks noGrp="1" noRot="1" noChangeAspect="1" noChangeArrowheads="1" noTextEdit="1"/>
          </p:cNvSpPr>
          <p:nvPr>
            <p:ph type="sldImg"/>
          </p:nvPr>
        </p:nvSpPr>
        <p:spPr>
          <a:ln/>
        </p:spPr>
      </p:sp>
      <p:sp>
        <p:nvSpPr>
          <p:cNvPr id="3891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charset="0"/>
                <a:ea typeface="ＭＳ Ｐゴシック" charset="0"/>
                <a:cs typeface="ＭＳ Ｐゴシック" charset="0"/>
              </a:rPr>
              <a:t>Fecal spots are bed bug poop. Some people may have heard them called "blood spots." You may find blood spots on sheets where someone squished a recently fed bed bug, but fecal spots are small dark dots, like the dot a fine tipped sharpie would make. </a:t>
            </a:r>
            <a:r>
              <a:rPr lang="en-US" i="1" dirty="0">
                <a:latin typeface="Arial" charset="0"/>
                <a:ea typeface="ＭＳ Ｐゴシック" charset="0"/>
                <a:cs typeface="ＭＳ Ｐゴシック" charset="0"/>
              </a:rPr>
              <a:t>Fecal spots will be found on sheets, pillow cases, mattresses, and around the spot where they are returning to hide. </a:t>
            </a:r>
            <a:r>
              <a:rPr lang="en-US" dirty="0">
                <a:latin typeface="Arial" charset="0"/>
                <a:ea typeface="ＭＳ Ｐゴシック" charset="0"/>
                <a:cs typeface="ＭＳ Ｐゴシック" charset="0"/>
              </a:rPr>
              <a:t>Bed bugs often hide together (as evidenced in the picture above) but not always. Careful inspection with a flashlight must be done to find the spots where they are hiding…especially the loners. One pregnant female could restart an infestation.</a:t>
            </a:r>
          </a:p>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You can distinguish fecal spots from cockroach </a:t>
            </a:r>
            <a:r>
              <a:rPr lang="en-US" dirty="0" err="1">
                <a:latin typeface="Arial" charset="0"/>
                <a:ea typeface="ＭＳ Ｐゴシック" charset="0"/>
                <a:cs typeface="ＭＳ Ｐゴシック" charset="0"/>
              </a:rPr>
              <a:t>frass</a:t>
            </a:r>
            <a:r>
              <a:rPr lang="en-US" dirty="0">
                <a:latin typeface="Arial" charset="0"/>
                <a:ea typeface="ＭＳ Ｐゴシック" charset="0"/>
                <a:cs typeface="ＭＳ Ｐゴシック" charset="0"/>
              </a:rPr>
              <a:t>. </a:t>
            </a:r>
            <a:r>
              <a:rPr lang="en-US" dirty="0" err="1">
                <a:latin typeface="Arial" charset="0"/>
                <a:ea typeface="ＭＳ Ｐゴシック" charset="0"/>
                <a:cs typeface="ＭＳ Ｐゴシック" charset="0"/>
              </a:rPr>
              <a:t>Frass</a:t>
            </a:r>
            <a:r>
              <a:rPr lang="en-US" dirty="0">
                <a:latin typeface="Arial" charset="0"/>
                <a:ea typeface="ＭＳ Ｐゴシック" charset="0"/>
                <a:cs typeface="ＭＳ Ｐゴシック" charset="0"/>
              </a:rPr>
              <a:t> is gritty, like pepper. Fecal spots are smooth.</a:t>
            </a:r>
          </a:p>
          <a:p>
            <a:endParaRPr lang="en-US"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40962"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4096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18BCC31-FA6C-B549-9031-B4512795DDBA}" type="slidenum">
              <a:rPr lang="en-US" sz="1100">
                <a:ea typeface="Osaka" charset="0"/>
                <a:cs typeface="Osaka" charset="0"/>
              </a:rPr>
              <a:pPr eaLnBrk="1" hangingPunct="1"/>
              <a:t>13</a:t>
            </a:fld>
            <a:endParaRPr lang="en-US" sz="1100">
              <a:ea typeface="Osaka" charset="0"/>
              <a:cs typeface="Osaka" charset="0"/>
            </a:endParaRPr>
          </a:p>
        </p:txBody>
      </p:sp>
      <p:sp>
        <p:nvSpPr>
          <p:cNvPr id="40964" name="Rectangle 2"/>
          <p:cNvSpPr>
            <a:spLocks noGrp="1" noRot="1" noChangeAspect="1" noChangeArrowheads="1" noTextEdit="1"/>
          </p:cNvSpPr>
          <p:nvPr>
            <p:ph type="sldImg"/>
          </p:nvPr>
        </p:nvSpPr>
        <p:spPr>
          <a:ln/>
        </p:spPr>
      </p:sp>
      <p:sp>
        <p:nvSpPr>
          <p:cNvPr id="4096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Bed bugs don</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t have stretchy skin. When they need to grow up, they shed their outer layer—emerging as a larger version. They do this five times, going from the size of a poppy seed to the size of an apple seed. Shed skins look like hollow bed bugs and are the evidence of this growing process.</a:t>
            </a:r>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36866"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3686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69B7DB9-D5D9-7C49-A02C-9F10AC4E5E13}" type="slidenum">
              <a:rPr lang="en-US" sz="1100">
                <a:ea typeface="Osaka" charset="0"/>
                <a:cs typeface="Osaka" charset="0"/>
              </a:rPr>
              <a:pPr eaLnBrk="1" hangingPunct="1"/>
              <a:t>14</a:t>
            </a:fld>
            <a:endParaRPr lang="en-US" sz="1100">
              <a:ea typeface="Osaka" charset="0"/>
              <a:cs typeface="Osaka" charset="0"/>
            </a:endParaRPr>
          </a:p>
        </p:txBody>
      </p:sp>
      <p:sp>
        <p:nvSpPr>
          <p:cNvPr id="36868" name="Rectangle 2"/>
          <p:cNvSpPr>
            <a:spLocks noGrp="1" noRot="1" noChangeAspect="1" noChangeArrowheads="1" noTextEdit="1"/>
          </p:cNvSpPr>
          <p:nvPr>
            <p:ph type="sldImg"/>
          </p:nvPr>
        </p:nvSpPr>
        <p:spPr>
          <a:ln/>
        </p:spPr>
      </p:sp>
      <p:sp>
        <p:nvSpPr>
          <p:cNvPr id="3686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There is a myth of bed bug bites always showing up in sets of three in a row: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breakfast, lunch, and dinner.</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This is untrue. Bed bugs will come out of hiding to feed when they are hungry (usually once a week), feed until they are full, and then return to their hiding spots, leaving blood spots (bed bug poop) along their route. The bites in a row happen if there are any feeding along the sheet-human intersection or if one is disturbed mid-meal and has to reinsert its mouthpart.</a:t>
            </a:r>
          </a:p>
          <a:p>
            <a:endParaRPr lang="en-US">
              <a:latin typeface="Arial" charset="0"/>
              <a:ea typeface="ＭＳ Ｐゴシック" charset="0"/>
              <a:cs typeface="ＭＳ Ｐゴシック" charset="0"/>
            </a:endParaRPr>
          </a:p>
          <a:p>
            <a:r>
              <a:rPr lang="en-US" i="1">
                <a:latin typeface="Arial" charset="0"/>
                <a:ea typeface="ＭＳ Ｐゴシック" charset="0"/>
                <a:cs typeface="ＭＳ Ｐゴシック" charset="0"/>
              </a:rPr>
              <a:t>Not everyone reacts to the bites, and a person</a:t>
            </a:r>
            <a:r>
              <a:rPr lang="ja-JP" altLang="en-US" i="1">
                <a:latin typeface="Arial" charset="0"/>
                <a:ea typeface="ＭＳ Ｐゴシック" charset="0"/>
                <a:cs typeface="ＭＳ Ｐゴシック" charset="0"/>
              </a:rPr>
              <a:t>’</a:t>
            </a:r>
            <a:r>
              <a:rPr lang="en-US" altLang="ja-JP" i="1">
                <a:latin typeface="Arial" charset="0"/>
                <a:ea typeface="ＭＳ Ｐゴシック" charset="0"/>
                <a:cs typeface="ＭＳ Ｐゴシック" charset="0"/>
              </a:rPr>
              <a:t>s reaction to bed bugs may change over time (not reacting at first, but then reacting after being bitten a number of times). </a:t>
            </a:r>
            <a:endParaRPr lang="en-US" i="1">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14C957F5-D7DA-B24A-AA79-492852A1F9AA}" type="datetimeFigureOut">
              <a:rPr lang="en-US" smtClean="0"/>
              <a:t>9/8/17</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E1BA194-9208-E243-9455-75AC9571D58A}" type="slidenum">
              <a:rPr lang="en-US" smtClean="0"/>
              <a:t>‹#›</a:t>
            </a:fld>
            <a:endParaRPr lang="en-US"/>
          </a:p>
        </p:txBody>
      </p:sp>
    </p:spTree>
    <p:extLst>
      <p:ext uri="{BB962C8B-B14F-4D97-AF65-F5344CB8AC3E}">
        <p14:creationId xmlns:p14="http://schemas.microsoft.com/office/powerpoint/2010/main" val="821062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4C957F5-D7DA-B24A-AA79-492852A1F9AA}" type="datetimeFigureOut">
              <a:rPr lang="en-US" smtClean="0"/>
              <a:t>9/8/17</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E1BA194-9208-E243-9455-75AC9571D58A}" type="slidenum">
              <a:rPr lang="en-US" smtClean="0"/>
              <a:t>‹#›</a:t>
            </a:fld>
            <a:endParaRPr lang="en-US"/>
          </a:p>
        </p:txBody>
      </p:sp>
    </p:spTree>
    <p:extLst>
      <p:ext uri="{BB962C8B-B14F-4D97-AF65-F5344CB8AC3E}">
        <p14:creationId xmlns:p14="http://schemas.microsoft.com/office/powerpoint/2010/main" val="2721099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4C957F5-D7DA-B24A-AA79-492852A1F9AA}" type="datetimeFigureOut">
              <a:rPr lang="en-US" smtClean="0"/>
              <a:t>9/8/17</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E1BA194-9208-E243-9455-75AC9571D58A}" type="slidenum">
              <a:rPr lang="en-US" smtClean="0"/>
              <a:t>‹#›</a:t>
            </a:fld>
            <a:endParaRPr lang="en-US"/>
          </a:p>
        </p:txBody>
      </p:sp>
    </p:spTree>
    <p:extLst>
      <p:ext uri="{BB962C8B-B14F-4D97-AF65-F5344CB8AC3E}">
        <p14:creationId xmlns:p14="http://schemas.microsoft.com/office/powerpoint/2010/main" val="229379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charset="-128"/>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2E0B146A-9AC5-3A4A-B4AD-6E29882E682D}" type="slidenum">
              <a:rPr lang="en-US"/>
              <a:pPr/>
              <a:t>‹#›</a:t>
            </a:fld>
            <a:endParaRPr lang="en-US"/>
          </a:p>
        </p:txBody>
      </p:sp>
    </p:spTree>
    <p:extLst>
      <p:ext uri="{BB962C8B-B14F-4D97-AF65-F5344CB8AC3E}">
        <p14:creationId xmlns:p14="http://schemas.microsoft.com/office/powerpoint/2010/main" val="1828822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4C957F5-D7DA-B24A-AA79-492852A1F9AA}" type="datetimeFigureOut">
              <a:rPr lang="en-US" smtClean="0"/>
              <a:t>9/8/17</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E1BA194-9208-E243-9455-75AC9571D58A}" type="slidenum">
              <a:rPr lang="en-US" smtClean="0"/>
              <a:t>‹#›</a:t>
            </a:fld>
            <a:endParaRPr lang="en-US"/>
          </a:p>
        </p:txBody>
      </p:sp>
    </p:spTree>
    <p:extLst>
      <p:ext uri="{BB962C8B-B14F-4D97-AF65-F5344CB8AC3E}">
        <p14:creationId xmlns:p14="http://schemas.microsoft.com/office/powerpoint/2010/main" val="1248011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4C957F5-D7DA-B24A-AA79-492852A1F9AA}" type="datetimeFigureOut">
              <a:rPr lang="en-US" smtClean="0"/>
              <a:t>9/8/17</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E1BA194-9208-E243-9455-75AC9571D58A}" type="slidenum">
              <a:rPr lang="en-US" smtClean="0"/>
              <a:t>‹#›</a:t>
            </a:fld>
            <a:endParaRPr lang="en-US"/>
          </a:p>
        </p:txBody>
      </p:sp>
    </p:spTree>
    <p:extLst>
      <p:ext uri="{BB962C8B-B14F-4D97-AF65-F5344CB8AC3E}">
        <p14:creationId xmlns:p14="http://schemas.microsoft.com/office/powerpoint/2010/main" val="2086565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14C957F5-D7DA-B24A-AA79-492852A1F9AA}" type="datetimeFigureOut">
              <a:rPr lang="en-US" smtClean="0"/>
              <a:t>9/8/17</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6E1BA194-9208-E243-9455-75AC9571D58A}" type="slidenum">
              <a:rPr lang="en-US" smtClean="0"/>
              <a:t>‹#›</a:t>
            </a:fld>
            <a:endParaRPr lang="en-US"/>
          </a:p>
        </p:txBody>
      </p:sp>
    </p:spTree>
    <p:extLst>
      <p:ext uri="{BB962C8B-B14F-4D97-AF65-F5344CB8AC3E}">
        <p14:creationId xmlns:p14="http://schemas.microsoft.com/office/powerpoint/2010/main" val="421696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14C957F5-D7DA-B24A-AA79-492852A1F9AA}" type="datetimeFigureOut">
              <a:rPr lang="en-US" smtClean="0"/>
              <a:t>9/8/17</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6E1BA194-9208-E243-9455-75AC9571D58A}" type="slidenum">
              <a:rPr lang="en-US" smtClean="0"/>
              <a:t>‹#›</a:t>
            </a:fld>
            <a:endParaRPr lang="en-US"/>
          </a:p>
        </p:txBody>
      </p:sp>
    </p:spTree>
    <p:extLst>
      <p:ext uri="{BB962C8B-B14F-4D97-AF65-F5344CB8AC3E}">
        <p14:creationId xmlns:p14="http://schemas.microsoft.com/office/powerpoint/2010/main" val="503585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14C957F5-D7DA-B24A-AA79-492852A1F9AA}" type="datetimeFigureOut">
              <a:rPr lang="en-US" smtClean="0"/>
              <a:t>9/8/17</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6E1BA194-9208-E243-9455-75AC9571D58A}" type="slidenum">
              <a:rPr lang="en-US" smtClean="0"/>
              <a:t>‹#›</a:t>
            </a:fld>
            <a:endParaRPr lang="en-US"/>
          </a:p>
        </p:txBody>
      </p:sp>
    </p:spTree>
    <p:extLst>
      <p:ext uri="{BB962C8B-B14F-4D97-AF65-F5344CB8AC3E}">
        <p14:creationId xmlns:p14="http://schemas.microsoft.com/office/powerpoint/2010/main" val="14134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4C957F5-D7DA-B24A-AA79-492852A1F9AA}" type="datetimeFigureOut">
              <a:rPr lang="en-US" smtClean="0"/>
              <a:t>9/8/17</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6E1BA194-9208-E243-9455-75AC9571D58A}" type="slidenum">
              <a:rPr lang="en-US" smtClean="0"/>
              <a:t>‹#›</a:t>
            </a:fld>
            <a:endParaRPr lang="en-US"/>
          </a:p>
        </p:txBody>
      </p:sp>
    </p:spTree>
    <p:extLst>
      <p:ext uri="{BB962C8B-B14F-4D97-AF65-F5344CB8AC3E}">
        <p14:creationId xmlns:p14="http://schemas.microsoft.com/office/powerpoint/2010/main" val="914777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14C957F5-D7DA-B24A-AA79-492852A1F9AA}" type="datetimeFigureOut">
              <a:rPr lang="en-US" smtClean="0"/>
              <a:t>9/8/17</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6E1BA194-9208-E243-9455-75AC9571D58A}" type="slidenum">
              <a:rPr lang="en-US" smtClean="0"/>
              <a:t>‹#›</a:t>
            </a:fld>
            <a:endParaRPr lang="en-US"/>
          </a:p>
        </p:txBody>
      </p:sp>
    </p:spTree>
    <p:extLst>
      <p:ext uri="{BB962C8B-B14F-4D97-AF65-F5344CB8AC3E}">
        <p14:creationId xmlns:p14="http://schemas.microsoft.com/office/powerpoint/2010/main" val="3357125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14C957F5-D7DA-B24A-AA79-492852A1F9AA}" type="datetimeFigureOut">
              <a:rPr lang="en-US" smtClean="0"/>
              <a:t>9/8/17</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6E1BA194-9208-E243-9455-75AC9571D58A}" type="slidenum">
              <a:rPr lang="en-US" smtClean="0"/>
              <a:t>‹#›</a:t>
            </a:fld>
            <a:endParaRPr lang="en-US"/>
          </a:p>
        </p:txBody>
      </p:sp>
    </p:spTree>
    <p:extLst>
      <p:ext uri="{BB962C8B-B14F-4D97-AF65-F5344CB8AC3E}">
        <p14:creationId xmlns:p14="http://schemas.microsoft.com/office/powerpoint/2010/main" val="25550332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14C957F5-D7DA-B24A-AA79-492852A1F9AA}" type="datetimeFigureOut">
              <a:rPr lang="en-US" smtClean="0"/>
              <a:t>9/8/17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6E1BA194-9208-E243-9455-75AC9571D58A}" type="slidenum">
              <a:rPr lang="en-US" smtClean="0"/>
              <a:t>‹#›</a:t>
            </a:fld>
            <a:endParaRPr lang="en-US"/>
          </a:p>
        </p:txBody>
      </p:sp>
      <p:pic>
        <p:nvPicPr>
          <p:cNvPr id="1031" name="Picture 6" descr="Banner.png"/>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0" y="0"/>
            <a:ext cx="9155113"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iming>
    <p:tnLst>
      <p:par>
        <p:cTn id="1" dur="indefinite" restart="never" nodeType="tmRoot"/>
      </p:par>
    </p:tnLst>
  </p:timing>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g"/><Relationship Id="rId1" Type="http://schemas.openxmlformats.org/officeDocument/2006/relationships/slideLayout" Target="../slideLayouts/slideLayout1.xml"/><Relationship Id="rId2" Type="http://schemas.openxmlformats.org/officeDocument/2006/relationships/image" Target="../media/image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jpeg"/><Relationship Id="rId7" Type="http://schemas.openxmlformats.org/officeDocument/2006/relationships/image" Target="../media/image21.jpeg"/><Relationship Id="rId8"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jpeg"/><Relationship Id="rId3"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32.jpeg"/><Relationship Id="rId5" Type="http://schemas.openxmlformats.org/officeDocument/2006/relationships/image" Target="../media/image33.jpeg"/><Relationship Id="rId6" Type="http://schemas.openxmlformats.org/officeDocument/2006/relationships/image" Target="../media/image34.jpg"/><Relationship Id="rId7" Type="http://schemas.openxmlformats.org/officeDocument/2006/relationships/image" Target="../media/image35.jpeg"/><Relationship Id="rId8"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5.jpeg"/><Relationship Id="rId5" Type="http://schemas.openxmlformats.org/officeDocument/2006/relationships/image" Target="../media/image38.jpeg"/><Relationship Id="rId6"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42.png"/><Relationship Id="rId5"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45.jpe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9.gif"/></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png"/><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2.png"/><Relationship Id="rId3" Type="http://schemas.openxmlformats.org/officeDocument/2006/relationships/image" Target="../media/image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g"/><Relationship Id="rId1" Type="http://schemas.openxmlformats.org/officeDocument/2006/relationships/slideLayout" Target="../slideLayouts/slideLayout6.xml"/><Relationship Id="rId2" Type="http://schemas.openxmlformats.org/officeDocument/2006/relationships/image" Target="../media/image2.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9.jpeg"/><Relationship Id="rId5" Type="http://schemas.openxmlformats.org/officeDocument/2006/relationships/image" Target="../media/image10.jpg"/><Relationship Id="rId6" Type="http://schemas.openxmlformats.org/officeDocument/2006/relationships/image" Target="../media/image11.JPG"/><Relationship Id="rId7" Type="http://schemas.openxmlformats.org/officeDocument/2006/relationships/image" Target="../media/image12.JPG"/><Relationship Id="rId8"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15.jpeg"/><Relationship Id="rId5" Type="http://schemas.openxmlformats.org/officeDocument/2006/relationships/image" Target="../media/image16.jpe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6879" y="49076"/>
            <a:ext cx="7772400" cy="1470025"/>
          </a:xfrm>
        </p:spPr>
        <p:txBody>
          <a:bodyPr>
            <a:normAutofit fontScale="90000"/>
          </a:bodyPr>
          <a:lstStyle/>
          <a:p>
            <a:r>
              <a:rPr lang="en-US" b="1" i="1" dirty="0" smtClean="0">
                <a:latin typeface="Calibri" charset="0"/>
                <a:ea typeface="ＭＳ Ｐゴシック" charset="0"/>
                <a:cs typeface="ＭＳ Ｐゴシック" charset="0"/>
              </a:rPr>
              <a:t>STOP BED BUGS!</a:t>
            </a:r>
            <a:br>
              <a:rPr lang="en-US" b="1" i="1" dirty="0" smtClean="0">
                <a:latin typeface="Calibri" charset="0"/>
                <a:ea typeface="ＭＳ Ｐゴシック" charset="0"/>
                <a:cs typeface="ＭＳ Ｐゴシック" charset="0"/>
              </a:rPr>
            </a:br>
            <a:r>
              <a:rPr lang="en-US" sz="3100" dirty="0" smtClean="0">
                <a:latin typeface="Calibri" charset="0"/>
                <a:ea typeface="ＭＳ Ｐゴシック" charset="0"/>
                <a:cs typeface="ＭＳ Ｐゴシック" charset="0"/>
              </a:rPr>
              <a:t>Bed </a:t>
            </a:r>
            <a:r>
              <a:rPr lang="en-US" sz="3100" dirty="0">
                <a:latin typeface="Calibri" charset="0"/>
                <a:ea typeface="ＭＳ Ｐゴシック" charset="0"/>
                <a:cs typeface="ＭＳ Ｐゴシック" charset="0"/>
              </a:rPr>
              <a:t>B</a:t>
            </a:r>
            <a:r>
              <a:rPr lang="en-US" sz="3100" dirty="0" smtClean="0">
                <a:latin typeface="Calibri" charset="0"/>
                <a:ea typeface="ＭＳ Ｐゴシック" charset="0"/>
                <a:cs typeface="ＭＳ Ｐゴシック" charset="0"/>
              </a:rPr>
              <a:t>ug Prevention &amp; </a:t>
            </a:r>
            <a:r>
              <a:rPr lang="en-US" sz="3100" dirty="0">
                <a:latin typeface="Calibri" charset="0"/>
                <a:ea typeface="ＭＳ Ｐゴシック" charset="0"/>
                <a:cs typeface="ＭＳ Ｐゴシック" charset="0"/>
              </a:rPr>
              <a:t>Management </a:t>
            </a:r>
            <a:r>
              <a:rPr lang="en-US" sz="3100" dirty="0" smtClean="0">
                <a:latin typeface="Calibri" charset="0"/>
                <a:ea typeface="ＭＳ Ｐゴシック" charset="0"/>
                <a:cs typeface="ＭＳ Ｐゴシック" charset="0"/>
              </a:rPr>
              <a:t>for Residents</a:t>
            </a:r>
            <a:endParaRPr lang="en-US" dirty="0">
              <a:latin typeface="Calibri" charset="0"/>
              <a:ea typeface="ＭＳ Ｐゴシック" charset="0"/>
              <a:cs typeface="ＭＳ Ｐゴシック" charset="0"/>
            </a:endParaRPr>
          </a:p>
        </p:txBody>
      </p:sp>
      <p:sp>
        <p:nvSpPr>
          <p:cNvPr id="5" name="Subtitle 2"/>
          <p:cNvSpPr>
            <a:spLocks noGrp="1"/>
          </p:cNvSpPr>
          <p:nvPr>
            <p:ph type="subTitle" idx="1"/>
          </p:nvPr>
        </p:nvSpPr>
        <p:spPr>
          <a:xfrm>
            <a:off x="1371600" y="3814763"/>
            <a:ext cx="6400800" cy="1230312"/>
          </a:xfrm>
        </p:spPr>
        <p:txBody>
          <a:bodyPr rtlCol="0">
            <a:normAutofit fontScale="77500" lnSpcReduction="20000"/>
          </a:bodyPr>
          <a:lstStyle/>
          <a:p>
            <a:pPr eaLnBrk="1" fontAlgn="auto" hangingPunct="1">
              <a:spcAft>
                <a:spcPts val="0"/>
              </a:spcAft>
              <a:buFont typeface="Arial"/>
              <a:buNone/>
              <a:defRPr/>
            </a:pPr>
            <a:r>
              <a:rPr lang="en-US" dirty="0" smtClean="0">
                <a:ea typeface="+mn-ea"/>
                <a:cs typeface="+mn-cs"/>
              </a:rPr>
              <a:t>Susannah Reese</a:t>
            </a:r>
          </a:p>
          <a:p>
            <a:pPr eaLnBrk="1" fontAlgn="auto" hangingPunct="1">
              <a:spcAft>
                <a:spcPts val="0"/>
              </a:spcAft>
              <a:buFont typeface="Arial"/>
              <a:buNone/>
              <a:defRPr/>
            </a:pPr>
            <a:r>
              <a:rPr lang="en-US" dirty="0" smtClean="0">
                <a:ea typeface="+mn-ea"/>
                <a:cs typeface="+mn-cs"/>
              </a:rPr>
              <a:t>The Northeastern IPM Center</a:t>
            </a:r>
          </a:p>
          <a:p>
            <a:pPr eaLnBrk="1" fontAlgn="auto" hangingPunct="1">
              <a:spcAft>
                <a:spcPts val="0"/>
              </a:spcAft>
              <a:buFont typeface="Arial"/>
              <a:buNone/>
              <a:defRPr/>
            </a:pPr>
            <a:r>
              <a:rPr lang="en-US" dirty="0" smtClean="0">
                <a:ea typeface="+mn-ea"/>
                <a:cs typeface="+mn-cs"/>
              </a:rPr>
              <a:t>Cornell University</a:t>
            </a:r>
          </a:p>
        </p:txBody>
      </p:sp>
      <p:pic>
        <p:nvPicPr>
          <p:cNvPr id="14340" name="Picture 3" descr="logo-red-yellow-black_www.eps"/>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06880" y="4853552"/>
            <a:ext cx="1762399" cy="14535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1"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8825" y="6378575"/>
            <a:ext cx="7637463" cy="39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NEIPM logo.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0954" y="4618038"/>
            <a:ext cx="2032000" cy="1689100"/>
          </a:xfrm>
          <a:prstGeom prst="rect">
            <a:avLst/>
          </a:prstGeom>
        </p:spPr>
      </p:pic>
      <p:sp>
        <p:nvSpPr>
          <p:cNvPr id="4" name="TextBox 3"/>
          <p:cNvSpPr txBox="1"/>
          <p:nvPr/>
        </p:nvSpPr>
        <p:spPr>
          <a:xfrm>
            <a:off x="1025221" y="2061936"/>
            <a:ext cx="7024688" cy="923330"/>
          </a:xfrm>
          <a:prstGeom prst="rect">
            <a:avLst/>
          </a:prstGeom>
          <a:noFill/>
        </p:spPr>
        <p:txBody>
          <a:bodyPr wrap="square" rtlCol="0">
            <a:spAutoFit/>
          </a:bodyPr>
          <a:lstStyle/>
          <a:p>
            <a:pPr algn="ctr"/>
            <a:r>
              <a:rPr lang="en-US" dirty="0"/>
              <a:t>The Northeastern IPM Center receives support from the U.S. Department of Housing and Urban Development's Office of Healthy Homes and Lead Hazard Control through USDA-NIFA to facilitate this program. </a:t>
            </a:r>
          </a:p>
        </p:txBody>
      </p:sp>
    </p:spTree>
    <p:extLst>
      <p:ext uri="{BB962C8B-B14F-4D97-AF65-F5344CB8AC3E}">
        <p14:creationId xmlns:p14="http://schemas.microsoft.com/office/powerpoint/2010/main" val="30159299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581025" y="687388"/>
            <a:ext cx="7989888" cy="754062"/>
          </a:xfrm>
        </p:spPr>
        <p:txBody>
          <a:bodyPr/>
          <a:lstStyle/>
          <a:p>
            <a:pPr eaLnBrk="1" hangingPunct="1"/>
            <a:r>
              <a:rPr lang="en-US" altLang="en-US"/>
              <a:t>The feeding process</a:t>
            </a:r>
          </a:p>
        </p:txBody>
      </p:sp>
      <p:pic>
        <p:nvPicPr>
          <p:cNvPr id="31746" name="Content Placeholder 4" descr="bed bug feeding Whitney Cranshawb.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49263" y="1600200"/>
            <a:ext cx="8229600" cy="4327525"/>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p:spPr>
        <p:style>
          <a:lnRef idx="2">
            <a:schemeClr val="dk1"/>
          </a:lnRef>
          <a:fillRef idx="1">
            <a:schemeClr val="lt1"/>
          </a:fillRef>
          <a:effectRef idx="0">
            <a:schemeClr val="dk1"/>
          </a:effectRef>
          <a:fontRef idx="minor">
            <a:schemeClr val="dk1"/>
          </a:fontRef>
        </p:style>
      </p:pic>
      <p:sp>
        <p:nvSpPr>
          <p:cNvPr id="31747" name="TextBox 1"/>
          <p:cNvSpPr txBox="1">
            <a:spLocks noChangeArrowheads="1"/>
          </p:cNvSpPr>
          <p:nvPr/>
        </p:nvSpPr>
        <p:spPr bwMode="auto">
          <a:xfrm>
            <a:off x="461963" y="1600200"/>
            <a:ext cx="8229600" cy="461963"/>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a:t>     Start	      3 min		9 min		    12 min</a:t>
            </a:r>
          </a:p>
        </p:txBody>
      </p:sp>
      <p:sp>
        <p:nvSpPr>
          <p:cNvPr id="2" name="TextBox 1"/>
          <p:cNvSpPr txBox="1"/>
          <p:nvPr/>
        </p:nvSpPr>
        <p:spPr>
          <a:xfrm>
            <a:off x="461963" y="5642705"/>
            <a:ext cx="4719637" cy="200055"/>
          </a:xfrm>
          <a:prstGeom prst="rect">
            <a:avLst/>
          </a:prstGeom>
          <a:noFill/>
        </p:spPr>
        <p:txBody>
          <a:bodyPr wrap="square" rtlCol="0">
            <a:spAutoFit/>
          </a:bodyPr>
          <a:lstStyle/>
          <a:p>
            <a:r>
              <a:rPr lang="en-US" sz="700" dirty="0" smtClean="0"/>
              <a:t>Photo: </a:t>
            </a:r>
            <a:r>
              <a:rPr lang="en-US" sz="700" dirty="0"/>
              <a:t>Whitney </a:t>
            </a:r>
            <a:r>
              <a:rPr lang="en-US" sz="700" dirty="0" err="1"/>
              <a:t>Cranshaw</a:t>
            </a:r>
            <a:endParaRPr lang="en-US" sz="700" dirty="0"/>
          </a:p>
        </p:txBody>
      </p:sp>
    </p:spTree>
    <p:extLst>
      <p:ext uri="{BB962C8B-B14F-4D97-AF65-F5344CB8AC3E}">
        <p14:creationId xmlns:p14="http://schemas.microsoft.com/office/powerpoint/2010/main" val="16128893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13"/>
          <p:cNvSpPr txBox="1">
            <a:spLocks noChangeArrowheads="1"/>
          </p:cNvSpPr>
          <p:nvPr/>
        </p:nvSpPr>
        <p:spPr bwMode="auto">
          <a:xfrm>
            <a:off x="7010400" y="6019800"/>
            <a:ext cx="20574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ea typeface="Osaka" charset="0"/>
                <a:cs typeface="Osaka" charset="0"/>
              </a:rPr>
              <a:t>Spider Beetle</a:t>
            </a:r>
          </a:p>
        </p:txBody>
      </p:sp>
      <p:sp>
        <p:nvSpPr>
          <p:cNvPr id="31746" name="Rectangle 6"/>
          <p:cNvSpPr>
            <a:spLocks noGrp="1" noChangeArrowheads="1"/>
          </p:cNvSpPr>
          <p:nvPr>
            <p:ph type="sldNum" sz="quarter" idx="12"/>
          </p:nvPr>
        </p:nvSpPr>
        <p:spPr>
          <a:xfrm>
            <a:off x="7391400" y="6477000"/>
            <a:ext cx="1676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0CD7AAD-013D-D444-AB64-1BC359C86E5C}" type="slidenum">
              <a:rPr lang="en-US" sz="1400">
                <a:ea typeface="Osaka" charset="0"/>
                <a:cs typeface="Osaka" charset="0"/>
              </a:rPr>
              <a:pPr/>
              <a:t>11</a:t>
            </a:fld>
            <a:endParaRPr lang="en-US" sz="1400">
              <a:ea typeface="Osaka" charset="0"/>
              <a:cs typeface="Osaka" charset="0"/>
            </a:endParaRPr>
          </a:p>
        </p:txBody>
      </p:sp>
      <p:sp>
        <p:nvSpPr>
          <p:cNvPr id="31747" name="Rectangle 3"/>
          <p:cNvSpPr>
            <a:spLocks noChangeArrowheads="1"/>
          </p:cNvSpPr>
          <p:nvPr/>
        </p:nvSpPr>
        <p:spPr bwMode="auto">
          <a:xfrm>
            <a:off x="0" y="11430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a:lnSpc>
                <a:spcPct val="90000"/>
              </a:lnSpc>
              <a:spcBef>
                <a:spcPct val="30000"/>
              </a:spcBef>
              <a:buSzPct val="80000"/>
            </a:pPr>
            <a:endParaRPr lang="en-US" sz="2800" b="1">
              <a:ea typeface="Osaka" charset="0"/>
              <a:cs typeface="Osaka" charset="0"/>
            </a:endParaRPr>
          </a:p>
          <a:p>
            <a:pPr marL="342900" indent="-342900" algn="ctr">
              <a:lnSpc>
                <a:spcPct val="90000"/>
              </a:lnSpc>
              <a:spcBef>
                <a:spcPct val="30000"/>
              </a:spcBef>
              <a:buSzPct val="80000"/>
              <a:buFontTx/>
              <a:buBlip>
                <a:blip r:embed="rId3"/>
              </a:buBlip>
            </a:pPr>
            <a:endParaRPr lang="en-US" sz="2800" b="1">
              <a:ea typeface="Osaka" charset="0"/>
              <a:cs typeface="Osaka" charset="0"/>
            </a:endParaRPr>
          </a:p>
        </p:txBody>
      </p:sp>
      <p:grpSp>
        <p:nvGrpSpPr>
          <p:cNvPr id="31748" name="Group 18"/>
          <p:cNvGrpSpPr>
            <a:grpSpLocks/>
          </p:cNvGrpSpPr>
          <p:nvPr/>
        </p:nvGrpSpPr>
        <p:grpSpPr bwMode="auto">
          <a:xfrm>
            <a:off x="457200" y="4114800"/>
            <a:ext cx="2895600" cy="2430463"/>
            <a:chOff x="685800" y="4114800"/>
            <a:chExt cx="2895600" cy="2430236"/>
          </a:xfrm>
        </p:grpSpPr>
        <p:pic>
          <p:nvPicPr>
            <p:cNvPr id="31759" name="Picture 7" descr="mosquito bite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5800" y="4114800"/>
              <a:ext cx="2452688" cy="1892123"/>
            </a:xfrm>
            <a:prstGeom prst="rect">
              <a:avLst/>
            </a:prstGeom>
            <a:noFill/>
            <a:ln w="6350">
              <a:solidFill>
                <a:srgbClr val="000000"/>
              </a:solidFill>
              <a:miter lim="800000"/>
              <a:headEnd/>
              <a:tailEnd/>
            </a:ln>
            <a:effectLst>
              <a:outerShdw dist="53882" dir="2700000" algn="ctr" rotWithShape="0">
                <a:srgbClr val="333333"/>
              </a:outerShdw>
            </a:effectLst>
            <a:extLst>
              <a:ext uri="{909E8E84-426E-40dd-AFC4-6F175D3DCCD1}">
                <a14:hiddenFill xmlns:a14="http://schemas.microsoft.com/office/drawing/2010/main" xmlns="">
                  <a:solidFill>
                    <a:srgbClr val="FFFFFF"/>
                  </a:solidFill>
                </a14:hiddenFill>
              </a:ext>
            </a:extLst>
          </p:spPr>
        </p:pic>
        <p:sp>
          <p:nvSpPr>
            <p:cNvPr id="31760" name="Text Box 8"/>
            <p:cNvSpPr txBox="1">
              <a:spLocks noChangeArrowheads="1"/>
            </p:cNvSpPr>
            <p:nvPr/>
          </p:nvSpPr>
          <p:spPr bwMode="auto">
            <a:xfrm>
              <a:off x="685800" y="6083116"/>
              <a:ext cx="2895600" cy="46192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ea typeface="Osaka" charset="0"/>
                  <a:cs typeface="Osaka" charset="0"/>
                </a:rPr>
                <a:t>Mosquito Bites</a:t>
              </a:r>
              <a:endParaRPr lang="en-US">
                <a:ea typeface="Osaka" charset="0"/>
                <a:cs typeface="Osaka" charset="0"/>
              </a:endParaRPr>
            </a:p>
          </p:txBody>
        </p:sp>
      </p:grpSp>
      <p:sp>
        <p:nvSpPr>
          <p:cNvPr id="31749" name="Rectangle 9"/>
          <p:cNvSpPr>
            <a:spLocks noGrp="1" noChangeArrowheads="1"/>
          </p:cNvSpPr>
          <p:nvPr>
            <p:ph type="title"/>
          </p:nvPr>
        </p:nvSpPr>
        <p:spPr/>
        <p:txBody>
          <a:bodyPr/>
          <a:lstStyle/>
          <a:p>
            <a:r>
              <a:rPr lang="en-US">
                <a:latin typeface="Arial" charset="0"/>
                <a:ea typeface="Osaka" charset="0"/>
                <a:cs typeface="Osaka" charset="0"/>
              </a:rPr>
              <a:t>Can be confused with…</a:t>
            </a:r>
          </a:p>
        </p:txBody>
      </p:sp>
      <p:sp>
        <p:nvSpPr>
          <p:cNvPr id="31750" name="Rectangle 10"/>
          <p:cNvSpPr>
            <a:spLocks noGrp="1" noChangeArrowheads="1"/>
          </p:cNvSpPr>
          <p:nvPr>
            <p:ph type="body" idx="1"/>
          </p:nvPr>
        </p:nvSpPr>
        <p:spPr>
          <a:xfrm>
            <a:off x="685800" y="2057400"/>
            <a:ext cx="7772400" cy="1981200"/>
          </a:xfrm>
        </p:spPr>
        <p:txBody>
          <a:bodyPr/>
          <a:lstStyle/>
          <a:p>
            <a:pPr>
              <a:lnSpc>
                <a:spcPct val="80000"/>
              </a:lnSpc>
            </a:pPr>
            <a:r>
              <a:rPr lang="en-US" sz="2800">
                <a:latin typeface="Arial" charset="0"/>
                <a:ea typeface="Osaka" charset="0"/>
                <a:cs typeface="Osaka" charset="0"/>
              </a:rPr>
              <a:t> Ticks				</a:t>
            </a:r>
          </a:p>
          <a:p>
            <a:pPr>
              <a:lnSpc>
                <a:spcPct val="80000"/>
              </a:lnSpc>
            </a:pPr>
            <a:r>
              <a:rPr lang="en-US" sz="2800">
                <a:latin typeface="Arial" charset="0"/>
                <a:ea typeface="Osaka" charset="0"/>
                <a:cs typeface="Osaka" charset="0"/>
              </a:rPr>
              <a:t> Cockroach nymphs</a:t>
            </a:r>
          </a:p>
          <a:p>
            <a:pPr>
              <a:lnSpc>
                <a:spcPct val="80000"/>
              </a:lnSpc>
            </a:pPr>
            <a:r>
              <a:rPr lang="en-US" sz="2800">
                <a:latin typeface="Arial" charset="0"/>
                <a:ea typeface="Osaka" charset="0"/>
                <a:cs typeface="Osaka" charset="0"/>
              </a:rPr>
              <a:t> Other kinds of bug bites</a:t>
            </a:r>
          </a:p>
          <a:p>
            <a:pPr>
              <a:lnSpc>
                <a:spcPct val="80000"/>
              </a:lnSpc>
            </a:pPr>
            <a:r>
              <a:rPr lang="en-US" sz="2800">
                <a:latin typeface="Arial" charset="0"/>
                <a:ea typeface="Osaka" charset="0"/>
                <a:cs typeface="Osaka" charset="0"/>
              </a:rPr>
              <a:t> Allergic reactions to chemicals</a:t>
            </a:r>
          </a:p>
          <a:p>
            <a:pPr>
              <a:lnSpc>
                <a:spcPct val="80000"/>
              </a:lnSpc>
            </a:pPr>
            <a:endParaRPr lang="en-US" sz="2800">
              <a:latin typeface="Arial" charset="0"/>
              <a:ea typeface="Osaka" charset="0"/>
              <a:cs typeface="Osaka" charset="0"/>
            </a:endParaRPr>
          </a:p>
        </p:txBody>
      </p:sp>
      <p:grpSp>
        <p:nvGrpSpPr>
          <p:cNvPr id="31751" name="Group 15"/>
          <p:cNvGrpSpPr>
            <a:grpSpLocks/>
          </p:cNvGrpSpPr>
          <p:nvPr/>
        </p:nvGrpSpPr>
        <p:grpSpPr bwMode="auto">
          <a:xfrm>
            <a:off x="6019800" y="1676400"/>
            <a:ext cx="2320925" cy="2366963"/>
            <a:chOff x="6019800" y="1676400"/>
            <a:chExt cx="2321169" cy="2366963"/>
          </a:xfrm>
        </p:grpSpPr>
        <p:pic>
          <p:nvPicPr>
            <p:cNvPr id="31757" name="Picture 4" descr="Dog-Tick-D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19800" y="1676400"/>
              <a:ext cx="2321169" cy="1905000"/>
            </a:xfrm>
            <a:prstGeom prst="rect">
              <a:avLst/>
            </a:prstGeom>
            <a:noFill/>
            <a:ln w="6350">
              <a:solidFill>
                <a:srgbClr val="000000"/>
              </a:solidFill>
              <a:miter lim="800000"/>
              <a:headEnd/>
              <a:tailEnd/>
            </a:ln>
            <a:effectLst>
              <a:outerShdw dist="53882" dir="2700000" algn="ctr" rotWithShape="0">
                <a:srgbClr val="333333"/>
              </a:outerShdw>
            </a:effectLst>
            <a:extLst>
              <a:ext uri="{909E8E84-426E-40dd-AFC4-6F175D3DCCD1}">
                <a14:hiddenFill xmlns:a14="http://schemas.microsoft.com/office/drawing/2010/main" xmlns="">
                  <a:solidFill>
                    <a:srgbClr val="FFFFFF"/>
                  </a:solidFill>
                </a14:hiddenFill>
              </a:ext>
            </a:extLst>
          </p:spPr>
        </p:pic>
        <p:sp>
          <p:nvSpPr>
            <p:cNvPr id="31758" name="Text Box 11"/>
            <p:cNvSpPr txBox="1">
              <a:spLocks noChangeArrowheads="1"/>
            </p:cNvSpPr>
            <p:nvPr/>
          </p:nvSpPr>
          <p:spPr bwMode="auto">
            <a:xfrm>
              <a:off x="6019800" y="3581400"/>
              <a:ext cx="1143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ea typeface="Osaka" charset="0"/>
                  <a:cs typeface="Osaka" charset="0"/>
                </a:rPr>
                <a:t>Tick</a:t>
              </a:r>
            </a:p>
          </p:txBody>
        </p:sp>
      </p:grpSp>
      <p:sp>
        <p:nvSpPr>
          <p:cNvPr id="31752" name="Text Box 12"/>
          <p:cNvSpPr txBox="1">
            <a:spLocks noChangeArrowheads="1"/>
          </p:cNvSpPr>
          <p:nvPr/>
        </p:nvSpPr>
        <p:spPr bwMode="auto">
          <a:xfrm>
            <a:off x="5181600" y="6019800"/>
            <a:ext cx="1905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ea typeface="Osaka" charset="0"/>
                <a:cs typeface="Osaka" charset="0"/>
              </a:rPr>
              <a:t>Bat Bug</a:t>
            </a:r>
          </a:p>
        </p:txBody>
      </p:sp>
      <p:pic>
        <p:nvPicPr>
          <p:cNvPr id="31753" name="Picture 3" descr="Nymph_780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124200" y="4114800"/>
            <a:ext cx="1828800" cy="1897063"/>
          </a:xfrm>
          <a:prstGeom prst="rect">
            <a:avLst/>
          </a:prstGeom>
          <a:noFill/>
          <a:ln w="6350">
            <a:solidFill>
              <a:srgbClr val="000000"/>
            </a:solidFill>
            <a:miter lim="800000"/>
            <a:headEnd/>
            <a:tailEnd/>
          </a:ln>
          <a:effectLst>
            <a:outerShdw dist="71842" dir="2700000" algn="ctr" rotWithShape="0">
              <a:srgbClr val="333333"/>
            </a:outerShdw>
          </a:effectLst>
          <a:extLst>
            <a:ext uri="{909E8E84-426E-40dd-AFC4-6F175D3DCCD1}">
              <a14:hiddenFill xmlns:a14="http://schemas.microsoft.com/office/drawing/2010/main" xmlns="">
                <a:solidFill>
                  <a:srgbClr val="FFFFFF"/>
                </a:solidFill>
              </a14:hiddenFill>
            </a:ext>
          </a:extLst>
        </p:spPr>
      </p:pic>
      <p:sp>
        <p:nvSpPr>
          <p:cNvPr id="31754" name="Text Box 13"/>
          <p:cNvSpPr txBox="1">
            <a:spLocks noChangeArrowheads="1"/>
          </p:cNvSpPr>
          <p:nvPr/>
        </p:nvSpPr>
        <p:spPr bwMode="auto">
          <a:xfrm>
            <a:off x="3124200" y="6019800"/>
            <a:ext cx="20574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ea typeface="Osaka" charset="0"/>
                <a:cs typeface="Osaka" charset="0"/>
              </a:rPr>
              <a:t>Cockroach Nymph</a:t>
            </a:r>
          </a:p>
        </p:txBody>
      </p:sp>
      <p:pic>
        <p:nvPicPr>
          <p:cNvPr id="31755" name="Picture 14" descr="UNL Spider beetle.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rot="-5400000">
            <a:off x="6997700" y="4127500"/>
            <a:ext cx="1905000" cy="1879600"/>
          </a:xfrm>
          <a:prstGeom prst="rect">
            <a:avLst/>
          </a:prstGeom>
          <a:noFill/>
          <a:ln w="9525">
            <a:solidFill>
              <a:schemeClr val="tx1"/>
            </a:solidFill>
            <a:miter lim="800000"/>
            <a:headEnd/>
            <a:tailEnd/>
          </a:ln>
          <a:effectLst>
            <a:outerShdw dist="35941" dir="2700000" algn="tl" rotWithShape="0">
              <a:srgbClr val="000000"/>
            </a:outerShdw>
          </a:effectLst>
          <a:extLst>
            <a:ext uri="{909E8E84-426E-40dd-AFC4-6F175D3DCCD1}">
              <a14:hiddenFill xmlns:a14="http://schemas.microsoft.com/office/drawing/2010/main" xmlns="">
                <a:solidFill>
                  <a:srgbClr val="FFFFFF"/>
                </a:solidFill>
              </a14:hiddenFill>
            </a:ext>
          </a:extLst>
        </p:spPr>
      </p:pic>
      <p:pic>
        <p:nvPicPr>
          <p:cNvPr id="31756" name="Picture 18" descr="EaBtBgAdFeDorsl-Fed-9ts.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5297488" y="4114800"/>
            <a:ext cx="1408112" cy="1905000"/>
          </a:xfrm>
          <a:prstGeom prst="rect">
            <a:avLst/>
          </a:prstGeom>
          <a:noFill/>
          <a:ln w="6350">
            <a:solidFill>
              <a:schemeClr val="tx1"/>
            </a:solidFill>
            <a:miter lim="800000"/>
            <a:headEnd/>
            <a:tailEnd/>
          </a:ln>
          <a:effectLst>
            <a:outerShdw dist="35941" dir="2700000" algn="tl" rotWithShape="0">
              <a:srgbClr val="000000"/>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8287362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6"/>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75A98D3-54D1-A141-AD6A-C5831D5BB697}" type="slidenum">
              <a:rPr lang="en-US" sz="1400">
                <a:ea typeface="Osaka" charset="0"/>
                <a:cs typeface="Osaka" charset="0"/>
              </a:rPr>
              <a:pPr/>
              <a:t>12</a:t>
            </a:fld>
            <a:endParaRPr lang="en-US" sz="1400">
              <a:ea typeface="Osaka" charset="0"/>
              <a:cs typeface="Osaka" charset="0"/>
            </a:endParaRPr>
          </a:p>
        </p:txBody>
      </p:sp>
      <p:pic>
        <p:nvPicPr>
          <p:cNvPr id="37890" name="Picture 3" descr="IMG_145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7800" y="4038600"/>
            <a:ext cx="3276600" cy="2184400"/>
          </a:xfrm>
          <a:prstGeom prst="rect">
            <a:avLst/>
          </a:prstGeom>
          <a:noFill/>
          <a:ln w="9525">
            <a:solidFill>
              <a:schemeClr val="tx1"/>
            </a:solidFill>
            <a:miter lim="800000"/>
            <a:headEnd/>
            <a:tailEnd/>
          </a:ln>
          <a:effectLst>
            <a:outerShdw dist="53882" dir="2700000" algn="ctr" rotWithShape="0">
              <a:srgbClr val="333333"/>
            </a:outerShdw>
          </a:effectLst>
          <a:extLst>
            <a:ext uri="{909E8E84-426E-40dd-AFC4-6F175D3DCCD1}">
              <a14:hiddenFill xmlns:a14="http://schemas.microsoft.com/office/drawing/2010/main" xmlns="">
                <a:solidFill>
                  <a:srgbClr val="FFFFFF"/>
                </a:solidFill>
              </a14:hiddenFill>
            </a:ext>
          </a:extLst>
        </p:spPr>
      </p:pic>
      <p:sp>
        <p:nvSpPr>
          <p:cNvPr id="37891" name="Text Box 6"/>
          <p:cNvSpPr txBox="1">
            <a:spLocks noChangeArrowheads="1"/>
          </p:cNvSpPr>
          <p:nvPr/>
        </p:nvSpPr>
        <p:spPr bwMode="auto">
          <a:xfrm>
            <a:off x="5257800" y="6223000"/>
            <a:ext cx="3657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ea typeface="Osaka" charset="0"/>
                <a:cs typeface="Osaka" charset="0"/>
              </a:rPr>
              <a:t>A bad infestation</a:t>
            </a:r>
          </a:p>
        </p:txBody>
      </p:sp>
      <p:sp>
        <p:nvSpPr>
          <p:cNvPr id="37892" name="Rectangle 7"/>
          <p:cNvSpPr>
            <a:spLocks noGrp="1" noChangeArrowheads="1"/>
          </p:cNvSpPr>
          <p:nvPr>
            <p:ph type="title"/>
          </p:nvPr>
        </p:nvSpPr>
        <p:spPr/>
        <p:txBody>
          <a:bodyPr/>
          <a:lstStyle/>
          <a:p>
            <a:r>
              <a:rPr lang="en-US">
                <a:latin typeface="Arial" charset="0"/>
                <a:ea typeface="Osaka" charset="0"/>
                <a:cs typeface="Osaka" charset="0"/>
              </a:rPr>
              <a:t>Fecal spots</a:t>
            </a:r>
          </a:p>
        </p:txBody>
      </p:sp>
      <p:sp>
        <p:nvSpPr>
          <p:cNvPr id="37893" name="Rectangle 8"/>
          <p:cNvSpPr>
            <a:spLocks noGrp="1" noChangeArrowheads="1"/>
          </p:cNvSpPr>
          <p:nvPr>
            <p:ph type="body" idx="1"/>
          </p:nvPr>
        </p:nvSpPr>
        <p:spPr>
          <a:xfrm>
            <a:off x="685800" y="2057400"/>
            <a:ext cx="8001000" cy="2362200"/>
          </a:xfrm>
        </p:spPr>
        <p:txBody>
          <a:bodyPr/>
          <a:lstStyle/>
          <a:p>
            <a:r>
              <a:rPr lang="en-US" sz="2800">
                <a:latin typeface="Arial" charset="0"/>
                <a:ea typeface="Osaka" charset="0"/>
                <a:cs typeface="Osaka" charset="0"/>
              </a:rPr>
              <a:t>Fecal spots are bed bug droppings</a:t>
            </a:r>
          </a:p>
          <a:p>
            <a:r>
              <a:rPr lang="en-US" sz="2800">
                <a:latin typeface="Arial" charset="0"/>
                <a:ea typeface="ＭＳ Ｐゴシック" charset="0"/>
                <a:cs typeface="ＭＳ Ｐゴシック" charset="0"/>
              </a:rPr>
              <a:t>Different from frass—frass is gritty, fecal spots are smooth.</a:t>
            </a:r>
            <a:endParaRPr lang="en-US" sz="2800">
              <a:latin typeface="Arial" charset="0"/>
              <a:ea typeface="Osaka" charset="0"/>
              <a:cs typeface="Osaka" charset="0"/>
            </a:endParaRPr>
          </a:p>
          <a:p>
            <a:r>
              <a:rPr lang="en-US" sz="2800">
                <a:latin typeface="Arial" charset="0"/>
                <a:ea typeface="Osaka" charset="0"/>
                <a:cs typeface="Osaka" charset="0"/>
              </a:rPr>
              <a:t>A current bed bug infestation cannot be confirmed by fecal spots </a:t>
            </a:r>
            <a:br>
              <a:rPr lang="en-US" sz="2800">
                <a:latin typeface="Arial" charset="0"/>
                <a:ea typeface="Osaka" charset="0"/>
                <a:cs typeface="Osaka" charset="0"/>
              </a:rPr>
            </a:br>
            <a:r>
              <a:rPr lang="en-US" sz="2800">
                <a:latin typeface="Arial" charset="0"/>
                <a:ea typeface="Osaka" charset="0"/>
                <a:cs typeface="Osaka" charset="0"/>
              </a:rPr>
              <a:t>alone</a:t>
            </a:r>
          </a:p>
          <a:p>
            <a:r>
              <a:rPr lang="en-US" sz="2800">
                <a:latin typeface="Arial" charset="0"/>
                <a:ea typeface="Osaka" charset="0"/>
                <a:cs typeface="Osaka" charset="0"/>
              </a:rPr>
              <a:t>Live bed bugs </a:t>
            </a:r>
            <a:br>
              <a:rPr lang="en-US" sz="2800">
                <a:latin typeface="Arial" charset="0"/>
                <a:ea typeface="Osaka" charset="0"/>
                <a:cs typeface="Osaka" charset="0"/>
              </a:rPr>
            </a:br>
            <a:r>
              <a:rPr lang="en-US" sz="2800">
                <a:latin typeface="Arial" charset="0"/>
                <a:ea typeface="Osaka" charset="0"/>
                <a:cs typeface="Osaka" charset="0"/>
              </a:rPr>
              <a:t>must be found</a:t>
            </a:r>
            <a:endParaRPr lang="en-US">
              <a:latin typeface="Arial" charset="0"/>
              <a:ea typeface="Osaka" charset="0"/>
              <a:cs typeface="Osaka" charset="0"/>
            </a:endParaRPr>
          </a:p>
        </p:txBody>
      </p:sp>
    </p:spTree>
    <p:extLst>
      <p:ext uri="{BB962C8B-B14F-4D97-AF65-F5344CB8AC3E}">
        <p14:creationId xmlns:p14="http://schemas.microsoft.com/office/powerpoint/2010/main" val="37417373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6"/>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30FF633-E2B1-E54C-B39E-9E48CE6708B4}" type="slidenum">
              <a:rPr lang="en-US" sz="1400">
                <a:ea typeface="Osaka" charset="0"/>
                <a:cs typeface="Osaka" charset="0"/>
              </a:rPr>
              <a:pPr/>
              <a:t>13</a:t>
            </a:fld>
            <a:endParaRPr lang="en-US" sz="1400">
              <a:ea typeface="Osaka" charset="0"/>
              <a:cs typeface="Osaka" charset="0"/>
            </a:endParaRPr>
          </a:p>
        </p:txBody>
      </p:sp>
      <p:pic>
        <p:nvPicPr>
          <p:cNvPr id="39938" name="Picture 2" descr="IMG_146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19400" y="1957388"/>
            <a:ext cx="5791200" cy="4062412"/>
          </a:xfrm>
          <a:prstGeom prst="rect">
            <a:avLst/>
          </a:prstGeom>
          <a:noFill/>
          <a:ln w="6350">
            <a:solidFill>
              <a:schemeClr val="tx1"/>
            </a:solidFill>
            <a:miter lim="800000"/>
            <a:headEnd/>
            <a:tailEnd/>
          </a:ln>
          <a:effectLst>
            <a:outerShdw dist="53882" dir="2700000" algn="ctr" rotWithShape="0">
              <a:srgbClr val="333333"/>
            </a:outerShdw>
          </a:effectLst>
          <a:extLst>
            <a:ext uri="{909E8E84-426E-40dd-AFC4-6F175D3DCCD1}">
              <a14:hiddenFill xmlns:a14="http://schemas.microsoft.com/office/drawing/2010/main" xmlns="">
                <a:solidFill>
                  <a:srgbClr val="FFFFFF"/>
                </a:solidFill>
              </a14:hiddenFill>
            </a:ext>
          </a:extLst>
        </p:spPr>
      </p:pic>
      <p:sp>
        <p:nvSpPr>
          <p:cNvPr id="39939" name="Text Box 3"/>
          <p:cNvSpPr txBox="1">
            <a:spLocks noChangeArrowheads="1"/>
          </p:cNvSpPr>
          <p:nvPr/>
        </p:nvSpPr>
        <p:spPr bwMode="auto">
          <a:xfrm>
            <a:off x="2819400" y="6019800"/>
            <a:ext cx="5562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ea typeface="Osaka" charset="0"/>
                <a:cs typeface="Osaka" charset="0"/>
              </a:rPr>
              <a:t>Bed bug signs on a mattress seam</a:t>
            </a:r>
          </a:p>
        </p:txBody>
      </p:sp>
      <p:pic>
        <p:nvPicPr>
          <p:cNvPr id="39940" name="Picture 4" descr="cast-ski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800" y="2286000"/>
            <a:ext cx="2259013" cy="268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1" name="Oval 5"/>
          <p:cNvSpPr>
            <a:spLocks noChangeArrowheads="1"/>
          </p:cNvSpPr>
          <p:nvPr/>
        </p:nvSpPr>
        <p:spPr bwMode="auto">
          <a:xfrm>
            <a:off x="4648200" y="3962400"/>
            <a:ext cx="838200" cy="914400"/>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800">
              <a:ea typeface="Osaka" charset="0"/>
              <a:cs typeface="Osaka" charset="0"/>
            </a:endParaRPr>
          </a:p>
        </p:txBody>
      </p:sp>
      <p:sp>
        <p:nvSpPr>
          <p:cNvPr id="39942" name="Line 6"/>
          <p:cNvSpPr>
            <a:spLocks noChangeShapeType="1"/>
          </p:cNvSpPr>
          <p:nvPr/>
        </p:nvSpPr>
        <p:spPr bwMode="auto">
          <a:xfrm flipH="1" flipV="1">
            <a:off x="1981200" y="2133600"/>
            <a:ext cx="3048000" cy="182880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943" name="Line 7"/>
          <p:cNvSpPr>
            <a:spLocks noChangeShapeType="1"/>
          </p:cNvSpPr>
          <p:nvPr/>
        </p:nvSpPr>
        <p:spPr bwMode="auto">
          <a:xfrm flipH="1">
            <a:off x="1600200" y="4876800"/>
            <a:ext cx="3429000" cy="53340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944" name="Oval 8"/>
          <p:cNvSpPr>
            <a:spLocks noChangeArrowheads="1"/>
          </p:cNvSpPr>
          <p:nvPr/>
        </p:nvSpPr>
        <p:spPr bwMode="auto">
          <a:xfrm>
            <a:off x="228600" y="1981200"/>
            <a:ext cx="2438400" cy="3429000"/>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800">
              <a:ea typeface="Osaka" charset="0"/>
              <a:cs typeface="Osaka" charset="0"/>
            </a:endParaRPr>
          </a:p>
        </p:txBody>
      </p:sp>
      <p:sp>
        <p:nvSpPr>
          <p:cNvPr id="39945" name="Rectangle 9"/>
          <p:cNvSpPr>
            <a:spLocks noGrp="1" noChangeArrowheads="1"/>
          </p:cNvSpPr>
          <p:nvPr>
            <p:ph type="title"/>
          </p:nvPr>
        </p:nvSpPr>
        <p:spPr/>
        <p:txBody>
          <a:bodyPr/>
          <a:lstStyle/>
          <a:p>
            <a:r>
              <a:rPr lang="en-US">
                <a:latin typeface="Arial" charset="0"/>
                <a:ea typeface="Osaka" charset="0"/>
                <a:cs typeface="Osaka" charset="0"/>
              </a:rPr>
              <a:t>Shed skins</a:t>
            </a:r>
          </a:p>
        </p:txBody>
      </p:sp>
    </p:spTree>
    <p:extLst>
      <p:ext uri="{BB962C8B-B14F-4D97-AF65-F5344CB8AC3E}">
        <p14:creationId xmlns:p14="http://schemas.microsoft.com/office/powerpoint/2010/main" val="38159187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6"/>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BAD6952-BABE-3C41-8E92-8F1572435D06}" type="slidenum">
              <a:rPr lang="en-US" sz="1400">
                <a:ea typeface="Osaka" charset="0"/>
                <a:cs typeface="Osaka" charset="0"/>
              </a:rPr>
              <a:pPr/>
              <a:t>14</a:t>
            </a:fld>
            <a:endParaRPr lang="en-US" sz="1400">
              <a:ea typeface="Osaka" charset="0"/>
              <a:cs typeface="Osaka" charset="0"/>
            </a:endParaRPr>
          </a:p>
        </p:txBody>
      </p:sp>
      <p:pic>
        <p:nvPicPr>
          <p:cNvPr id="35842" name="Picture 2" descr="DSCN383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8200" y="3505200"/>
            <a:ext cx="3762375" cy="2801938"/>
          </a:xfrm>
          <a:prstGeom prst="rect">
            <a:avLst/>
          </a:prstGeom>
          <a:noFill/>
          <a:ln w="6350">
            <a:solidFill>
              <a:schemeClr val="tx1"/>
            </a:solidFill>
            <a:miter lim="800000"/>
            <a:headEnd/>
            <a:tailEnd/>
          </a:ln>
          <a:effectLst>
            <a:outerShdw dist="53882" dir="2700000" algn="ctr" rotWithShape="0">
              <a:srgbClr val="333333"/>
            </a:outerShdw>
          </a:effectLst>
          <a:extLst>
            <a:ext uri="{909E8E84-426E-40dd-AFC4-6F175D3DCCD1}">
              <a14:hiddenFill xmlns:a14="http://schemas.microsoft.com/office/drawing/2010/main" xmlns="">
                <a:solidFill>
                  <a:srgbClr val="FFFFFF"/>
                </a:solidFill>
              </a14:hiddenFill>
            </a:ext>
          </a:extLst>
        </p:spPr>
      </p:pic>
      <p:pic>
        <p:nvPicPr>
          <p:cNvPr id="35843" name="Picture 3" descr="bed but bit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76800" y="3468688"/>
            <a:ext cx="3810000" cy="2855912"/>
          </a:xfrm>
          <a:prstGeom prst="rect">
            <a:avLst/>
          </a:prstGeom>
          <a:noFill/>
          <a:ln w="6350">
            <a:solidFill>
              <a:schemeClr val="tx1"/>
            </a:solidFill>
            <a:miter lim="800000"/>
            <a:headEnd/>
            <a:tailEnd/>
          </a:ln>
          <a:effectLst>
            <a:outerShdw dist="53882" dir="2700000" algn="ctr" rotWithShape="0">
              <a:srgbClr val="333333"/>
            </a:outerShdw>
          </a:effectLst>
          <a:extLst>
            <a:ext uri="{909E8E84-426E-40dd-AFC4-6F175D3DCCD1}">
              <a14:hiddenFill xmlns:a14="http://schemas.microsoft.com/office/drawing/2010/main" xmlns="">
                <a:solidFill>
                  <a:srgbClr val="FFFFFF"/>
                </a:solidFill>
              </a14:hiddenFill>
            </a:ext>
          </a:extLst>
        </p:spPr>
      </p:pic>
      <p:sp>
        <p:nvSpPr>
          <p:cNvPr id="35844" name="Rectangle 4"/>
          <p:cNvSpPr>
            <a:spLocks noGrp="1" noChangeArrowheads="1"/>
          </p:cNvSpPr>
          <p:nvPr>
            <p:ph type="title"/>
          </p:nvPr>
        </p:nvSpPr>
        <p:spPr/>
        <p:txBody>
          <a:bodyPr/>
          <a:lstStyle/>
          <a:p>
            <a:r>
              <a:rPr lang="en-US">
                <a:latin typeface="Arial" charset="0"/>
                <a:ea typeface="Osaka" charset="0"/>
                <a:cs typeface="Osaka" charset="0"/>
              </a:rPr>
              <a:t>Bites</a:t>
            </a:r>
          </a:p>
        </p:txBody>
      </p:sp>
      <p:sp>
        <p:nvSpPr>
          <p:cNvPr id="35845" name="Rectangle 5"/>
          <p:cNvSpPr>
            <a:spLocks noGrp="1" noChangeArrowheads="1"/>
          </p:cNvSpPr>
          <p:nvPr>
            <p:ph type="body" idx="1"/>
          </p:nvPr>
        </p:nvSpPr>
        <p:spPr>
          <a:xfrm>
            <a:off x="685800" y="2057400"/>
            <a:ext cx="7772400" cy="1524000"/>
          </a:xfrm>
        </p:spPr>
        <p:txBody>
          <a:bodyPr/>
          <a:lstStyle/>
          <a:p>
            <a:r>
              <a:rPr lang="en-US" sz="2800">
                <a:latin typeface="Arial" charset="0"/>
                <a:ea typeface="Osaka" charset="0"/>
                <a:cs typeface="Osaka" charset="0"/>
              </a:rPr>
              <a:t>Bed bugs cannot be confirmed by bites alone—bites do not show up on everyone</a:t>
            </a:r>
          </a:p>
          <a:p>
            <a:r>
              <a:rPr lang="en-US" sz="2800">
                <a:latin typeface="Arial" charset="0"/>
                <a:ea typeface="Osaka" charset="0"/>
                <a:cs typeface="Osaka" charset="0"/>
              </a:rPr>
              <a:t>Live bed bugs must be found</a:t>
            </a:r>
          </a:p>
          <a:p>
            <a:endParaRPr lang="en-US" sz="2800">
              <a:latin typeface="Arial" charset="0"/>
              <a:ea typeface="Osaka" charset="0"/>
              <a:cs typeface="Osaka" charset="0"/>
            </a:endParaRPr>
          </a:p>
        </p:txBody>
      </p:sp>
    </p:spTree>
    <p:extLst>
      <p:ext uri="{BB962C8B-B14F-4D97-AF65-F5344CB8AC3E}">
        <p14:creationId xmlns:p14="http://schemas.microsoft.com/office/powerpoint/2010/main" val="41520914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p:txBody>
          <a:bodyPr/>
          <a:lstStyle/>
          <a:p>
            <a:pPr eaLnBrk="1" hangingPunct="1"/>
            <a:r>
              <a:rPr lang="en-US" altLang="en-US"/>
              <a:t>People and bed bug bites</a:t>
            </a:r>
          </a:p>
        </p:txBody>
      </p:sp>
      <p:sp>
        <p:nvSpPr>
          <p:cNvPr id="5" name="Content Placeholder 4"/>
          <p:cNvSpPr>
            <a:spLocks noGrp="1"/>
          </p:cNvSpPr>
          <p:nvPr>
            <p:ph idx="1"/>
          </p:nvPr>
        </p:nvSpPr>
        <p:spPr>
          <a:xfrm>
            <a:off x="4368800" y="1828800"/>
            <a:ext cx="4089400" cy="4267200"/>
          </a:xfrm>
        </p:spPr>
        <p:txBody>
          <a:bodyPr/>
          <a:lstStyle/>
          <a:p>
            <a:pPr eaLnBrk="1" hangingPunct="1"/>
            <a:r>
              <a:rPr lang="en-US" altLang="en-US" sz="2800" dirty="0"/>
              <a:t>Prefer feeding during darkness</a:t>
            </a:r>
          </a:p>
          <a:p>
            <a:pPr eaLnBrk="1" hangingPunct="1"/>
            <a:r>
              <a:rPr lang="en-US" altLang="en-US" sz="2800" dirty="0"/>
              <a:t>Bites often painless</a:t>
            </a:r>
          </a:p>
          <a:p>
            <a:pPr eaLnBrk="1" hangingPunct="1"/>
            <a:r>
              <a:rPr lang="en-US" altLang="en-US" sz="2800" dirty="0" smtClean="0"/>
              <a:t>Many people don’t </a:t>
            </a:r>
            <a:r>
              <a:rPr lang="en-US" altLang="en-US" sz="2800" dirty="0"/>
              <a:t>exhibit an obvious reaction to bed bug </a:t>
            </a:r>
            <a:r>
              <a:rPr lang="en-US" altLang="en-US" sz="2800" dirty="0" smtClean="0"/>
              <a:t>bites and may not know they have an infestation</a:t>
            </a:r>
            <a:endParaRPr lang="en-US" altLang="en-US" sz="2800" dirty="0"/>
          </a:p>
        </p:txBody>
      </p:sp>
      <p:pic>
        <p:nvPicPr>
          <p:cNvPr id="4403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996440"/>
            <a:ext cx="3454400" cy="2590800"/>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31710" y="6508911"/>
            <a:ext cx="1219200" cy="200055"/>
          </a:xfrm>
          <a:prstGeom prst="rect">
            <a:avLst/>
          </a:prstGeom>
          <a:noFill/>
        </p:spPr>
        <p:txBody>
          <a:bodyPr wrap="square" rtlCol="0">
            <a:spAutoFit/>
          </a:bodyPr>
          <a:lstStyle/>
          <a:p>
            <a:r>
              <a:rPr lang="en-US" sz="700" dirty="0" smtClean="0">
                <a:solidFill>
                  <a:schemeClr val="bg1"/>
                </a:solidFill>
              </a:rPr>
              <a:t>Photo: Susannah Reese</a:t>
            </a:r>
            <a:endParaRPr lang="en-US" sz="700" dirty="0">
              <a:solidFill>
                <a:schemeClr val="bg1"/>
              </a:solidFill>
            </a:endParaRPr>
          </a:p>
        </p:txBody>
      </p:sp>
      <p:sp>
        <p:nvSpPr>
          <p:cNvPr id="8" name="TextBox 7"/>
          <p:cNvSpPr txBox="1"/>
          <p:nvPr/>
        </p:nvSpPr>
        <p:spPr>
          <a:xfrm>
            <a:off x="914400" y="4343400"/>
            <a:ext cx="1295400" cy="200055"/>
          </a:xfrm>
          <a:prstGeom prst="rect">
            <a:avLst/>
          </a:prstGeom>
          <a:noFill/>
        </p:spPr>
        <p:txBody>
          <a:bodyPr wrap="square" rtlCol="0">
            <a:spAutoFit/>
          </a:bodyPr>
          <a:lstStyle/>
          <a:p>
            <a:r>
              <a:rPr lang="en-US" sz="700" dirty="0" smtClean="0">
                <a:solidFill>
                  <a:schemeClr val="bg1"/>
                </a:solidFill>
              </a:rPr>
              <a:t>Photo: Susannah Reese</a:t>
            </a:r>
            <a:endParaRPr lang="en-US" sz="700" dirty="0">
              <a:solidFill>
                <a:schemeClr val="bg1"/>
              </a:solidFill>
            </a:endParaRPr>
          </a:p>
        </p:txBody>
      </p:sp>
    </p:spTree>
    <p:extLst>
      <p:ext uri="{BB962C8B-B14F-4D97-AF65-F5344CB8AC3E}">
        <p14:creationId xmlns:p14="http://schemas.microsoft.com/office/powerpoint/2010/main" val="419928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r>
              <a:rPr lang="en-US">
                <a:latin typeface="Arial" charset="0"/>
                <a:ea typeface="Osaka" charset="0"/>
                <a:cs typeface="Osaka" charset="0"/>
              </a:rPr>
              <a:t>Inspection</a:t>
            </a:r>
          </a:p>
        </p:txBody>
      </p:sp>
      <p:sp>
        <p:nvSpPr>
          <p:cNvPr id="52226" name="Slide Number Placeholder 2"/>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2C70BBD-AE3A-F047-92E9-C486F8B78668}" type="slidenum">
              <a:rPr lang="en-US" sz="1400">
                <a:ea typeface="Osaka" charset="0"/>
                <a:cs typeface="Osaka" charset="0"/>
              </a:rPr>
              <a:pPr/>
              <a:t>16</a:t>
            </a:fld>
            <a:endParaRPr lang="en-US" sz="1400">
              <a:ea typeface="Osaka" charset="0"/>
              <a:cs typeface="Osaka" charset="0"/>
            </a:endParaRPr>
          </a:p>
        </p:txBody>
      </p:sp>
      <p:sp>
        <p:nvSpPr>
          <p:cNvPr id="52227" name="Rectangle 4"/>
          <p:cNvSpPr txBox="1">
            <a:spLocks noChangeArrowheads="1"/>
          </p:cNvSpPr>
          <p:nvPr/>
        </p:nvSpPr>
        <p:spPr bwMode="auto">
          <a:xfrm>
            <a:off x="685800" y="1600200"/>
            <a:ext cx="777240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800100" indent="-3429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30000"/>
              </a:spcBef>
              <a:buSzPct val="80000"/>
            </a:pPr>
            <a:endParaRPr lang="en-US" sz="2800" dirty="0">
              <a:ea typeface="Osaka" charset="0"/>
              <a:cs typeface="Osaka" charset="0"/>
            </a:endParaRPr>
          </a:p>
          <a:p>
            <a:pPr>
              <a:lnSpc>
                <a:spcPct val="90000"/>
              </a:lnSpc>
              <a:spcBef>
                <a:spcPct val="30000"/>
              </a:spcBef>
              <a:buSzPct val="80000"/>
              <a:buFontTx/>
              <a:buBlip>
                <a:blip r:embed="rId3"/>
              </a:buBlip>
            </a:pPr>
            <a:r>
              <a:rPr lang="en-US" sz="2800" dirty="0">
                <a:ea typeface="Osaka" charset="0"/>
                <a:cs typeface="Osaka" charset="0"/>
              </a:rPr>
              <a:t>Always use a flashlight</a:t>
            </a:r>
          </a:p>
          <a:p>
            <a:pPr>
              <a:lnSpc>
                <a:spcPct val="90000"/>
              </a:lnSpc>
              <a:spcBef>
                <a:spcPct val="30000"/>
              </a:spcBef>
              <a:buSzPct val="80000"/>
              <a:buFontTx/>
              <a:buBlip>
                <a:blip r:embed="rId3"/>
              </a:buBlip>
            </a:pPr>
            <a:r>
              <a:rPr lang="en-US" sz="2800" dirty="0">
                <a:ea typeface="Osaka" charset="0"/>
                <a:cs typeface="Osaka" charset="0"/>
              </a:rPr>
              <a:t>If bed bugs are found, </a:t>
            </a:r>
            <a:r>
              <a:rPr lang="en-US" sz="2800" dirty="0" smtClean="0">
                <a:ea typeface="Osaka" charset="0"/>
                <a:cs typeface="Osaka" charset="0"/>
              </a:rPr>
              <a:t>neighbors should </a:t>
            </a:r>
            <a:r>
              <a:rPr lang="en-US" sz="2800" dirty="0" smtClean="0">
                <a:ea typeface="Osaka" charset="0"/>
                <a:cs typeface="Osaka" charset="0"/>
              </a:rPr>
              <a:t>be inspected</a:t>
            </a:r>
            <a:endParaRPr lang="en-US" sz="2800" dirty="0">
              <a:ea typeface="Osaka" charset="0"/>
              <a:cs typeface="Osaka" charset="0"/>
            </a:endParaRPr>
          </a:p>
          <a:p>
            <a:pPr>
              <a:lnSpc>
                <a:spcPct val="90000"/>
              </a:lnSpc>
              <a:spcBef>
                <a:spcPct val="30000"/>
              </a:spcBef>
              <a:buSzPct val="80000"/>
              <a:buFontTx/>
              <a:buBlip>
                <a:blip r:embed="rId3"/>
              </a:buBlip>
            </a:pPr>
            <a:r>
              <a:rPr lang="en-US" sz="2800" dirty="0">
                <a:ea typeface="Osaka" charset="0"/>
                <a:cs typeface="Osaka" charset="0"/>
              </a:rPr>
              <a:t>Two types</a:t>
            </a:r>
          </a:p>
          <a:p>
            <a:pPr lvl="1">
              <a:lnSpc>
                <a:spcPct val="90000"/>
              </a:lnSpc>
              <a:spcBef>
                <a:spcPct val="30000"/>
              </a:spcBef>
              <a:buSzPct val="80000"/>
              <a:buFontTx/>
              <a:buBlip>
                <a:blip r:embed="rId3"/>
              </a:buBlip>
            </a:pPr>
            <a:r>
              <a:rPr lang="en-US" sz="2800" dirty="0">
                <a:ea typeface="Osaka" charset="0"/>
                <a:cs typeface="Osaka" charset="0"/>
              </a:rPr>
              <a:t>Visual</a:t>
            </a:r>
          </a:p>
          <a:p>
            <a:pPr lvl="1">
              <a:lnSpc>
                <a:spcPct val="90000"/>
              </a:lnSpc>
              <a:spcBef>
                <a:spcPct val="30000"/>
              </a:spcBef>
              <a:buSzPct val="80000"/>
              <a:buFontTx/>
              <a:buBlip>
                <a:blip r:embed="rId3"/>
              </a:buBlip>
            </a:pPr>
            <a:r>
              <a:rPr lang="en-US" sz="2800" dirty="0">
                <a:ea typeface="Osaka" charset="0"/>
                <a:cs typeface="Osaka" charset="0"/>
              </a:rPr>
              <a:t>Scent detecting canine</a:t>
            </a:r>
          </a:p>
          <a:p>
            <a:pPr>
              <a:lnSpc>
                <a:spcPct val="90000"/>
              </a:lnSpc>
              <a:spcBef>
                <a:spcPct val="30000"/>
              </a:spcBef>
              <a:buSzPct val="80000"/>
              <a:buFontTx/>
              <a:buBlip>
                <a:blip r:embed="rId3"/>
              </a:buBlip>
            </a:pPr>
            <a:endParaRPr lang="en-US" sz="2800" dirty="0">
              <a:ea typeface="Osaka" charset="0"/>
              <a:cs typeface="Osaka" charset="0"/>
            </a:endParaRPr>
          </a:p>
        </p:txBody>
      </p:sp>
      <p:pic>
        <p:nvPicPr>
          <p:cNvPr id="5" name="Picture 4"/>
          <p:cNvPicPr>
            <a:picLocks noChangeAspect="1"/>
          </p:cNvPicPr>
          <p:nvPr/>
        </p:nvPicPr>
        <p:blipFill>
          <a:blip r:embed="rId4"/>
          <a:stretch>
            <a:fillRect/>
          </a:stretch>
        </p:blipFill>
        <p:spPr>
          <a:xfrm>
            <a:off x="5644773" y="3384426"/>
            <a:ext cx="3275110" cy="2562161"/>
          </a:xfrm>
          <a:prstGeom prst="rect">
            <a:avLst/>
          </a:prstGeom>
        </p:spPr>
      </p:pic>
      <p:sp>
        <p:nvSpPr>
          <p:cNvPr id="2" name="TextBox 1"/>
          <p:cNvSpPr txBox="1"/>
          <p:nvPr/>
        </p:nvSpPr>
        <p:spPr>
          <a:xfrm>
            <a:off x="5886824" y="6140824"/>
            <a:ext cx="2226235" cy="646331"/>
          </a:xfrm>
          <a:prstGeom prst="rect">
            <a:avLst/>
          </a:prstGeom>
          <a:noFill/>
        </p:spPr>
        <p:txBody>
          <a:bodyPr wrap="square" rtlCol="0">
            <a:spAutoFit/>
          </a:bodyPr>
          <a:lstStyle/>
          <a:p>
            <a:r>
              <a:rPr lang="en-US" dirty="0" smtClean="0"/>
              <a:t>Lint roller are a great inspection tool!</a:t>
            </a:r>
            <a:endParaRPr lang="en-US" dirty="0"/>
          </a:p>
        </p:txBody>
      </p:sp>
    </p:spTree>
    <p:extLst>
      <p:ext uri="{BB962C8B-B14F-4D97-AF65-F5344CB8AC3E}">
        <p14:creationId xmlns:p14="http://schemas.microsoft.com/office/powerpoint/2010/main" val="39723778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Inspect with a flashlight and lint roller</a:t>
            </a:r>
            <a:endParaRPr lang="en-US" dirty="0"/>
          </a:p>
        </p:txBody>
      </p:sp>
      <p:pic>
        <p:nvPicPr>
          <p:cNvPr id="6" name="Picture 5" descr="IMG_20130821_110647_340.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2805" y="1809749"/>
            <a:ext cx="3464719" cy="4619625"/>
          </a:xfrm>
          <a:prstGeom prst="rect">
            <a:avLst/>
          </a:prstGeom>
        </p:spPr>
      </p:pic>
      <p:pic>
        <p:nvPicPr>
          <p:cNvPr id="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19821" y="1626801"/>
            <a:ext cx="3344833" cy="33411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4453449" y="4967908"/>
            <a:ext cx="4233352" cy="1384995"/>
          </a:xfrm>
          <a:prstGeom prst="rect">
            <a:avLst/>
          </a:prstGeom>
          <a:noFill/>
        </p:spPr>
        <p:txBody>
          <a:bodyPr wrap="square" rtlCol="0">
            <a:spAutoFit/>
          </a:bodyPr>
          <a:lstStyle/>
          <a:p>
            <a:r>
              <a:rPr lang="en-US" sz="2800" dirty="0"/>
              <a:t>Inspect </a:t>
            </a:r>
            <a:r>
              <a:rPr lang="en-US" sz="2800" dirty="0" smtClean="0"/>
              <a:t>yourself </a:t>
            </a:r>
            <a:r>
              <a:rPr lang="en-US" sz="2800" dirty="0" smtClean="0"/>
              <a:t>– </a:t>
            </a:r>
            <a:r>
              <a:rPr lang="en-US" sz="2800" dirty="0"/>
              <a:t>shoes, laces, socks, arms of jackets most common spots</a:t>
            </a:r>
          </a:p>
        </p:txBody>
      </p:sp>
    </p:spTree>
    <p:extLst>
      <p:ext uri="{BB962C8B-B14F-4D97-AF65-F5344CB8AC3E}">
        <p14:creationId xmlns:p14="http://schemas.microsoft.com/office/powerpoint/2010/main" val="30614160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6D5721F6-D2C2-A542-8239-EBA41EA34571}" type="slidenum">
              <a:rPr lang="en-US" altLang="en-US" sz="1400"/>
              <a:pPr>
                <a:lnSpc>
                  <a:spcPct val="100000"/>
                </a:lnSpc>
                <a:spcBef>
                  <a:spcPct val="0"/>
                </a:spcBef>
                <a:buSzTx/>
                <a:buFontTx/>
                <a:buNone/>
              </a:pPr>
              <a:t>18</a:t>
            </a:fld>
            <a:endParaRPr lang="en-US" altLang="en-US" sz="1400"/>
          </a:p>
        </p:txBody>
      </p:sp>
      <p:sp>
        <p:nvSpPr>
          <p:cNvPr id="52226" name="Rectangle 2"/>
          <p:cNvSpPr>
            <a:spLocks noGrp="1" noChangeArrowheads="1"/>
          </p:cNvSpPr>
          <p:nvPr>
            <p:ph type="title"/>
          </p:nvPr>
        </p:nvSpPr>
        <p:spPr/>
        <p:txBody>
          <a:bodyPr/>
          <a:lstStyle/>
          <a:p>
            <a:r>
              <a:rPr lang="en-US" altLang="en-US"/>
              <a:t>Where bed bugs live</a:t>
            </a:r>
          </a:p>
        </p:txBody>
      </p:sp>
      <p:sp>
        <p:nvSpPr>
          <p:cNvPr id="52227" name="Rectangle 3"/>
          <p:cNvSpPr>
            <a:spLocks noGrp="1" noChangeArrowheads="1"/>
          </p:cNvSpPr>
          <p:nvPr>
            <p:ph type="body" idx="1"/>
          </p:nvPr>
        </p:nvSpPr>
        <p:spPr>
          <a:xfrm>
            <a:off x="223837" y="1708585"/>
            <a:ext cx="5715000" cy="2286000"/>
          </a:xfrm>
        </p:spPr>
        <p:txBody>
          <a:bodyPr/>
          <a:lstStyle/>
          <a:p>
            <a:r>
              <a:rPr lang="en-US" altLang="en-US" sz="2800" dirty="0" smtClean="0"/>
              <a:t>Only inside homes and buildings</a:t>
            </a:r>
            <a:endParaRPr lang="en-US" altLang="en-US" sz="2800" dirty="0"/>
          </a:p>
          <a:p>
            <a:r>
              <a:rPr lang="en-US" altLang="en-US" sz="2800" dirty="0"/>
              <a:t>In any crack or crevice where a credit card edge could fit</a:t>
            </a:r>
          </a:p>
          <a:p>
            <a:r>
              <a:rPr lang="en-US" altLang="en-US" sz="2800" dirty="0" smtClean="0"/>
              <a:t>On any item near </a:t>
            </a:r>
            <a:r>
              <a:rPr lang="en-US" altLang="en-US" sz="2800" dirty="0"/>
              <a:t>where people rest</a:t>
            </a:r>
          </a:p>
          <a:p>
            <a:endParaRPr lang="en-US" altLang="en-US" sz="2800" dirty="0"/>
          </a:p>
        </p:txBody>
      </p:sp>
      <p:pic>
        <p:nvPicPr>
          <p:cNvPr id="16389" name="Picture 5" descr="IMAG0445.jpg"/>
          <p:cNvPicPr>
            <a:picLocks noChangeAspect="1"/>
          </p:cNvPicPr>
          <p:nvPr/>
        </p:nvPicPr>
        <p:blipFill>
          <a:blip r:embed="rId4">
            <a:lum bright="16000" contrast="-2000"/>
            <a:extLst>
              <a:ext uri="{28A0092B-C50C-407E-A947-70E740481C1C}">
                <a14:useLocalDpi xmlns:a14="http://schemas.microsoft.com/office/drawing/2010/main" val="0"/>
              </a:ext>
            </a:extLst>
          </a:blip>
          <a:srcRect/>
          <a:stretch>
            <a:fillRect/>
          </a:stretch>
        </p:blipFill>
        <p:spPr bwMode="auto">
          <a:xfrm>
            <a:off x="173037" y="4163060"/>
            <a:ext cx="3065463" cy="2103438"/>
          </a:xfrm>
          <a:prstGeom prst="rect">
            <a:avLst/>
          </a:prstGeom>
          <a:noFill/>
          <a:ln w="9525">
            <a:solidFill>
              <a:schemeClr val="tx1"/>
            </a:solidFill>
            <a:miter lim="800000"/>
            <a:headEnd/>
            <a:tailEnd/>
          </a:ln>
          <a:effectLst>
            <a:outerShdw blurRad="63500" dist="35941" dir="2700000" algn="tl" rotWithShape="0">
              <a:srgbClr val="000000">
                <a:alpha val="74997"/>
              </a:srgbClr>
            </a:outerShdw>
          </a:effectLst>
          <a:extLst>
            <a:ext uri="{909E8E84-426E-40DD-AFC4-6F175D3DCCD1}">
              <a14:hiddenFill xmlns:a14="http://schemas.microsoft.com/office/drawing/2010/main">
                <a:solidFill>
                  <a:srgbClr val="FFFFFF"/>
                </a:solidFill>
              </a14:hiddenFill>
            </a:ext>
          </a:extLst>
        </p:spPr>
      </p:pic>
      <p:pic>
        <p:nvPicPr>
          <p:cNvPr id="16390" name="Picture 6" descr="IMAG0441.jpg"/>
          <p:cNvPicPr>
            <a:picLocks noChangeAspect="1"/>
          </p:cNvPicPr>
          <p:nvPr/>
        </p:nvPicPr>
        <p:blipFill>
          <a:blip r:embed="rId5">
            <a:lum bright="16000" contrast="28000"/>
            <a:extLst>
              <a:ext uri="{28A0092B-C50C-407E-A947-70E740481C1C}">
                <a14:useLocalDpi xmlns:a14="http://schemas.microsoft.com/office/drawing/2010/main" val="0"/>
              </a:ext>
            </a:extLst>
          </a:blip>
          <a:srcRect/>
          <a:stretch>
            <a:fillRect/>
          </a:stretch>
        </p:blipFill>
        <p:spPr bwMode="auto">
          <a:xfrm>
            <a:off x="5867400" y="4105275"/>
            <a:ext cx="3048000" cy="2176463"/>
          </a:xfrm>
          <a:prstGeom prst="rect">
            <a:avLst/>
          </a:prstGeom>
          <a:noFill/>
          <a:ln w="9525">
            <a:solidFill>
              <a:schemeClr val="tx1"/>
            </a:solidFill>
            <a:miter lim="800000"/>
            <a:headEnd/>
            <a:tailEnd/>
          </a:ln>
          <a:effectLst>
            <a:outerShdw blurRad="63500" dist="35941" dir="2700000" algn="tl" rotWithShape="0">
              <a:srgbClr val="000000">
                <a:alpha val="74997"/>
              </a:srgbClr>
            </a:outerShdw>
          </a:effectLst>
          <a:extLst>
            <a:ext uri="{909E8E84-426E-40DD-AFC4-6F175D3DCCD1}">
              <a14:hiddenFill xmlns:a14="http://schemas.microsoft.com/office/drawing/2010/main">
                <a:solidFill>
                  <a:srgbClr val="FFFFFF"/>
                </a:solidFill>
              </a14:hiddenFill>
            </a:ext>
          </a:extLst>
        </p:spPr>
      </p:pic>
      <p:sp>
        <p:nvSpPr>
          <p:cNvPr id="52230" name="Text Box 3"/>
          <p:cNvSpPr txBox="1">
            <a:spLocks noChangeArrowheads="1"/>
          </p:cNvSpPr>
          <p:nvPr/>
        </p:nvSpPr>
        <p:spPr bwMode="auto">
          <a:xfrm>
            <a:off x="519271" y="6339841"/>
            <a:ext cx="3124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50000"/>
              </a:spcBef>
              <a:buSzTx/>
              <a:buFontTx/>
              <a:buNone/>
            </a:pPr>
            <a:r>
              <a:rPr lang="en-US" altLang="en-US" sz="2000" b="1" dirty="0"/>
              <a:t>Mattress piping</a:t>
            </a:r>
          </a:p>
        </p:txBody>
      </p:sp>
      <p:sp>
        <p:nvSpPr>
          <p:cNvPr id="52231" name="Text Box 3"/>
          <p:cNvSpPr txBox="1">
            <a:spLocks noChangeArrowheads="1"/>
          </p:cNvSpPr>
          <p:nvPr/>
        </p:nvSpPr>
        <p:spPr bwMode="auto">
          <a:xfrm>
            <a:off x="6248400" y="6339841"/>
            <a:ext cx="3124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50000"/>
              </a:spcBef>
              <a:buSzTx/>
              <a:buFontTx/>
              <a:buNone/>
            </a:pPr>
            <a:r>
              <a:rPr lang="en-US" altLang="en-US" sz="2000" b="1" dirty="0"/>
              <a:t>Switch plates</a:t>
            </a:r>
          </a:p>
        </p:txBody>
      </p:sp>
      <p:pic>
        <p:nvPicPr>
          <p:cNvPr id="2" name="Picture 1"/>
          <p:cNvPicPr>
            <a:picLocks noChangeAspect="1"/>
          </p:cNvPicPr>
          <p:nvPr/>
        </p:nvPicPr>
        <p:blipFill>
          <a:blip r:embed="rId6">
            <a:lum bright="16000" contrast="-2000"/>
            <a:extLst>
              <a:ext uri="{28A0092B-C50C-407E-A947-70E740481C1C}">
                <a14:useLocalDpi xmlns:a14="http://schemas.microsoft.com/office/drawing/2010/main" val="0"/>
              </a:ext>
            </a:extLst>
          </a:blip>
          <a:stretch>
            <a:fillRect/>
          </a:stretch>
        </p:blipFill>
        <p:spPr>
          <a:xfrm>
            <a:off x="3452971" y="4046019"/>
            <a:ext cx="2238057" cy="2293822"/>
          </a:xfrm>
          <a:prstGeom prst="rect">
            <a:avLst/>
          </a:prstGeom>
          <a:noFill/>
          <a:ln w="9525">
            <a:solidFill>
              <a:schemeClr val="tx1"/>
            </a:solidFill>
            <a:miter lim="800000"/>
            <a:headEnd/>
            <a:tailEnd/>
          </a:ln>
          <a:effectLst>
            <a:outerShdw blurRad="63500" dist="35941" dir="2700000" algn="tl" rotWithShape="0">
              <a:srgbClr val="000000">
                <a:alpha val="74997"/>
              </a:srgbClr>
            </a:outerShdw>
          </a:effectLst>
        </p:spPr>
      </p:pic>
      <p:sp>
        <p:nvSpPr>
          <p:cNvPr id="10" name="Text Box 3"/>
          <p:cNvSpPr txBox="1">
            <a:spLocks noChangeArrowheads="1"/>
          </p:cNvSpPr>
          <p:nvPr/>
        </p:nvSpPr>
        <p:spPr bwMode="auto">
          <a:xfrm>
            <a:off x="3505200" y="6366451"/>
            <a:ext cx="3124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50000"/>
              </a:spcBef>
              <a:buSzTx/>
              <a:buFontTx/>
              <a:buNone/>
            </a:pPr>
            <a:r>
              <a:rPr lang="en-US" altLang="en-US" sz="2000" b="1" dirty="0" smtClean="0"/>
              <a:t>Stuffed animals</a:t>
            </a:r>
            <a:endParaRPr lang="en-US" altLang="en-US" sz="2000" b="1" dirty="0"/>
          </a:p>
        </p:txBody>
      </p:sp>
      <p:cxnSp>
        <p:nvCxnSpPr>
          <p:cNvPr id="4" name="Straight Arrow Connector 3"/>
          <p:cNvCxnSpPr/>
          <p:nvPr/>
        </p:nvCxnSpPr>
        <p:spPr>
          <a:xfrm flipH="1">
            <a:off x="4541519" y="4724400"/>
            <a:ext cx="685801" cy="7620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rotWithShape="1">
          <a:blip r:embed="rId7">
            <a:lum bright="16000" contrast="-2000"/>
            <a:extLst>
              <a:ext uri="{BEBA8EAE-BF5A-486C-A8C5-ECC9F3942E4B}">
                <a14:imgProps xmlns:a14="http://schemas.microsoft.com/office/drawing/2010/main">
                  <a14:imgLayer r:embed="rId8">
                    <a14:imgEffect>
                      <a14:sharpenSoften amount="96000"/>
                    </a14:imgEffect>
                  </a14:imgLayer>
                </a14:imgProps>
              </a:ext>
              <a:ext uri="{28A0092B-C50C-407E-A947-70E740481C1C}">
                <a14:useLocalDpi xmlns:a14="http://schemas.microsoft.com/office/drawing/2010/main" val="0"/>
              </a:ext>
            </a:extLst>
          </a:blip>
          <a:srcRect l="24197" t="28781" r="26173" b="31112"/>
          <a:stretch/>
        </p:blipFill>
        <p:spPr>
          <a:xfrm>
            <a:off x="6605587" y="1346497"/>
            <a:ext cx="2028825" cy="2186126"/>
          </a:xfrm>
          <a:prstGeom prst="rect">
            <a:avLst/>
          </a:prstGeom>
          <a:noFill/>
          <a:ln w="9525">
            <a:solidFill>
              <a:schemeClr val="tx1"/>
            </a:solidFill>
            <a:miter lim="800000"/>
            <a:headEnd/>
            <a:tailEnd/>
          </a:ln>
          <a:effectLst>
            <a:outerShdw blurRad="63500" dist="35941" dir="2700000" algn="tl" rotWithShape="0">
              <a:srgbClr val="000000">
                <a:alpha val="74997"/>
              </a:srgbClr>
            </a:outerShdw>
          </a:effectLst>
        </p:spPr>
      </p:pic>
      <p:sp>
        <p:nvSpPr>
          <p:cNvPr id="14" name="Text Box 3"/>
          <p:cNvSpPr txBox="1">
            <a:spLocks noChangeArrowheads="1"/>
          </p:cNvSpPr>
          <p:nvPr/>
        </p:nvSpPr>
        <p:spPr bwMode="auto">
          <a:xfrm>
            <a:off x="6059011" y="3532623"/>
            <a:ext cx="33186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50000"/>
              </a:spcBef>
              <a:buSzTx/>
              <a:buFontTx/>
              <a:buNone/>
            </a:pPr>
            <a:r>
              <a:rPr lang="en-US" altLang="en-US" sz="2000" b="1" dirty="0" smtClean="0"/>
              <a:t>Couch cushion zippers</a:t>
            </a:r>
            <a:endParaRPr lang="en-US" altLang="en-US" sz="2000" b="1" dirty="0"/>
          </a:p>
        </p:txBody>
      </p:sp>
      <p:sp>
        <p:nvSpPr>
          <p:cNvPr id="6" name="TextBox 5"/>
          <p:cNvSpPr txBox="1"/>
          <p:nvPr/>
        </p:nvSpPr>
        <p:spPr>
          <a:xfrm>
            <a:off x="8229600" y="3200400"/>
            <a:ext cx="571500" cy="307777"/>
          </a:xfrm>
          <a:prstGeom prst="rect">
            <a:avLst/>
          </a:prstGeom>
          <a:noFill/>
        </p:spPr>
        <p:txBody>
          <a:bodyPr wrap="square" rtlCol="0">
            <a:spAutoFit/>
          </a:bodyPr>
          <a:lstStyle/>
          <a:p>
            <a:r>
              <a:rPr lang="en-US" sz="700" dirty="0" smtClean="0">
                <a:solidFill>
                  <a:schemeClr val="bg1"/>
                </a:solidFill>
              </a:rPr>
              <a:t>Photo: S. Reese</a:t>
            </a:r>
            <a:endParaRPr lang="en-US" sz="700" dirty="0">
              <a:solidFill>
                <a:schemeClr val="bg1"/>
              </a:solidFill>
            </a:endParaRPr>
          </a:p>
        </p:txBody>
      </p:sp>
      <p:sp>
        <p:nvSpPr>
          <p:cNvPr id="16" name="TextBox 15"/>
          <p:cNvSpPr txBox="1"/>
          <p:nvPr/>
        </p:nvSpPr>
        <p:spPr>
          <a:xfrm>
            <a:off x="3405981" y="6166470"/>
            <a:ext cx="1236980" cy="200055"/>
          </a:xfrm>
          <a:prstGeom prst="rect">
            <a:avLst/>
          </a:prstGeom>
          <a:noFill/>
        </p:spPr>
        <p:txBody>
          <a:bodyPr wrap="square" rtlCol="0">
            <a:spAutoFit/>
          </a:bodyPr>
          <a:lstStyle/>
          <a:p>
            <a:r>
              <a:rPr lang="en-US" sz="700" dirty="0" smtClean="0"/>
              <a:t>Photo: </a:t>
            </a:r>
            <a:r>
              <a:rPr lang="en-US" sz="700" dirty="0" err="1" smtClean="0"/>
              <a:t>Dr</a:t>
            </a:r>
            <a:r>
              <a:rPr lang="en-US" sz="700" dirty="0" smtClean="0"/>
              <a:t> Dawn Gouge </a:t>
            </a:r>
            <a:endParaRPr lang="en-US" sz="700" dirty="0"/>
          </a:p>
        </p:txBody>
      </p:sp>
    </p:spTree>
    <p:extLst>
      <p:ext uri="{BB962C8B-B14F-4D97-AF65-F5344CB8AC3E}">
        <p14:creationId xmlns:p14="http://schemas.microsoft.com/office/powerpoint/2010/main" val="16151539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p:txBody>
          <a:bodyPr/>
          <a:lstStyle/>
          <a:p>
            <a:pPr eaLnBrk="1" hangingPunct="1"/>
            <a:r>
              <a:rPr lang="en-US" altLang="en-US"/>
              <a:t>Early detection is key</a:t>
            </a:r>
          </a:p>
        </p:txBody>
      </p:sp>
      <p:sp>
        <p:nvSpPr>
          <p:cNvPr id="54274" name="Content Placeholder 2"/>
          <p:cNvSpPr>
            <a:spLocks noGrp="1"/>
          </p:cNvSpPr>
          <p:nvPr>
            <p:ph sz="half" idx="1"/>
          </p:nvPr>
        </p:nvSpPr>
        <p:spPr>
          <a:xfrm>
            <a:off x="228600" y="1676400"/>
            <a:ext cx="3276600" cy="4184650"/>
          </a:xfrm>
        </p:spPr>
        <p:txBody>
          <a:bodyPr/>
          <a:lstStyle/>
          <a:p>
            <a:pPr eaLnBrk="1" hangingPunct="1"/>
            <a:r>
              <a:rPr lang="en-US" altLang="en-US" sz="2400"/>
              <a:t>Early infestations of bed bugs usually are confined to bed or within 5 feet of bed</a:t>
            </a:r>
          </a:p>
          <a:p>
            <a:pPr eaLnBrk="1" hangingPunct="1"/>
            <a:r>
              <a:rPr lang="en-US" altLang="en-US" sz="2400"/>
              <a:t>Advanced infestations spread away from bed, spreading problem</a:t>
            </a:r>
          </a:p>
          <a:p>
            <a:pPr eaLnBrk="1" hangingPunct="1"/>
            <a:r>
              <a:rPr lang="en-US" altLang="en-US" sz="2400"/>
              <a:t>Advanced infestations will cost more to control</a:t>
            </a:r>
          </a:p>
          <a:p>
            <a:pPr eaLnBrk="1" hangingPunct="1"/>
            <a:endParaRPr lang="en-US" altLang="en-US" sz="2400"/>
          </a:p>
        </p:txBody>
      </p:sp>
      <p:pic>
        <p:nvPicPr>
          <p:cNvPr id="5427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505200" y="1676400"/>
            <a:ext cx="5584825" cy="4781550"/>
          </a:xfrm>
        </p:spPr>
      </p:pic>
      <p:grpSp>
        <p:nvGrpSpPr>
          <p:cNvPr id="8" name="Group 7"/>
          <p:cNvGrpSpPr>
            <a:grpSpLocks/>
          </p:cNvGrpSpPr>
          <p:nvPr/>
        </p:nvGrpSpPr>
        <p:grpSpPr bwMode="auto">
          <a:xfrm>
            <a:off x="5257800" y="2438400"/>
            <a:ext cx="3143250" cy="2514600"/>
            <a:chOff x="2743200" y="2057400"/>
            <a:chExt cx="4191000" cy="3352800"/>
          </a:xfrm>
        </p:grpSpPr>
        <p:sp>
          <p:nvSpPr>
            <p:cNvPr id="6" name="TextBox 5"/>
            <p:cNvSpPr txBox="1"/>
            <p:nvPr/>
          </p:nvSpPr>
          <p:spPr>
            <a:xfrm>
              <a:off x="2853267" y="3524251"/>
              <a:ext cx="3390900" cy="1107016"/>
            </a:xfrm>
            <a:prstGeom prst="rect">
              <a:avLst/>
            </a:prstGeom>
            <a:noFill/>
          </p:spPr>
          <p:txBody>
            <a:bodyPr wrap="none">
              <a:spAutoFit/>
            </a:bodyPr>
            <a:lstStyle/>
            <a:p>
              <a:pPr algn="ctr" eaLnBrk="1" fontAlgn="auto" hangingPunct="1">
                <a:spcBef>
                  <a:spcPts val="0"/>
                </a:spcBef>
                <a:spcAft>
                  <a:spcPts val="0"/>
                </a:spcAft>
                <a:defRPr/>
              </a:pPr>
              <a:r>
                <a:rPr lang="en-US" dirty="0">
                  <a:solidFill>
                    <a:schemeClr val="accent6">
                      <a:lumMod val="75000"/>
                    </a:schemeClr>
                  </a:solidFill>
                  <a:latin typeface="Arial Black" pitchFamily="34" charset="0"/>
                  <a:ea typeface="ＭＳ Ｐゴシック" charset="0"/>
                  <a:cs typeface="ＭＳ Ｐゴシック" charset="0"/>
                </a:rPr>
                <a:t>56% - 70% on </a:t>
              </a:r>
            </a:p>
            <a:p>
              <a:pPr algn="ctr" eaLnBrk="1" fontAlgn="auto" hangingPunct="1">
                <a:spcBef>
                  <a:spcPts val="0"/>
                </a:spcBef>
                <a:spcAft>
                  <a:spcPts val="0"/>
                </a:spcAft>
                <a:defRPr/>
              </a:pPr>
              <a:r>
                <a:rPr lang="en-US" dirty="0">
                  <a:solidFill>
                    <a:schemeClr val="accent6">
                      <a:lumMod val="75000"/>
                    </a:schemeClr>
                  </a:solidFill>
                  <a:latin typeface="Arial Black" pitchFamily="34" charset="0"/>
                  <a:ea typeface="ＭＳ Ｐゴシック" charset="0"/>
                  <a:cs typeface="ＭＳ Ｐゴシック" charset="0"/>
                </a:rPr>
                <a:t>Bed and sofa</a:t>
              </a:r>
            </a:p>
          </p:txBody>
        </p:sp>
        <p:sp>
          <p:nvSpPr>
            <p:cNvPr id="7" name="Oval 6"/>
            <p:cNvSpPr/>
            <p:nvPr/>
          </p:nvSpPr>
          <p:spPr>
            <a:xfrm>
              <a:off x="2743200" y="2057400"/>
              <a:ext cx="4191000" cy="3352800"/>
            </a:xfrm>
            <a:prstGeom prst="ellipse">
              <a:avLst/>
            </a:prstGeom>
            <a:noFill/>
            <a:ln w="76200"/>
          </p:spPr>
          <p:style>
            <a:lnRef idx="2">
              <a:schemeClr val="accent6"/>
            </a:lnRef>
            <a:fillRef idx="1">
              <a:schemeClr val="lt1"/>
            </a:fillRef>
            <a:effectRef idx="0">
              <a:schemeClr val="accent6"/>
            </a:effectRef>
            <a:fontRef idx="minor">
              <a:schemeClr val="dk1"/>
            </a:fontRef>
          </p:style>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endParaRPr lang="en-US" altLang="en-US" sz="1300" smtClean="0">
                <a:solidFill>
                  <a:srgbClr val="000000"/>
                </a:solidFill>
                <a:ea typeface="Osaka" pitchFamily="2" charset="-128"/>
              </a:endParaRPr>
            </a:p>
          </p:txBody>
        </p:sp>
      </p:grpSp>
      <p:grpSp>
        <p:nvGrpSpPr>
          <p:cNvPr id="11" name="Group 10"/>
          <p:cNvGrpSpPr>
            <a:grpSpLocks/>
          </p:cNvGrpSpPr>
          <p:nvPr/>
        </p:nvGrpSpPr>
        <p:grpSpPr bwMode="auto">
          <a:xfrm>
            <a:off x="4191000" y="1981200"/>
            <a:ext cx="5029200" cy="4171950"/>
            <a:chOff x="1524000" y="1066800"/>
            <a:chExt cx="6705600" cy="5562600"/>
          </a:xfrm>
        </p:grpSpPr>
        <p:sp>
          <p:nvSpPr>
            <p:cNvPr id="9" name="Oval 8"/>
            <p:cNvSpPr/>
            <p:nvPr/>
          </p:nvSpPr>
          <p:spPr>
            <a:xfrm>
              <a:off x="1524000" y="1066800"/>
              <a:ext cx="6705600" cy="5562600"/>
            </a:xfrm>
            <a:prstGeom prst="ellipse">
              <a:avLst/>
            </a:prstGeom>
            <a:noFill/>
            <a:ln w="76200"/>
          </p:spPr>
          <p:style>
            <a:lnRef idx="2">
              <a:schemeClr val="accent6"/>
            </a:lnRef>
            <a:fillRef idx="1">
              <a:schemeClr val="lt1"/>
            </a:fillRef>
            <a:effectRef idx="0">
              <a:schemeClr val="accent6"/>
            </a:effectRef>
            <a:fontRef idx="minor">
              <a:schemeClr val="dk1"/>
            </a:fontRef>
          </p:style>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endParaRPr lang="en-US" altLang="en-US" sz="1300" smtClean="0">
                <a:solidFill>
                  <a:srgbClr val="000000"/>
                </a:solidFill>
                <a:ea typeface="Osaka" pitchFamily="2" charset="-128"/>
              </a:endParaRPr>
            </a:p>
          </p:txBody>
        </p:sp>
        <p:sp>
          <p:nvSpPr>
            <p:cNvPr id="10" name="TextBox 9"/>
            <p:cNvSpPr txBox="1"/>
            <p:nvPr/>
          </p:nvSpPr>
          <p:spPr>
            <a:xfrm>
              <a:off x="3352800" y="5435600"/>
              <a:ext cx="3619500" cy="615951"/>
            </a:xfrm>
            <a:prstGeom prst="rect">
              <a:avLst/>
            </a:prstGeom>
            <a:noFill/>
          </p:spPr>
          <p:txBody>
            <a:bodyPr wrap="none">
              <a:spAutoFit/>
            </a:bodyPr>
            <a:lstStyle/>
            <a:p>
              <a:pPr eaLnBrk="1" fontAlgn="auto" hangingPunct="1">
                <a:spcBef>
                  <a:spcPts val="0"/>
                </a:spcBef>
                <a:spcAft>
                  <a:spcPts val="0"/>
                </a:spcAft>
                <a:defRPr/>
              </a:pPr>
              <a:r>
                <a:rPr lang="en-US" dirty="0">
                  <a:solidFill>
                    <a:schemeClr val="accent6">
                      <a:lumMod val="75000"/>
                    </a:schemeClr>
                  </a:solidFill>
                  <a:latin typeface="Arial Black" pitchFamily="34" charset="0"/>
                  <a:ea typeface="ＭＳ Ｐゴシック" charset="0"/>
                  <a:cs typeface="ＭＳ Ｐゴシック" charset="0"/>
                </a:rPr>
                <a:t>23% within 5 </a:t>
              </a:r>
              <a:r>
                <a:rPr lang="en-US" dirty="0" err="1">
                  <a:solidFill>
                    <a:schemeClr val="accent6">
                      <a:lumMod val="75000"/>
                    </a:schemeClr>
                  </a:solidFill>
                  <a:latin typeface="Arial Black" pitchFamily="34" charset="0"/>
                  <a:ea typeface="ＭＳ Ｐゴシック" charset="0"/>
                  <a:cs typeface="ＭＳ Ｐゴシック" charset="0"/>
                </a:rPr>
                <a:t>ft</a:t>
              </a:r>
              <a:endParaRPr lang="en-US" dirty="0">
                <a:solidFill>
                  <a:schemeClr val="accent6">
                    <a:lumMod val="75000"/>
                  </a:schemeClr>
                </a:solidFill>
                <a:latin typeface="Arial Black" pitchFamily="34" charset="0"/>
                <a:ea typeface="ＭＳ Ｐゴシック" charset="0"/>
                <a:cs typeface="ＭＳ Ｐゴシック" charset="0"/>
              </a:endParaRPr>
            </a:p>
          </p:txBody>
        </p:sp>
      </p:grpSp>
      <p:sp>
        <p:nvSpPr>
          <p:cNvPr id="12" name="TextBox 11"/>
          <p:cNvSpPr txBox="1"/>
          <p:nvPr/>
        </p:nvSpPr>
        <p:spPr>
          <a:xfrm>
            <a:off x="3886200" y="6324600"/>
            <a:ext cx="3308350" cy="415925"/>
          </a:xfrm>
          <a:prstGeom prst="rect">
            <a:avLst/>
          </a:prstGeom>
          <a:noFill/>
        </p:spPr>
        <p:txBody>
          <a:bodyPr wrap="none">
            <a:spAutoFit/>
          </a:bodyPr>
          <a:lstStyle/>
          <a:p>
            <a:pPr eaLnBrk="1" fontAlgn="auto" hangingPunct="1">
              <a:spcBef>
                <a:spcPts val="0"/>
              </a:spcBef>
              <a:spcAft>
                <a:spcPts val="0"/>
              </a:spcAft>
              <a:defRPr/>
            </a:pPr>
            <a:r>
              <a:rPr lang="en-US" sz="2100" dirty="0">
                <a:solidFill>
                  <a:schemeClr val="accent6">
                    <a:lumMod val="75000"/>
                  </a:schemeClr>
                </a:solidFill>
                <a:latin typeface="Arial Black" pitchFamily="34" charset="0"/>
                <a:ea typeface="ＭＳ Ｐゴシック" charset="0"/>
                <a:cs typeface="ＭＳ Ｐゴシック" charset="0"/>
              </a:rPr>
              <a:t>7% Other harborages</a:t>
            </a:r>
          </a:p>
        </p:txBody>
      </p:sp>
      <p:sp>
        <p:nvSpPr>
          <p:cNvPr id="2" name="TextBox 1"/>
          <p:cNvSpPr txBox="1"/>
          <p:nvPr/>
        </p:nvSpPr>
        <p:spPr>
          <a:xfrm>
            <a:off x="7134225" y="6153150"/>
            <a:ext cx="2286000" cy="276999"/>
          </a:xfrm>
          <a:prstGeom prst="rect">
            <a:avLst/>
          </a:prstGeom>
          <a:noFill/>
        </p:spPr>
        <p:txBody>
          <a:bodyPr wrap="square" rtlCol="0">
            <a:spAutoFit/>
          </a:bodyPr>
          <a:lstStyle/>
          <a:p>
            <a:r>
              <a:rPr lang="en-US" sz="1200" dirty="0" smtClean="0"/>
              <a:t>Picture: BASF </a:t>
            </a:r>
            <a:r>
              <a:rPr lang="en-US" sz="1200" dirty="0"/>
              <a:t>Corporation </a:t>
            </a:r>
          </a:p>
        </p:txBody>
      </p:sp>
    </p:spTree>
    <p:extLst>
      <p:ext uri="{BB962C8B-B14F-4D97-AF65-F5344CB8AC3E}">
        <p14:creationId xmlns:p14="http://schemas.microsoft.com/office/powerpoint/2010/main" val="16079088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we’ll talk about today:</a:t>
            </a:r>
            <a:endParaRPr lang="en-US" dirty="0"/>
          </a:p>
        </p:txBody>
      </p:sp>
      <p:sp>
        <p:nvSpPr>
          <p:cNvPr id="5" name="Content Placeholder 4"/>
          <p:cNvSpPr>
            <a:spLocks noGrp="1"/>
          </p:cNvSpPr>
          <p:nvPr>
            <p:ph idx="1"/>
          </p:nvPr>
        </p:nvSpPr>
        <p:spPr/>
        <p:txBody>
          <a:bodyPr/>
          <a:lstStyle/>
          <a:p>
            <a:endParaRPr lang="en-US" dirty="0" smtClean="0"/>
          </a:p>
          <a:p>
            <a:r>
              <a:rPr lang="en-US" dirty="0" smtClean="0"/>
              <a:t>How do we get bed bugs?</a:t>
            </a:r>
          </a:p>
          <a:p>
            <a:r>
              <a:rPr lang="en-US" dirty="0" smtClean="0"/>
              <a:t>What do they look like?</a:t>
            </a:r>
          </a:p>
          <a:p>
            <a:r>
              <a:rPr lang="en-US" dirty="0" smtClean="0"/>
              <a:t>Inspecting and monitoring can prevent infestations</a:t>
            </a:r>
            <a:r>
              <a:rPr lang="en-US" dirty="0"/>
              <a:t>!</a:t>
            </a:r>
            <a:endParaRPr lang="en-US" dirty="0" smtClean="0"/>
          </a:p>
          <a:p>
            <a:r>
              <a:rPr lang="en-US" dirty="0" smtClean="0"/>
              <a:t>Got bed bugs? Now what? </a:t>
            </a:r>
            <a:endParaRPr lang="en-US" dirty="0"/>
          </a:p>
          <a:p>
            <a:endParaRPr lang="en-US" dirty="0"/>
          </a:p>
        </p:txBody>
      </p:sp>
    </p:spTree>
    <p:extLst>
      <p:ext uri="{BB962C8B-B14F-4D97-AF65-F5344CB8AC3E}">
        <p14:creationId xmlns:p14="http://schemas.microsoft.com/office/powerpoint/2010/main" val="31616873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7" descr="Volcano at an angle cop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4700" y="4929188"/>
            <a:ext cx="1731963"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Title 1"/>
          <p:cNvSpPr>
            <a:spLocks noGrp="1"/>
          </p:cNvSpPr>
          <p:nvPr>
            <p:ph type="title"/>
          </p:nvPr>
        </p:nvSpPr>
        <p:spPr/>
        <p:txBody>
          <a:bodyPr/>
          <a:lstStyle/>
          <a:p>
            <a:r>
              <a:rPr lang="en-US" altLang="en-US"/>
              <a:t>Bed bug monitors</a:t>
            </a:r>
          </a:p>
        </p:txBody>
      </p:sp>
      <p:sp>
        <p:nvSpPr>
          <p:cNvPr id="66563" name="Content Placeholder 2"/>
          <p:cNvSpPr>
            <a:spLocks noGrp="1"/>
          </p:cNvSpPr>
          <p:nvPr>
            <p:ph idx="1"/>
          </p:nvPr>
        </p:nvSpPr>
        <p:spPr>
          <a:xfrm>
            <a:off x="762000" y="1600200"/>
            <a:ext cx="7696200" cy="4244975"/>
          </a:xfrm>
        </p:spPr>
        <p:txBody>
          <a:bodyPr/>
          <a:lstStyle/>
          <a:p>
            <a:r>
              <a:rPr lang="en-US" altLang="en-US" dirty="0"/>
              <a:t>Interceptors can detect up to 95% of </a:t>
            </a:r>
            <a:r>
              <a:rPr lang="en-US" altLang="en-US" dirty="0" smtClean="0"/>
              <a:t>infestations</a:t>
            </a:r>
            <a:endParaRPr lang="en-US" altLang="en-US" dirty="0"/>
          </a:p>
          <a:p>
            <a:r>
              <a:rPr lang="en-US" altLang="en-US" dirty="0"/>
              <a:t>Trap and kill bed bugs</a:t>
            </a:r>
          </a:p>
          <a:p>
            <a:r>
              <a:rPr lang="en-US" altLang="en-US" dirty="0"/>
              <a:t>Determine how bad the infestation is</a:t>
            </a:r>
          </a:p>
          <a:p>
            <a:r>
              <a:rPr lang="en-US" altLang="en-US" dirty="0"/>
              <a:t>Two types</a:t>
            </a:r>
          </a:p>
          <a:p>
            <a:pPr lvl="1"/>
            <a:r>
              <a:rPr lang="en-US" altLang="en-US" dirty="0"/>
              <a:t>Passive</a:t>
            </a:r>
          </a:p>
          <a:p>
            <a:pPr lvl="1"/>
            <a:r>
              <a:rPr lang="en-US" altLang="en-US" dirty="0"/>
              <a:t>Active</a:t>
            </a:r>
          </a:p>
        </p:txBody>
      </p:sp>
      <p:sp>
        <p:nvSpPr>
          <p:cNvPr id="6656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9E1EAA1C-6EAC-F644-A400-CFCE8D57D893}" type="slidenum">
              <a:rPr lang="en-US" altLang="en-US" sz="1400"/>
              <a:pPr>
                <a:lnSpc>
                  <a:spcPct val="100000"/>
                </a:lnSpc>
                <a:spcBef>
                  <a:spcPct val="0"/>
                </a:spcBef>
                <a:buSzTx/>
                <a:buFontTx/>
                <a:buNone/>
              </a:pPr>
              <a:t>20</a:t>
            </a:fld>
            <a:endParaRPr lang="en-US" altLang="en-US" sz="1400"/>
          </a:p>
        </p:txBody>
      </p:sp>
      <p:sp>
        <p:nvSpPr>
          <p:cNvPr id="66565" name="Picture 1" descr="http://www.bedbugcentral.com/images/products/climbup.jpg"/>
          <p:cNvSpPr>
            <a:spLocks noChangeAspect="1" noChangeArrowheads="1"/>
          </p:cNvSpPr>
          <p:nvPr/>
        </p:nvSpPr>
        <p:spPr bwMode="auto">
          <a:xfrm>
            <a:off x="3463925" y="3733800"/>
            <a:ext cx="2360613" cy="1511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endParaRPr lang="en-US" altLang="en-US" sz="2400">
              <a:ea typeface="ＭＳ Ｐゴシック" charset="-128"/>
            </a:endParaRPr>
          </a:p>
        </p:txBody>
      </p:sp>
      <p:sp>
        <p:nvSpPr>
          <p:cNvPr id="66566" name="Text Box 35"/>
          <p:cNvSpPr txBox="1">
            <a:spLocks noChangeArrowheads="1"/>
          </p:cNvSpPr>
          <p:nvPr/>
        </p:nvSpPr>
        <p:spPr bwMode="auto">
          <a:xfrm>
            <a:off x="3706813" y="5300663"/>
            <a:ext cx="2286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50000"/>
              </a:spcBef>
              <a:buSzTx/>
              <a:buFontTx/>
              <a:buNone/>
            </a:pPr>
            <a:r>
              <a:rPr lang="en-US" altLang="en-US" sz="2000" b="1"/>
              <a:t>Passive, moat-style interceptor </a:t>
            </a:r>
          </a:p>
        </p:txBody>
      </p:sp>
      <p:sp>
        <p:nvSpPr>
          <p:cNvPr id="66567" name="Picture 1" descr="Screen Shot 2016-10-14 at 2.43.56 PM.png"/>
          <p:cNvSpPr>
            <a:spLocks noChangeAspect="1"/>
          </p:cNvSpPr>
          <p:nvPr/>
        </p:nvSpPr>
        <p:spPr bwMode="auto">
          <a:xfrm>
            <a:off x="6781800" y="3276600"/>
            <a:ext cx="22367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endParaRPr lang="en-US" altLang="en-US" sz="2400">
              <a:ea typeface="ＭＳ Ｐゴシック" charset="-128"/>
            </a:endParaRPr>
          </a:p>
        </p:txBody>
      </p:sp>
      <p:sp>
        <p:nvSpPr>
          <p:cNvPr id="66568" name="Picture 7" descr="Volcano at an angle copy.jpg"/>
          <p:cNvSpPr>
            <a:spLocks noChangeAspect="1"/>
          </p:cNvSpPr>
          <p:nvPr/>
        </p:nvSpPr>
        <p:spPr bwMode="auto">
          <a:xfrm>
            <a:off x="228600" y="4724400"/>
            <a:ext cx="1731963"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endParaRPr lang="en-US" altLang="en-US" sz="2400">
              <a:ea typeface="ＭＳ Ｐゴシック" charset="-128"/>
            </a:endParaRPr>
          </a:p>
        </p:txBody>
      </p:sp>
      <p:sp>
        <p:nvSpPr>
          <p:cNvPr id="66569" name="TextBox 8"/>
          <p:cNvSpPr txBox="1">
            <a:spLocks noChangeArrowheads="1"/>
          </p:cNvSpPr>
          <p:nvPr/>
        </p:nvSpPr>
        <p:spPr bwMode="auto">
          <a:xfrm>
            <a:off x="228600" y="6248400"/>
            <a:ext cx="3867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r>
              <a:rPr lang="en-US" altLang="en-US" sz="2000" b="1">
                <a:ea typeface="ＭＳ Ｐゴシック" charset="-128"/>
              </a:rPr>
              <a:t>Active monitor, Includes lure</a:t>
            </a:r>
          </a:p>
        </p:txBody>
      </p:sp>
      <p:sp>
        <p:nvSpPr>
          <p:cNvPr id="66570" name="Text Box 35"/>
          <p:cNvSpPr txBox="1">
            <a:spLocks noChangeArrowheads="1"/>
          </p:cNvSpPr>
          <p:nvPr/>
        </p:nvSpPr>
        <p:spPr bwMode="auto">
          <a:xfrm>
            <a:off x="6324600" y="5029200"/>
            <a:ext cx="2819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50000"/>
              </a:spcBef>
              <a:buSzTx/>
              <a:buFontTx/>
              <a:buNone/>
            </a:pPr>
            <a:r>
              <a:rPr lang="en-US" altLang="en-US" sz="2000" b="1"/>
              <a:t>Passive, moat-style DIY interceptor from University of Florida/ IFAS Extension</a:t>
            </a:r>
          </a:p>
        </p:txBody>
      </p:sp>
      <p:pic>
        <p:nvPicPr>
          <p:cNvPr id="70667" name="Picture 1" descr="http://www.bedbugcentral.com/images/products/climbup.jpg"/>
          <p:cNvPicPr>
            <a:picLocks noChangeAspect="1" noChangeArrowheads="1"/>
          </p:cNvPicPr>
          <p:nvPr/>
        </p:nvPicPr>
        <p:blipFill>
          <a:blip r:embed="rId5">
            <a:extLst>
              <a:ext uri="{28A0092B-C50C-407E-A947-70E740481C1C}">
                <a14:useLocalDpi xmlns:a14="http://schemas.microsoft.com/office/drawing/2010/main" val="0"/>
              </a:ext>
            </a:extLst>
          </a:blip>
          <a:srcRect b="23808"/>
          <a:stretch>
            <a:fillRect/>
          </a:stretch>
        </p:blipFill>
        <p:spPr bwMode="auto">
          <a:xfrm>
            <a:off x="3505200" y="3733800"/>
            <a:ext cx="2360613" cy="1511300"/>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pic>
        <p:nvPicPr>
          <p:cNvPr id="70668" name="Picture 1" descr="Screen Shot 2016-10-14 at 2.43.56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3733800"/>
            <a:ext cx="1752600" cy="1312863"/>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5503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8000" y="1460500"/>
            <a:ext cx="8128000" cy="5397500"/>
          </a:xfrm>
          <a:prstGeom prst="rect">
            <a:avLst/>
          </a:prstGeom>
        </p:spPr>
      </p:pic>
      <p:sp>
        <p:nvSpPr>
          <p:cNvPr id="3" name="Title 2"/>
          <p:cNvSpPr>
            <a:spLocks noGrp="1"/>
          </p:cNvSpPr>
          <p:nvPr>
            <p:ph type="title"/>
          </p:nvPr>
        </p:nvSpPr>
        <p:spPr/>
        <p:txBody>
          <a:bodyPr/>
          <a:lstStyle/>
          <a:p>
            <a:r>
              <a:rPr lang="en-US" dirty="0" smtClean="0"/>
              <a:t>Passive </a:t>
            </a:r>
            <a:r>
              <a:rPr lang="en-US" dirty="0" smtClean="0"/>
              <a:t>monitor </a:t>
            </a:r>
            <a:endParaRPr lang="en-US" dirty="0"/>
          </a:p>
        </p:txBody>
      </p:sp>
      <p:sp>
        <p:nvSpPr>
          <p:cNvPr id="4" name="TextBox 3"/>
          <p:cNvSpPr txBox="1"/>
          <p:nvPr/>
        </p:nvSpPr>
        <p:spPr>
          <a:xfrm>
            <a:off x="714375" y="5826125"/>
            <a:ext cx="2603500" cy="646331"/>
          </a:xfrm>
          <a:prstGeom prst="rect">
            <a:avLst/>
          </a:prstGeom>
          <a:noFill/>
        </p:spPr>
        <p:txBody>
          <a:bodyPr wrap="square" rtlCol="0">
            <a:spAutoFit/>
          </a:bodyPr>
          <a:lstStyle/>
          <a:p>
            <a:r>
              <a:rPr lang="en-US" b="1" i="1" dirty="0" smtClean="0">
                <a:solidFill>
                  <a:schemeClr val="bg1"/>
                </a:solidFill>
              </a:rPr>
              <a:t>Photo from </a:t>
            </a:r>
            <a:r>
              <a:rPr lang="en-US" b="1" i="1" dirty="0" err="1" smtClean="0">
                <a:solidFill>
                  <a:schemeClr val="bg1"/>
                </a:solidFill>
              </a:rPr>
              <a:t>bedbugcentral.com</a:t>
            </a:r>
            <a:endParaRPr lang="en-US" b="1" i="1" dirty="0">
              <a:solidFill>
                <a:schemeClr val="bg1"/>
              </a:solidFill>
            </a:endParaRPr>
          </a:p>
        </p:txBody>
      </p:sp>
    </p:spTree>
    <p:extLst>
      <p:ext uri="{BB962C8B-B14F-4D97-AF65-F5344CB8AC3E}">
        <p14:creationId xmlns:p14="http://schemas.microsoft.com/office/powerpoint/2010/main" val="3145027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p:txBody>
          <a:bodyPr/>
          <a:lstStyle/>
          <a:p>
            <a:r>
              <a:rPr lang="en-US" altLang="en-US"/>
              <a:t>Prepare before you have to</a:t>
            </a:r>
          </a:p>
        </p:txBody>
      </p:sp>
      <p:sp>
        <p:nvSpPr>
          <p:cNvPr id="78850" name="Content Placeholder 2"/>
          <p:cNvSpPr>
            <a:spLocks noGrp="1"/>
          </p:cNvSpPr>
          <p:nvPr>
            <p:ph idx="1"/>
          </p:nvPr>
        </p:nvSpPr>
        <p:spPr/>
        <p:txBody>
          <a:bodyPr/>
          <a:lstStyle/>
          <a:p>
            <a:r>
              <a:rPr lang="en-US" altLang="en-US"/>
              <a:t>Once bed bugs are present, you don’t want to disturb the area</a:t>
            </a:r>
          </a:p>
          <a:p>
            <a:r>
              <a:rPr lang="en-US" altLang="en-US"/>
              <a:t>Ideally, residents routinely</a:t>
            </a:r>
          </a:p>
          <a:p>
            <a:pPr lvl="1"/>
            <a:r>
              <a:rPr lang="en-US" altLang="en-US"/>
              <a:t>inspect with a flashlight</a:t>
            </a:r>
          </a:p>
          <a:p>
            <a:pPr lvl="1"/>
            <a:r>
              <a:rPr lang="en-US" altLang="en-US"/>
              <a:t>launder bedding</a:t>
            </a:r>
          </a:p>
          <a:p>
            <a:pPr lvl="1"/>
            <a:r>
              <a:rPr lang="en-US" altLang="en-US"/>
              <a:t>vacuum</a:t>
            </a:r>
          </a:p>
          <a:p>
            <a:pPr lvl="1"/>
            <a:r>
              <a:rPr lang="en-US" altLang="en-US"/>
              <a:t>maintain their unit according to housekeeping standards</a:t>
            </a:r>
          </a:p>
          <a:p>
            <a:pPr lvl="1"/>
            <a:endParaRPr lang="en-US" altLang="en-US"/>
          </a:p>
        </p:txBody>
      </p:sp>
      <p:sp>
        <p:nvSpPr>
          <p:cNvPr id="7885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01E3C500-FBD2-8643-98F9-E683B8449CCE}" type="slidenum">
              <a:rPr lang="en-US" altLang="en-US" sz="1400"/>
              <a:pPr>
                <a:lnSpc>
                  <a:spcPct val="100000"/>
                </a:lnSpc>
                <a:spcBef>
                  <a:spcPct val="0"/>
                </a:spcBef>
                <a:buSzTx/>
                <a:buFontTx/>
                <a:buNone/>
              </a:pPr>
              <a:t>22</a:t>
            </a:fld>
            <a:endParaRPr lang="en-US" altLang="en-US" sz="1400"/>
          </a:p>
        </p:txBody>
      </p:sp>
    </p:spTree>
    <p:extLst>
      <p:ext uri="{BB962C8B-B14F-4D97-AF65-F5344CB8AC3E}">
        <p14:creationId xmlns:p14="http://schemas.microsoft.com/office/powerpoint/2010/main" val="13682212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Preventing </a:t>
            </a:r>
            <a:r>
              <a:rPr lang="en-US" dirty="0" smtClean="0"/>
              <a:t>problems</a:t>
            </a:r>
            <a:endParaRPr lang="en-US" dirty="0"/>
          </a:p>
        </p:txBody>
      </p:sp>
      <p:sp>
        <p:nvSpPr>
          <p:cNvPr id="3" name="Content Placeholder 2"/>
          <p:cNvSpPr>
            <a:spLocks noGrp="1"/>
          </p:cNvSpPr>
          <p:nvPr>
            <p:ph idx="1"/>
          </p:nvPr>
        </p:nvSpPr>
        <p:spPr/>
        <p:txBody>
          <a:bodyPr/>
          <a:lstStyle/>
          <a:p>
            <a:pPr marL="0" indent="0">
              <a:buNone/>
            </a:pPr>
            <a:r>
              <a:rPr lang="en-US" dirty="0" smtClean="0"/>
              <a:t>The less </a:t>
            </a:r>
            <a:r>
              <a:rPr lang="en-US" dirty="0" smtClean="0"/>
              <a:t>stuff spread around, </a:t>
            </a:r>
            <a:r>
              <a:rPr lang="en-US" dirty="0" smtClean="0"/>
              <a:t>the fewer places </a:t>
            </a:r>
            <a:r>
              <a:rPr lang="en-US" dirty="0" smtClean="0"/>
              <a:t>for bed bugs to hide</a:t>
            </a:r>
          </a:p>
          <a:p>
            <a:pPr lvl="1"/>
            <a:r>
              <a:rPr lang="en-US" dirty="0" smtClean="0"/>
              <a:t> Don’t store stuff under bed. </a:t>
            </a:r>
            <a:r>
              <a:rPr lang="en-US" dirty="0"/>
              <a:t>E</a:t>
            </a:r>
            <a:r>
              <a:rPr lang="en-US" dirty="0" smtClean="0"/>
              <a:t>asier to look for bugs and treat. </a:t>
            </a:r>
          </a:p>
          <a:p>
            <a:pPr lvl="1"/>
            <a:endParaRPr lang="en-US" dirty="0" smtClean="0"/>
          </a:p>
          <a:p>
            <a:endParaRPr lang="en-US" dirty="0"/>
          </a:p>
        </p:txBody>
      </p:sp>
      <p:grpSp>
        <p:nvGrpSpPr>
          <p:cNvPr id="6" name="Group 5"/>
          <p:cNvGrpSpPr/>
          <p:nvPr/>
        </p:nvGrpSpPr>
        <p:grpSpPr>
          <a:xfrm>
            <a:off x="710654" y="3416540"/>
            <a:ext cx="7976146" cy="2938807"/>
            <a:chOff x="304800" y="2131668"/>
            <a:chExt cx="8382000" cy="2938807"/>
          </a:xfrm>
        </p:grpSpPr>
        <p:pic>
          <p:nvPicPr>
            <p:cNvPr id="4" name="Picture 5" descr="CIR Bedroom.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 y="2397125"/>
              <a:ext cx="8382000" cy="2673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304800" y="2131668"/>
              <a:ext cx="8382000" cy="369332"/>
            </a:xfrm>
            <a:prstGeom prst="rect">
              <a:avLst/>
            </a:prstGeom>
            <a:noFill/>
          </p:spPr>
          <p:txBody>
            <a:bodyPr wrap="square" rtlCol="0">
              <a:spAutoFit/>
            </a:bodyPr>
            <a:lstStyle/>
            <a:p>
              <a:r>
                <a:rPr lang="en-US" dirty="0" smtClean="0"/>
                <a:t>Good									Too much stuff and hiding spots</a:t>
              </a:r>
              <a:endParaRPr lang="en-US" dirty="0"/>
            </a:p>
          </p:txBody>
        </p:sp>
      </p:grpSp>
    </p:spTree>
    <p:extLst>
      <p:ext uri="{BB962C8B-B14F-4D97-AF65-F5344CB8AC3E}">
        <p14:creationId xmlns:p14="http://schemas.microsoft.com/office/powerpoint/2010/main" val="18375812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p:txBody>
          <a:bodyPr/>
          <a:lstStyle/>
          <a:p>
            <a:r>
              <a:rPr lang="en-US" dirty="0">
                <a:latin typeface="Arial" charset="0"/>
                <a:ea typeface="Osaka" charset="0"/>
                <a:cs typeface="Osaka" charset="0"/>
              </a:rPr>
              <a:t>Prevent introduction and </a:t>
            </a:r>
            <a:r>
              <a:rPr lang="en-US" dirty="0" smtClean="0">
                <a:latin typeface="Arial" charset="0"/>
                <a:ea typeface="Osaka" charset="0"/>
                <a:cs typeface="Osaka" charset="0"/>
              </a:rPr>
              <a:t>spread</a:t>
            </a:r>
            <a:endParaRPr lang="en-US" dirty="0">
              <a:latin typeface="Arial" charset="0"/>
              <a:ea typeface="Osaka" charset="0"/>
              <a:cs typeface="Osaka" charset="0"/>
            </a:endParaRPr>
          </a:p>
        </p:txBody>
      </p:sp>
      <p:sp>
        <p:nvSpPr>
          <p:cNvPr id="62466" name="Content Placeholder 2"/>
          <p:cNvSpPr>
            <a:spLocks noGrp="1"/>
          </p:cNvSpPr>
          <p:nvPr>
            <p:ph idx="1"/>
          </p:nvPr>
        </p:nvSpPr>
        <p:spPr>
          <a:xfrm>
            <a:off x="457200" y="1600200"/>
            <a:ext cx="6972300" cy="4525963"/>
          </a:xfrm>
        </p:spPr>
        <p:txBody>
          <a:bodyPr/>
          <a:lstStyle/>
          <a:p>
            <a:pPr eaLnBrk="1" hangingPunct="1"/>
            <a:r>
              <a:rPr lang="en-US" dirty="0">
                <a:latin typeface="Arial" charset="0"/>
                <a:ea typeface="Osaka" charset="0"/>
                <a:cs typeface="Osaka" charset="0"/>
              </a:rPr>
              <a:t>Manage items that come or go from the home</a:t>
            </a:r>
          </a:p>
          <a:p>
            <a:pPr lvl="1" eaLnBrk="1" hangingPunct="1"/>
            <a:r>
              <a:rPr lang="en-US" dirty="0">
                <a:latin typeface="Arial" charset="0"/>
                <a:ea typeface="Osaka" charset="0"/>
                <a:cs typeface="Osaka" charset="0"/>
              </a:rPr>
              <a:t>Keep coats, backpacks, purses, and bags off beds, recliners, and sofas at home and while out</a:t>
            </a:r>
          </a:p>
          <a:p>
            <a:pPr lvl="1" eaLnBrk="1" hangingPunct="1"/>
            <a:r>
              <a:rPr lang="en-US" dirty="0">
                <a:latin typeface="Arial" charset="0"/>
                <a:ea typeface="Osaka" charset="0"/>
                <a:cs typeface="Osaka" charset="0"/>
              </a:rPr>
              <a:t>Inspect used furniture carefully before bringing it home—avoid it if possible</a:t>
            </a:r>
          </a:p>
          <a:p>
            <a:pPr eaLnBrk="1" hangingPunct="1"/>
            <a:r>
              <a:rPr lang="en-US" dirty="0">
                <a:latin typeface="Arial" charset="0"/>
                <a:ea typeface="Osaka" charset="0"/>
                <a:cs typeface="Osaka" charset="0"/>
              </a:rPr>
              <a:t>Look for signs when sleeping away from home</a:t>
            </a:r>
          </a:p>
          <a:p>
            <a:endParaRPr lang="en-US" dirty="0">
              <a:latin typeface="Arial" charset="0"/>
              <a:ea typeface="Osaka" charset="0"/>
              <a:cs typeface="Osaka" charset="0"/>
            </a:endParaRPr>
          </a:p>
        </p:txBody>
      </p:sp>
      <p:sp>
        <p:nvSpPr>
          <p:cNvPr id="62467"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0F5FA5-8588-EE4A-9CB1-E503A01210C3}" type="slidenum">
              <a:rPr lang="en-US" sz="1400">
                <a:ea typeface="Osaka" charset="0"/>
                <a:cs typeface="Osaka" charset="0"/>
              </a:rPr>
              <a:pPr/>
              <a:t>24</a:t>
            </a:fld>
            <a:endParaRPr lang="en-US" sz="1400" dirty="0">
              <a:ea typeface="Osaka" charset="0"/>
              <a:cs typeface="Osaka" charset="0"/>
            </a:endParaRPr>
          </a:p>
        </p:txBody>
      </p:sp>
      <p:pic>
        <p:nvPicPr>
          <p:cNvPr id="5" name="Shape 24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1793588"/>
            <a:ext cx="1524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Screen Shot 2016-09-26 at 3.01.22 PM.png"/>
          <p:cNvPicPr>
            <a:picLocks noChangeAspect="1"/>
          </p:cNvPicPr>
          <p:nvPr/>
        </p:nvPicPr>
        <p:blipFill>
          <a:blip r:embed="rId4">
            <a:extLst>
              <a:ext uri="{28A0092B-C50C-407E-A947-70E740481C1C}">
                <a14:useLocalDpi xmlns:a14="http://schemas.microsoft.com/office/drawing/2010/main" val="0"/>
              </a:ext>
            </a:extLst>
          </a:blip>
          <a:srcRect r="15919"/>
          <a:stretch>
            <a:fillRect/>
          </a:stretch>
        </p:blipFill>
        <p:spPr bwMode="auto">
          <a:xfrm>
            <a:off x="7287096" y="4167188"/>
            <a:ext cx="1399704"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7658100" y="4956175"/>
            <a:ext cx="838200" cy="228600"/>
          </a:xfrm>
          <a:prstGeom prst="rect">
            <a:avLst/>
          </a:prstGeom>
          <a:solidFill>
            <a:srgbClr val="FF0000">
              <a:alpha val="90195"/>
            </a:srgbClr>
          </a:solidFill>
          <a:ln w="9525">
            <a:solidFill>
              <a:srgbClr val="B6DCDF"/>
            </a:solidFill>
            <a:miter lim="800000"/>
            <a:headEnd/>
            <a:tailEnd/>
          </a:ln>
          <a:effectLst>
            <a:outerShdw blurRad="40000" dist="23000" dir="5400000" rotWithShape="0">
              <a:srgbClr val="000000">
                <a:alpha val="34998"/>
              </a:srgbClr>
            </a:outerShdw>
          </a:effectLst>
        </p:spPr>
        <p:txBody>
          <a:bodyPr anchor="ctr"/>
          <a:lstStyle>
            <a:lvl1pPr>
              <a:lnSpc>
                <a:spcPct val="90000"/>
              </a:lnSpc>
              <a:spcBef>
                <a:spcPct val="30000"/>
              </a:spcBef>
              <a:buSzPct val="80000"/>
              <a:buBlip>
                <a:blip r:embed="rId5"/>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lnSpc>
                <a:spcPct val="100000"/>
              </a:lnSpc>
              <a:spcBef>
                <a:spcPct val="0"/>
              </a:spcBef>
              <a:buSzTx/>
              <a:buFontTx/>
              <a:buNone/>
              <a:defRPr/>
            </a:pPr>
            <a:r>
              <a:rPr lang="en-US" altLang="en-US" sz="1100" dirty="0" smtClean="0"/>
              <a:t>Bug spray</a:t>
            </a:r>
          </a:p>
        </p:txBody>
      </p:sp>
      <p:sp>
        <p:nvSpPr>
          <p:cNvPr id="2" name="TextBox 1"/>
          <p:cNvSpPr txBox="1"/>
          <p:nvPr/>
        </p:nvSpPr>
        <p:spPr>
          <a:xfrm>
            <a:off x="5119687" y="5673527"/>
            <a:ext cx="2957513" cy="923330"/>
          </a:xfrm>
          <a:prstGeom prst="rect">
            <a:avLst/>
          </a:prstGeom>
          <a:noFill/>
        </p:spPr>
        <p:txBody>
          <a:bodyPr wrap="square" rtlCol="0">
            <a:spAutoFit/>
          </a:bodyPr>
          <a:lstStyle/>
          <a:p>
            <a:r>
              <a:rPr lang="en-US" dirty="0" smtClean="0">
                <a:solidFill>
                  <a:schemeClr val="accent2">
                    <a:lumMod val="75000"/>
                  </a:schemeClr>
                </a:solidFill>
              </a:rPr>
              <a:t>When visiting a home with bed bugs you can protect yourself with insect repellant</a:t>
            </a:r>
            <a:endParaRPr lang="en-US" dirty="0">
              <a:solidFill>
                <a:schemeClr val="accent2">
                  <a:lumMod val="75000"/>
                </a:schemeClr>
              </a:solidFill>
            </a:endParaRPr>
          </a:p>
        </p:txBody>
      </p:sp>
    </p:spTree>
    <p:extLst>
      <p:ext uri="{BB962C8B-B14F-4D97-AF65-F5344CB8AC3E}">
        <p14:creationId xmlns:p14="http://schemas.microsoft.com/office/powerpoint/2010/main" val="4029744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47244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Title 1"/>
          <p:cNvSpPr>
            <a:spLocks noGrp="1"/>
          </p:cNvSpPr>
          <p:nvPr>
            <p:ph type="title"/>
          </p:nvPr>
        </p:nvSpPr>
        <p:spPr/>
        <p:txBody>
          <a:bodyPr/>
          <a:lstStyle/>
          <a:p>
            <a:r>
              <a:rPr lang="en-US" altLang="en-US" dirty="0"/>
              <a:t>Prevent </a:t>
            </a:r>
            <a:r>
              <a:rPr lang="en-US" altLang="en-US" dirty="0" smtClean="0"/>
              <a:t>introductions </a:t>
            </a:r>
            <a:r>
              <a:rPr lang="en-US" altLang="en-US" dirty="0"/>
              <a:t>and </a:t>
            </a:r>
            <a:r>
              <a:rPr lang="en-US" altLang="en-US" dirty="0" smtClean="0"/>
              <a:t>spread</a:t>
            </a:r>
            <a:endParaRPr lang="en-US" altLang="en-US" dirty="0"/>
          </a:p>
        </p:txBody>
      </p:sp>
      <p:sp>
        <p:nvSpPr>
          <p:cNvPr id="62467" name="Content Placeholder 2"/>
          <p:cNvSpPr>
            <a:spLocks noGrp="1"/>
          </p:cNvSpPr>
          <p:nvPr>
            <p:ph idx="1"/>
          </p:nvPr>
        </p:nvSpPr>
        <p:spPr>
          <a:xfrm>
            <a:off x="685800" y="1828800"/>
            <a:ext cx="7772400" cy="3733800"/>
          </a:xfrm>
        </p:spPr>
        <p:txBody>
          <a:bodyPr/>
          <a:lstStyle/>
          <a:p>
            <a:pPr eaLnBrk="1" hangingPunct="1"/>
            <a:r>
              <a:rPr lang="en-US" altLang="en-US"/>
              <a:t>Keep coats, backpacks, purses, and bags off beds, recliners, and sofas at home and while out</a:t>
            </a:r>
          </a:p>
          <a:p>
            <a:pPr eaLnBrk="1" hangingPunct="1"/>
            <a:r>
              <a:rPr lang="en-US" altLang="en-US"/>
              <a:t>Inspect used furniture carefully before bringing it home - avoid it if possible</a:t>
            </a:r>
          </a:p>
          <a:p>
            <a:pPr eaLnBrk="1" hangingPunct="1"/>
            <a:r>
              <a:rPr lang="en-US" altLang="en-US"/>
              <a:t>Look for signs when sleeping away from home</a:t>
            </a:r>
          </a:p>
          <a:p>
            <a:pPr>
              <a:buFontTx/>
              <a:buNone/>
            </a:pPr>
            <a:endParaRPr lang="en-US" altLang="en-US"/>
          </a:p>
        </p:txBody>
      </p:sp>
      <p:sp>
        <p:nvSpPr>
          <p:cNvPr id="6246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8B1BF13D-845A-A847-BC75-3C3C8A8B37C0}" type="slidenum">
              <a:rPr lang="en-US" altLang="en-US" sz="1400"/>
              <a:pPr>
                <a:lnSpc>
                  <a:spcPct val="100000"/>
                </a:lnSpc>
                <a:spcBef>
                  <a:spcPct val="0"/>
                </a:spcBef>
                <a:buSzTx/>
                <a:buFontTx/>
                <a:buNone/>
              </a:pPr>
              <a:t>25</a:t>
            </a:fld>
            <a:endParaRPr lang="en-US" altLang="en-US" sz="1400"/>
          </a:p>
        </p:txBody>
      </p:sp>
      <p:sp>
        <p:nvSpPr>
          <p:cNvPr id="62469" name="TextBox 2"/>
          <p:cNvSpPr txBox="1">
            <a:spLocks noChangeArrowheads="1"/>
          </p:cNvSpPr>
          <p:nvPr/>
        </p:nvSpPr>
        <p:spPr bwMode="auto">
          <a:xfrm>
            <a:off x="1219200" y="5638800"/>
            <a:ext cx="464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r" eaLnBrk="1" hangingPunct="1">
              <a:lnSpc>
                <a:spcPct val="100000"/>
              </a:lnSpc>
              <a:spcBef>
                <a:spcPct val="0"/>
              </a:spcBef>
              <a:buSzTx/>
              <a:buFontTx/>
              <a:buNone/>
            </a:pPr>
            <a:r>
              <a:rPr lang="en-US" altLang="en-US" sz="1800">
                <a:solidFill>
                  <a:srgbClr val="993300"/>
                </a:solidFill>
                <a:ea typeface="ＭＳ Ｐゴシック" charset="-128"/>
              </a:rPr>
              <a:t>Smooth plastic totes can keep items bed bug free or contain items with bed bugs</a:t>
            </a:r>
          </a:p>
        </p:txBody>
      </p:sp>
    </p:spTree>
    <p:extLst>
      <p:ext uri="{BB962C8B-B14F-4D97-AF65-F5344CB8AC3E}">
        <p14:creationId xmlns:p14="http://schemas.microsoft.com/office/powerpoint/2010/main" val="4699044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Prevention </a:t>
            </a:r>
            <a:endParaRPr lang="en-US" sz="3600" dirty="0"/>
          </a:p>
        </p:txBody>
      </p:sp>
      <p:pic>
        <p:nvPicPr>
          <p:cNvPr id="5" name="Content Placeholder 4" descr="bed bug mattress.jpg"/>
          <p:cNvPicPr>
            <a:picLocks noGrp="1" noChangeAspect="1"/>
          </p:cNvPicPr>
          <p:nvPr>
            <p:ph sz="half" idx="2"/>
          </p:nvPr>
        </p:nvPicPr>
        <p:blipFill>
          <a:blip r:embed="rId2" cstate="email">
            <a:extLst>
              <a:ext uri="{28A0092B-C50C-407E-A947-70E740481C1C}">
                <a14:useLocalDpi xmlns:a14="http://schemas.microsoft.com/office/drawing/2010/main"/>
              </a:ext>
            </a:extLst>
          </a:blip>
          <a:srcRect t="-30129" b="-30129"/>
          <a:stretch>
            <a:fillRect/>
          </a:stretch>
        </p:blipFill>
        <p:spPr>
          <a:xfrm>
            <a:off x="1097616" y="551049"/>
            <a:ext cx="6701678" cy="7248493"/>
          </a:xfrm>
        </p:spPr>
      </p:pic>
    </p:spTree>
    <p:extLst>
      <p:ext uri="{BB962C8B-B14F-4D97-AF65-F5344CB8AC3E}">
        <p14:creationId xmlns:p14="http://schemas.microsoft.com/office/powerpoint/2010/main" val="7610081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1846E8E8-A5F5-8445-BAD8-C42DBF67149A}" type="slidenum">
              <a:rPr lang="en-US" altLang="en-US" sz="1400"/>
              <a:pPr>
                <a:lnSpc>
                  <a:spcPct val="100000"/>
                </a:lnSpc>
                <a:spcBef>
                  <a:spcPct val="0"/>
                </a:spcBef>
                <a:buSzTx/>
                <a:buFontTx/>
                <a:buNone/>
              </a:pPr>
              <a:t>27</a:t>
            </a:fld>
            <a:endParaRPr lang="en-US" altLang="en-US" sz="1400"/>
          </a:p>
        </p:txBody>
      </p:sp>
      <p:sp>
        <p:nvSpPr>
          <p:cNvPr id="76802" name="Rectangle 8"/>
          <p:cNvSpPr>
            <a:spLocks noGrp="1" noChangeArrowheads="1"/>
          </p:cNvSpPr>
          <p:nvPr>
            <p:ph type="title" idx="4294967295"/>
          </p:nvPr>
        </p:nvSpPr>
        <p:spPr/>
        <p:txBody>
          <a:bodyPr/>
          <a:lstStyle/>
          <a:p>
            <a:r>
              <a:rPr lang="en-US" altLang="en-US"/>
              <a:t>Importance of early detection</a:t>
            </a:r>
          </a:p>
        </p:txBody>
      </p:sp>
      <p:sp>
        <p:nvSpPr>
          <p:cNvPr id="76803" name="Rectangle 9"/>
          <p:cNvSpPr>
            <a:spLocks noGrp="1" noChangeArrowheads="1"/>
          </p:cNvSpPr>
          <p:nvPr>
            <p:ph type="body" idx="4294967295"/>
          </p:nvPr>
        </p:nvSpPr>
        <p:spPr>
          <a:xfrm>
            <a:off x="4114800" y="2057400"/>
            <a:ext cx="4343400" cy="4267200"/>
          </a:xfrm>
        </p:spPr>
        <p:txBody>
          <a:bodyPr/>
          <a:lstStyle/>
          <a:p>
            <a:pPr>
              <a:buFontTx/>
              <a:buChar char="•"/>
            </a:pPr>
            <a:r>
              <a:rPr lang="en-US" altLang="en-US" sz="2800" dirty="0"/>
              <a:t>If found and controlled early in the infestation, the spread of bed bugs can be stopped</a:t>
            </a:r>
          </a:p>
          <a:p>
            <a:pPr>
              <a:buFontTx/>
              <a:buChar char="•"/>
            </a:pPr>
            <a:r>
              <a:rPr lang="en-US" altLang="en-US" sz="2800" dirty="0"/>
              <a:t>Early detection and rapid response are critical to building-wide bed bug management</a:t>
            </a:r>
          </a:p>
          <a:p>
            <a:pPr>
              <a:buFontTx/>
              <a:buNone/>
            </a:pPr>
            <a:r>
              <a:rPr lang="en-US" altLang="en-US" sz="2800" dirty="0"/>
              <a:t/>
            </a:r>
            <a:br>
              <a:rPr lang="en-US" altLang="en-US" sz="2800" dirty="0"/>
            </a:br>
            <a:endParaRPr lang="en-US" altLang="en-US" sz="2800" dirty="0"/>
          </a:p>
        </p:txBody>
      </p:sp>
      <p:pic>
        <p:nvPicPr>
          <p:cNvPr id="72708" name="Picture 3" descr="IMG_2047 (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057400"/>
            <a:ext cx="3468688" cy="3136900"/>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
        <p:nvSpPr>
          <p:cNvPr id="76805" name="TextBox 4"/>
          <p:cNvSpPr txBox="1">
            <a:spLocks noChangeArrowheads="1"/>
          </p:cNvSpPr>
          <p:nvPr/>
        </p:nvSpPr>
        <p:spPr bwMode="auto">
          <a:xfrm>
            <a:off x="152400" y="5410200"/>
            <a:ext cx="36210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lnSpc>
                <a:spcPct val="100000"/>
              </a:lnSpc>
              <a:spcBef>
                <a:spcPct val="0"/>
              </a:spcBef>
              <a:buSzTx/>
              <a:buFontTx/>
              <a:buNone/>
            </a:pPr>
            <a:r>
              <a:rPr lang="en-US" altLang="en-US" sz="2000">
                <a:solidFill>
                  <a:srgbClr val="993300"/>
                </a:solidFill>
                <a:ea typeface="ＭＳ Ｐゴシック" charset="-128"/>
              </a:rPr>
              <a:t>Monitors like the SenSci Activ Volcano pictured here can help with early detection</a:t>
            </a:r>
          </a:p>
        </p:txBody>
      </p:sp>
      <p:sp>
        <p:nvSpPr>
          <p:cNvPr id="7" name="TextBox 6"/>
          <p:cNvSpPr txBox="1"/>
          <p:nvPr/>
        </p:nvSpPr>
        <p:spPr>
          <a:xfrm>
            <a:off x="685800" y="4994245"/>
            <a:ext cx="1219200" cy="200055"/>
          </a:xfrm>
          <a:prstGeom prst="rect">
            <a:avLst/>
          </a:prstGeom>
          <a:noFill/>
        </p:spPr>
        <p:txBody>
          <a:bodyPr wrap="square" rtlCol="0">
            <a:spAutoFit/>
          </a:bodyPr>
          <a:lstStyle/>
          <a:p>
            <a:r>
              <a:rPr lang="en-US" sz="700" dirty="0" smtClean="0">
                <a:solidFill>
                  <a:schemeClr val="bg1"/>
                </a:solidFill>
              </a:rPr>
              <a:t>Photo: Susannah Reese</a:t>
            </a:r>
            <a:endParaRPr lang="en-US" sz="700" dirty="0">
              <a:solidFill>
                <a:schemeClr val="bg1"/>
              </a:solidFill>
            </a:endParaRPr>
          </a:p>
        </p:txBody>
      </p:sp>
    </p:spTree>
    <p:extLst>
      <p:ext uri="{BB962C8B-B14F-4D97-AF65-F5344CB8AC3E}">
        <p14:creationId xmlns:p14="http://schemas.microsoft.com/office/powerpoint/2010/main" val="18868209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r>
              <a:rPr lang="en-US">
                <a:latin typeface="Arial" charset="0"/>
                <a:ea typeface="Osaka" charset="0"/>
                <a:cs typeface="Osaka" charset="0"/>
              </a:rPr>
              <a:t>If someone finds a bed bug</a:t>
            </a:r>
          </a:p>
        </p:txBody>
      </p:sp>
      <p:sp>
        <p:nvSpPr>
          <p:cNvPr id="58370" name="Content Placeholder 2"/>
          <p:cNvSpPr>
            <a:spLocks noGrp="1"/>
          </p:cNvSpPr>
          <p:nvPr>
            <p:ph idx="1"/>
          </p:nvPr>
        </p:nvSpPr>
        <p:spPr>
          <a:xfrm>
            <a:off x="685800" y="1752600"/>
            <a:ext cx="6019800" cy="5029200"/>
          </a:xfrm>
        </p:spPr>
        <p:txBody>
          <a:bodyPr/>
          <a:lstStyle/>
          <a:p>
            <a:pPr>
              <a:buFontTx/>
              <a:buNone/>
            </a:pPr>
            <a:r>
              <a:rPr lang="en-US" dirty="0">
                <a:latin typeface="Arial" charset="0"/>
                <a:ea typeface="Osaka" charset="0"/>
                <a:cs typeface="Osaka" charset="0"/>
              </a:rPr>
              <a:t>Document all observations</a:t>
            </a:r>
          </a:p>
          <a:p>
            <a:pPr>
              <a:buFontTx/>
              <a:buNone/>
            </a:pPr>
            <a:r>
              <a:rPr lang="en-US" dirty="0">
                <a:latin typeface="Arial" charset="0"/>
                <a:ea typeface="Osaka" charset="0"/>
                <a:cs typeface="Osaka" charset="0"/>
              </a:rPr>
              <a:t>Rapid response plan:</a:t>
            </a:r>
          </a:p>
          <a:p>
            <a:pPr lvl="1">
              <a:buFontTx/>
              <a:buBlip>
                <a:blip r:embed="rId3"/>
              </a:buBlip>
            </a:pPr>
            <a:r>
              <a:rPr lang="en-US" dirty="0">
                <a:latin typeface="Arial" charset="0"/>
                <a:ea typeface="Osaka" charset="0"/>
                <a:cs typeface="Osaka" charset="0"/>
              </a:rPr>
              <a:t>Save the insect</a:t>
            </a:r>
          </a:p>
          <a:p>
            <a:pPr lvl="1">
              <a:buFontTx/>
              <a:buBlip>
                <a:blip r:embed="rId3"/>
              </a:buBlip>
            </a:pPr>
            <a:r>
              <a:rPr lang="en-US" dirty="0">
                <a:latin typeface="Arial" charset="0"/>
                <a:ea typeface="Osaka" charset="0"/>
                <a:cs typeface="Osaka" charset="0"/>
              </a:rPr>
              <a:t>Report the problem</a:t>
            </a:r>
          </a:p>
          <a:p>
            <a:pPr lvl="1">
              <a:buFontTx/>
              <a:buBlip>
                <a:blip r:embed="rId3"/>
              </a:buBlip>
            </a:pPr>
            <a:r>
              <a:rPr lang="en-US" b="1" i="1" dirty="0">
                <a:solidFill>
                  <a:schemeClr val="accent2">
                    <a:lumMod val="75000"/>
                  </a:schemeClr>
                </a:solidFill>
                <a:latin typeface="Arial" charset="0"/>
                <a:ea typeface="Osaka" charset="0"/>
                <a:cs typeface="Osaka" charset="0"/>
              </a:rPr>
              <a:t>Don't apply pesticides </a:t>
            </a:r>
            <a:r>
              <a:rPr lang="en-US" dirty="0">
                <a:latin typeface="Arial" charset="0"/>
                <a:ea typeface="Osaka" charset="0"/>
                <a:cs typeface="Osaka" charset="0"/>
              </a:rPr>
              <a:t>or move things around</a:t>
            </a:r>
          </a:p>
          <a:p>
            <a:pPr lvl="1">
              <a:buFontTx/>
              <a:buBlip>
                <a:blip r:embed="rId3"/>
              </a:buBlip>
            </a:pPr>
            <a:r>
              <a:rPr lang="en-US" dirty="0">
                <a:latin typeface="Arial" charset="0"/>
                <a:ea typeface="Osaka" charset="0"/>
                <a:cs typeface="Osaka" charset="0"/>
              </a:rPr>
              <a:t>Prevent carrying the bed bugs to other places</a:t>
            </a:r>
          </a:p>
          <a:p>
            <a:pPr lvl="1">
              <a:buFontTx/>
              <a:buBlip>
                <a:blip r:embed="rId3"/>
              </a:buBlip>
            </a:pPr>
            <a:r>
              <a:rPr lang="en-US" dirty="0">
                <a:latin typeface="Arial" charset="0"/>
                <a:ea typeface="Osaka" charset="0"/>
                <a:cs typeface="Osaka" charset="0"/>
              </a:rPr>
              <a:t>Have </a:t>
            </a:r>
            <a:r>
              <a:rPr lang="en-US" dirty="0" smtClean="0">
                <a:latin typeface="Arial" charset="0"/>
                <a:ea typeface="Osaka" charset="0"/>
                <a:cs typeface="Osaka" charset="0"/>
              </a:rPr>
              <a:t>professional </a:t>
            </a:r>
            <a:r>
              <a:rPr lang="en-US" dirty="0">
                <a:latin typeface="Arial" charset="0"/>
                <a:ea typeface="Osaka" charset="0"/>
                <a:cs typeface="Osaka" charset="0"/>
              </a:rPr>
              <a:t>inspect the unit and adjacent units</a:t>
            </a:r>
          </a:p>
        </p:txBody>
      </p:sp>
      <p:sp>
        <p:nvSpPr>
          <p:cNvPr id="58371"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8C45C9D-EAC7-2B42-90B0-4F06D13039A5}" type="slidenum">
              <a:rPr lang="en-US" sz="1400">
                <a:ea typeface="Osaka" charset="0"/>
                <a:cs typeface="Osaka" charset="0"/>
              </a:rPr>
              <a:pPr/>
              <a:t>28</a:t>
            </a:fld>
            <a:endParaRPr lang="en-US" sz="1400">
              <a:ea typeface="Osaka" charset="0"/>
              <a:cs typeface="Osaka" charset="0"/>
            </a:endParaRPr>
          </a:p>
        </p:txBody>
      </p:sp>
      <p:pic>
        <p:nvPicPr>
          <p:cNvPr id="5" name="Picture 4"/>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96050" y="2155825"/>
            <a:ext cx="2266950" cy="3940175"/>
          </a:xfrm>
          <a:prstGeom prst="rect">
            <a:avLst/>
          </a:prstGeom>
          <a:noFill/>
          <a:ln w="6350">
            <a:solidFill>
              <a:schemeClr val="tx1"/>
            </a:solidFill>
            <a:miter lim="800000"/>
            <a:headEnd/>
            <a:tailEnd/>
          </a:ln>
          <a:effectLst>
            <a:outerShdw dist="53882" dir="2700000" algn="ctr" rotWithShape="0">
              <a:srgbClr val="333333"/>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560694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p:txBody>
          <a:bodyPr/>
          <a:lstStyle/>
          <a:p>
            <a:r>
              <a:rPr lang="en-US">
                <a:latin typeface="Arial" charset="0"/>
                <a:ea typeface="Osaka" charset="0"/>
                <a:cs typeface="Osaka" charset="0"/>
              </a:rPr>
              <a:t>Treatment options</a:t>
            </a:r>
          </a:p>
        </p:txBody>
      </p:sp>
      <p:sp>
        <p:nvSpPr>
          <p:cNvPr id="70658" name="Content Placeholder 2"/>
          <p:cNvSpPr>
            <a:spLocks noGrp="1"/>
          </p:cNvSpPr>
          <p:nvPr>
            <p:ph idx="1"/>
          </p:nvPr>
        </p:nvSpPr>
        <p:spPr>
          <a:xfrm>
            <a:off x="5014913" y="1523999"/>
            <a:ext cx="3886200" cy="5029200"/>
          </a:xfrm>
        </p:spPr>
        <p:txBody>
          <a:bodyPr/>
          <a:lstStyle/>
          <a:p>
            <a:pPr>
              <a:buBlip>
                <a:blip r:embed="rId3"/>
              </a:buBlip>
            </a:pPr>
            <a:r>
              <a:rPr lang="en-US" dirty="0">
                <a:latin typeface="Arial" charset="0"/>
                <a:ea typeface="Osaka" charset="0"/>
                <a:cs typeface="Osaka" charset="0"/>
              </a:rPr>
              <a:t>Heat</a:t>
            </a:r>
          </a:p>
          <a:p>
            <a:pPr lvl="1"/>
            <a:r>
              <a:rPr lang="en-US" dirty="0">
                <a:latin typeface="Arial" charset="0"/>
                <a:ea typeface="Osaka" charset="0"/>
                <a:cs typeface="Osaka" charset="0"/>
              </a:rPr>
              <a:t>Clothes dryer</a:t>
            </a:r>
          </a:p>
          <a:p>
            <a:pPr lvl="1"/>
            <a:r>
              <a:rPr lang="en-US" dirty="0">
                <a:latin typeface="Arial" charset="0"/>
                <a:ea typeface="Osaka" charset="0"/>
                <a:cs typeface="Osaka" charset="0"/>
              </a:rPr>
              <a:t>Steam</a:t>
            </a:r>
          </a:p>
          <a:p>
            <a:pPr lvl="1"/>
            <a:r>
              <a:rPr lang="en-US" dirty="0">
                <a:latin typeface="Arial" charset="0"/>
                <a:ea typeface="Osaka" charset="0"/>
                <a:cs typeface="Osaka" charset="0"/>
              </a:rPr>
              <a:t>Container</a:t>
            </a:r>
          </a:p>
          <a:p>
            <a:pPr lvl="1"/>
            <a:r>
              <a:rPr lang="en-US" dirty="0">
                <a:latin typeface="Arial" charset="0"/>
                <a:ea typeface="Osaka" charset="0"/>
                <a:cs typeface="Osaka" charset="0"/>
              </a:rPr>
              <a:t>Whole unit</a:t>
            </a:r>
          </a:p>
          <a:p>
            <a:pPr>
              <a:buBlip>
                <a:blip r:embed="rId3"/>
              </a:buBlip>
            </a:pPr>
            <a:r>
              <a:rPr lang="en-US" dirty="0" smtClean="0">
                <a:solidFill>
                  <a:schemeClr val="accent2">
                    <a:lumMod val="75000"/>
                  </a:schemeClr>
                </a:solidFill>
                <a:latin typeface="Arial" charset="0"/>
                <a:ea typeface="Osaka" charset="0"/>
                <a:cs typeface="Osaka" charset="0"/>
              </a:rPr>
              <a:t>Pesticides*</a:t>
            </a:r>
            <a:r>
              <a:rPr lang="en-US" sz="1200" b="1" baseline="30000" dirty="0" smtClean="0">
                <a:solidFill>
                  <a:schemeClr val="accent2">
                    <a:lumMod val="75000"/>
                  </a:schemeClr>
                </a:solidFill>
                <a:latin typeface="Arial" charset="0"/>
                <a:ea typeface="Osaka" charset="0"/>
                <a:cs typeface="Osaka" charset="0"/>
              </a:rPr>
              <a:t>ONLY PROFESSIONALS</a:t>
            </a:r>
          </a:p>
          <a:p>
            <a:pPr>
              <a:buBlip>
                <a:blip r:embed="rId3"/>
              </a:buBlip>
            </a:pPr>
            <a:r>
              <a:rPr lang="en-US" dirty="0" smtClean="0">
                <a:solidFill>
                  <a:schemeClr val="accent2">
                    <a:lumMod val="75000"/>
                  </a:schemeClr>
                </a:solidFill>
                <a:latin typeface="Arial" charset="0"/>
                <a:ea typeface="Osaka" charset="0"/>
                <a:cs typeface="Osaka" charset="0"/>
              </a:rPr>
              <a:t>Spray</a:t>
            </a:r>
            <a:endParaRPr lang="en-US" dirty="0">
              <a:solidFill>
                <a:schemeClr val="accent2">
                  <a:lumMod val="75000"/>
                </a:schemeClr>
              </a:solidFill>
              <a:latin typeface="Arial" charset="0"/>
              <a:ea typeface="Osaka" charset="0"/>
              <a:cs typeface="Osaka" charset="0"/>
            </a:endParaRPr>
          </a:p>
          <a:p>
            <a:pPr lvl="1"/>
            <a:r>
              <a:rPr lang="en-US" dirty="0">
                <a:solidFill>
                  <a:schemeClr val="accent2">
                    <a:lumMod val="75000"/>
                  </a:schemeClr>
                </a:solidFill>
                <a:latin typeface="Arial" charset="0"/>
                <a:ea typeface="Osaka" charset="0"/>
                <a:cs typeface="Osaka" charset="0"/>
              </a:rPr>
              <a:t>Dust</a:t>
            </a:r>
          </a:p>
          <a:p>
            <a:pPr lvl="1"/>
            <a:r>
              <a:rPr lang="en-US" dirty="0">
                <a:solidFill>
                  <a:schemeClr val="accent2">
                    <a:lumMod val="75000"/>
                  </a:schemeClr>
                </a:solidFill>
                <a:latin typeface="Arial" charset="0"/>
                <a:ea typeface="Osaka" charset="0"/>
                <a:cs typeface="Osaka" charset="0"/>
              </a:rPr>
              <a:t>Fumigation</a:t>
            </a:r>
          </a:p>
        </p:txBody>
      </p:sp>
      <p:sp>
        <p:nvSpPr>
          <p:cNvPr id="70659"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E12EDCA-B68E-FF47-B3AD-FCEB40395097}" type="slidenum">
              <a:rPr lang="en-US" sz="1400">
                <a:ea typeface="Osaka" charset="0"/>
                <a:cs typeface="Osaka" charset="0"/>
              </a:rPr>
              <a:pPr/>
              <a:t>29</a:t>
            </a:fld>
            <a:endParaRPr lang="en-US" sz="1400" dirty="0">
              <a:ea typeface="Osaka" charset="0"/>
              <a:cs typeface="Osaka" charset="0"/>
            </a:endParaRPr>
          </a:p>
        </p:txBody>
      </p:sp>
      <p:sp>
        <p:nvSpPr>
          <p:cNvPr id="70660" name="Content Placeholder 2"/>
          <p:cNvSpPr txBox="1">
            <a:spLocks/>
          </p:cNvSpPr>
          <p:nvPr/>
        </p:nvSpPr>
        <p:spPr bwMode="auto">
          <a:xfrm>
            <a:off x="257175" y="1628775"/>
            <a:ext cx="56388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800100" indent="-3429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30000"/>
              </a:spcBef>
              <a:buSzPct val="80000"/>
              <a:buFontTx/>
              <a:buBlip>
                <a:blip r:embed="rId4"/>
              </a:buBlip>
            </a:pPr>
            <a:r>
              <a:rPr lang="en-US" sz="3200" dirty="0">
                <a:ea typeface="Osaka" charset="0"/>
                <a:cs typeface="Osaka" charset="0"/>
              </a:rPr>
              <a:t>Vacuuming</a:t>
            </a:r>
          </a:p>
          <a:p>
            <a:pPr>
              <a:lnSpc>
                <a:spcPct val="90000"/>
              </a:lnSpc>
              <a:spcBef>
                <a:spcPct val="30000"/>
              </a:spcBef>
              <a:buSzPct val="80000"/>
              <a:buFontTx/>
              <a:buBlip>
                <a:blip r:embed="rId4"/>
              </a:buBlip>
            </a:pPr>
            <a:r>
              <a:rPr lang="en-US" sz="3200" dirty="0">
                <a:ea typeface="Osaka" charset="0"/>
                <a:cs typeface="Osaka" charset="0"/>
              </a:rPr>
              <a:t>Isolation</a:t>
            </a:r>
          </a:p>
          <a:p>
            <a:pPr lvl="1">
              <a:lnSpc>
                <a:spcPct val="90000"/>
              </a:lnSpc>
              <a:spcBef>
                <a:spcPct val="30000"/>
              </a:spcBef>
              <a:buSzPct val="90000"/>
              <a:buFont typeface="Lucida Grande" charset="0"/>
              <a:buChar char="−"/>
            </a:pPr>
            <a:r>
              <a:rPr lang="en-US" sz="2800" dirty="0">
                <a:ea typeface="Osaka" charset="0"/>
                <a:cs typeface="Osaka" charset="0"/>
              </a:rPr>
              <a:t>Encasements</a:t>
            </a:r>
          </a:p>
          <a:p>
            <a:pPr lvl="1">
              <a:lnSpc>
                <a:spcPct val="90000"/>
              </a:lnSpc>
              <a:spcBef>
                <a:spcPct val="30000"/>
              </a:spcBef>
              <a:buSzPct val="90000"/>
              <a:buFont typeface="Lucida Grande" charset="0"/>
              <a:buChar char="−"/>
            </a:pPr>
            <a:r>
              <a:rPr lang="en-US" sz="2800" dirty="0">
                <a:ea typeface="Osaka" charset="0"/>
                <a:cs typeface="Osaka" charset="0"/>
              </a:rPr>
              <a:t>Clear bags</a:t>
            </a:r>
          </a:p>
          <a:p>
            <a:pPr lvl="1">
              <a:lnSpc>
                <a:spcPct val="90000"/>
              </a:lnSpc>
              <a:spcBef>
                <a:spcPct val="30000"/>
              </a:spcBef>
              <a:buSzPct val="90000"/>
              <a:buFont typeface="Lucida Grande" charset="0"/>
              <a:buChar char="−"/>
            </a:pPr>
            <a:r>
              <a:rPr lang="en-US" sz="2800" dirty="0">
                <a:ea typeface="Osaka" charset="0"/>
                <a:cs typeface="Osaka" charset="0"/>
              </a:rPr>
              <a:t>Closed plastic containers</a:t>
            </a:r>
          </a:p>
          <a:p>
            <a:pPr lvl="1">
              <a:lnSpc>
                <a:spcPct val="90000"/>
              </a:lnSpc>
              <a:spcBef>
                <a:spcPct val="30000"/>
              </a:spcBef>
              <a:buSzPct val="90000"/>
              <a:buFont typeface="Lucida Grande" charset="0"/>
              <a:buChar char="−"/>
            </a:pPr>
            <a:r>
              <a:rPr lang="en-US" sz="2800" dirty="0">
                <a:ea typeface="Osaka" charset="0"/>
                <a:cs typeface="Osaka" charset="0"/>
              </a:rPr>
              <a:t>Make the bed an island</a:t>
            </a:r>
          </a:p>
          <a:p>
            <a:pPr>
              <a:lnSpc>
                <a:spcPct val="90000"/>
              </a:lnSpc>
              <a:spcBef>
                <a:spcPct val="30000"/>
              </a:spcBef>
              <a:buSzPct val="80000"/>
              <a:buFontTx/>
              <a:buBlip>
                <a:blip r:embed="rId4"/>
              </a:buBlip>
            </a:pPr>
            <a:r>
              <a:rPr lang="en-US" sz="3200" dirty="0">
                <a:ea typeface="Osaka" charset="0"/>
                <a:cs typeface="Osaka" charset="0"/>
              </a:rPr>
              <a:t>Freezing</a:t>
            </a:r>
          </a:p>
          <a:p>
            <a:pPr lvl="1">
              <a:spcBef>
                <a:spcPct val="20000"/>
              </a:spcBef>
              <a:buFontTx/>
              <a:buChar char="–"/>
            </a:pPr>
            <a:r>
              <a:rPr lang="en-US" sz="2800" dirty="0">
                <a:ea typeface="Osaka" charset="0"/>
                <a:cs typeface="Osaka" charset="0"/>
              </a:rPr>
              <a:t>Liquid CO</a:t>
            </a:r>
            <a:r>
              <a:rPr lang="en-US" sz="2800" baseline="-25000" dirty="0">
                <a:ea typeface="Osaka" charset="0"/>
                <a:cs typeface="Osaka" charset="0"/>
              </a:rPr>
              <a:t>2</a:t>
            </a:r>
          </a:p>
          <a:p>
            <a:pPr lvl="1">
              <a:spcBef>
                <a:spcPct val="20000"/>
              </a:spcBef>
              <a:buFontTx/>
              <a:buChar char="–"/>
            </a:pPr>
            <a:r>
              <a:rPr lang="en-US" sz="2800" dirty="0">
                <a:ea typeface="Osaka" charset="0"/>
                <a:cs typeface="Osaka" charset="0"/>
              </a:rPr>
              <a:t>Chest freezer</a:t>
            </a:r>
          </a:p>
          <a:p>
            <a:pPr lvl="1">
              <a:lnSpc>
                <a:spcPct val="90000"/>
              </a:lnSpc>
              <a:spcBef>
                <a:spcPct val="30000"/>
              </a:spcBef>
              <a:buSzPct val="90000"/>
              <a:buFont typeface="Lucida Grande" charset="0"/>
              <a:buChar char="−"/>
            </a:pPr>
            <a:endParaRPr lang="en-US" sz="2800" dirty="0">
              <a:ea typeface="Osaka" charset="0"/>
              <a:cs typeface="Osaka" charset="0"/>
            </a:endParaRPr>
          </a:p>
        </p:txBody>
      </p:sp>
    </p:spTree>
    <p:extLst>
      <p:ext uri="{BB962C8B-B14F-4D97-AF65-F5344CB8AC3E}">
        <p14:creationId xmlns:p14="http://schemas.microsoft.com/office/powerpoint/2010/main" val="27991743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Myth or Truth?</a:t>
            </a:r>
            <a:endParaRPr lang="en-US" dirty="0"/>
          </a:p>
        </p:txBody>
      </p:sp>
      <p:sp>
        <p:nvSpPr>
          <p:cNvPr id="3" name="Content Placeholder 2"/>
          <p:cNvSpPr>
            <a:spLocks noGrp="1"/>
          </p:cNvSpPr>
          <p:nvPr>
            <p:ph idx="1"/>
          </p:nvPr>
        </p:nvSpPr>
        <p:spPr>
          <a:xfrm>
            <a:off x="457200" y="1600200"/>
            <a:ext cx="8229600" cy="4876800"/>
          </a:xfrm>
        </p:spPr>
        <p:txBody>
          <a:bodyPr>
            <a:normAutofit fontScale="85000" lnSpcReduction="10000"/>
          </a:bodyPr>
          <a:lstStyle/>
          <a:p>
            <a:pPr marL="457200" lvl="0" indent="-457200">
              <a:buFont typeface="+mj-lt"/>
              <a:buAutoNum type="arabicPeriod"/>
            </a:pPr>
            <a:r>
              <a:rPr lang="en-US" dirty="0"/>
              <a:t>B</a:t>
            </a:r>
            <a:r>
              <a:rPr lang="en-US" dirty="0" smtClean="0"/>
              <a:t>ed </a:t>
            </a:r>
            <a:r>
              <a:rPr lang="en-US" dirty="0"/>
              <a:t>bugs carry </a:t>
            </a:r>
            <a:r>
              <a:rPr lang="en-US" dirty="0" smtClean="0"/>
              <a:t>disease </a:t>
            </a:r>
          </a:p>
          <a:p>
            <a:pPr marL="457200" lvl="0" indent="-457200">
              <a:buFont typeface="+mj-lt"/>
              <a:buAutoNum type="arabicPeriod"/>
            </a:pPr>
            <a:r>
              <a:rPr lang="en-US" dirty="0" smtClean="0"/>
              <a:t>I </a:t>
            </a:r>
            <a:r>
              <a:rPr lang="en-US" dirty="0"/>
              <a:t>need to throw out my mattress if I see bed </a:t>
            </a:r>
            <a:r>
              <a:rPr lang="en-US" dirty="0" smtClean="0"/>
              <a:t>bugs</a:t>
            </a:r>
          </a:p>
          <a:p>
            <a:pPr marL="457200" lvl="0" indent="-457200">
              <a:buFont typeface="+mj-lt"/>
              <a:buAutoNum type="arabicPeriod"/>
            </a:pPr>
            <a:r>
              <a:rPr lang="en-US" dirty="0"/>
              <a:t>P</a:t>
            </a:r>
            <a:r>
              <a:rPr lang="en-US" dirty="0" smtClean="0"/>
              <a:t>utting my mattress in cold </a:t>
            </a:r>
            <a:r>
              <a:rPr lang="en-US" dirty="0"/>
              <a:t>or sun will kill bed </a:t>
            </a:r>
            <a:r>
              <a:rPr lang="en-US" dirty="0" smtClean="0"/>
              <a:t>bugs </a:t>
            </a:r>
          </a:p>
          <a:p>
            <a:pPr marL="457200" lvl="0" indent="-457200">
              <a:buFont typeface="+mj-lt"/>
              <a:buAutoNum type="arabicPeriod"/>
            </a:pPr>
            <a:r>
              <a:rPr lang="en-US" dirty="0" smtClean="0"/>
              <a:t>Bed </a:t>
            </a:r>
            <a:r>
              <a:rPr lang="en-US" dirty="0"/>
              <a:t>bugs are too small to </a:t>
            </a:r>
            <a:r>
              <a:rPr lang="en-US" dirty="0" smtClean="0"/>
              <a:t>see</a:t>
            </a:r>
          </a:p>
          <a:p>
            <a:pPr marL="457200" lvl="0" indent="-457200">
              <a:buFont typeface="+mj-lt"/>
              <a:buAutoNum type="arabicPeriod"/>
            </a:pPr>
            <a:r>
              <a:rPr lang="en-US" dirty="0" smtClean="0"/>
              <a:t>Bed bugs eat left over food</a:t>
            </a:r>
          </a:p>
          <a:p>
            <a:pPr marL="457200" lvl="0" indent="-457200">
              <a:buFont typeface="+mj-lt"/>
              <a:buAutoNum type="arabicPeriod"/>
            </a:pPr>
            <a:r>
              <a:rPr lang="en-US" dirty="0" smtClean="0"/>
              <a:t>Bed bugs can fly </a:t>
            </a:r>
          </a:p>
          <a:p>
            <a:pPr marL="457200" lvl="0" indent="-457200">
              <a:buFont typeface="+mj-lt"/>
              <a:buAutoNum type="arabicPeriod"/>
            </a:pPr>
            <a:r>
              <a:rPr lang="en-US" dirty="0" smtClean="0"/>
              <a:t>Boric </a:t>
            </a:r>
            <a:r>
              <a:rPr lang="en-US" dirty="0"/>
              <a:t>acid kills bed </a:t>
            </a:r>
            <a:r>
              <a:rPr lang="en-US" dirty="0" smtClean="0"/>
              <a:t>bugs </a:t>
            </a:r>
            <a:endParaRPr lang="en-US" dirty="0"/>
          </a:p>
          <a:p>
            <a:pPr marL="457200" lvl="0" indent="-457200">
              <a:buFont typeface="+mj-lt"/>
              <a:buAutoNum type="arabicPeriod"/>
            </a:pPr>
            <a:r>
              <a:rPr lang="en-US" dirty="0"/>
              <a:t>Turning up my thermostat to super heat my apartment will kill bed </a:t>
            </a:r>
            <a:r>
              <a:rPr lang="en-US" dirty="0" smtClean="0"/>
              <a:t>bugs </a:t>
            </a:r>
          </a:p>
          <a:p>
            <a:pPr marL="457200" lvl="0" indent="-457200">
              <a:buFont typeface="+mj-lt"/>
              <a:buAutoNum type="arabicPeriod"/>
            </a:pPr>
            <a:r>
              <a:rPr lang="en-US" dirty="0" smtClean="0"/>
              <a:t>I </a:t>
            </a:r>
            <a:r>
              <a:rPr lang="en-US" dirty="0"/>
              <a:t>can handle bed </a:t>
            </a:r>
            <a:r>
              <a:rPr lang="en-US" dirty="0" smtClean="0"/>
              <a:t>bugs </a:t>
            </a:r>
            <a:r>
              <a:rPr lang="en-US" dirty="0"/>
              <a:t>on my own, and buy pesticides or use products that </a:t>
            </a:r>
            <a:r>
              <a:rPr lang="en-US" dirty="0" smtClean="0"/>
              <a:t>work </a:t>
            </a:r>
            <a:endParaRPr lang="en-US" dirty="0"/>
          </a:p>
        </p:txBody>
      </p:sp>
      <p:cxnSp>
        <p:nvCxnSpPr>
          <p:cNvPr id="7" name="Straight Connector 6"/>
          <p:cNvCxnSpPr/>
          <p:nvPr/>
        </p:nvCxnSpPr>
        <p:spPr>
          <a:xfrm>
            <a:off x="582706" y="1897529"/>
            <a:ext cx="372035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35106" y="2288988"/>
            <a:ext cx="734807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17389" y="2722282"/>
            <a:ext cx="727037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078753" y="3215341"/>
            <a:ext cx="372035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078753" y="3678517"/>
            <a:ext cx="372035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82706" y="4111811"/>
            <a:ext cx="372035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735106" y="4589929"/>
            <a:ext cx="372035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078753" y="5038164"/>
            <a:ext cx="592865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917389" y="5441576"/>
            <a:ext cx="372035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917389" y="5859929"/>
            <a:ext cx="750943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1078753" y="6263341"/>
            <a:ext cx="372035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863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6"/>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DFC1938-0F77-B044-9E56-AC0E0759338D}" type="slidenum">
              <a:rPr lang="en-US" sz="1400">
                <a:ea typeface="Osaka" charset="0"/>
                <a:cs typeface="Osaka" charset="0"/>
              </a:rPr>
              <a:pPr/>
              <a:t>30</a:t>
            </a:fld>
            <a:endParaRPr lang="en-US" sz="1400">
              <a:ea typeface="Osaka" charset="0"/>
              <a:cs typeface="Osaka" charset="0"/>
            </a:endParaRPr>
          </a:p>
        </p:txBody>
      </p:sp>
      <p:sp>
        <p:nvSpPr>
          <p:cNvPr id="72706" name="Text Box 35"/>
          <p:cNvSpPr txBox="1">
            <a:spLocks noChangeArrowheads="1"/>
          </p:cNvSpPr>
          <p:nvPr/>
        </p:nvSpPr>
        <p:spPr bwMode="auto">
          <a:xfrm>
            <a:off x="4191000" y="5797550"/>
            <a:ext cx="5257800"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ea typeface="Osaka" charset="0"/>
                <a:cs typeface="Osaka" charset="0"/>
              </a:rPr>
              <a:t>Mattresses and furniture </a:t>
            </a:r>
            <a:br>
              <a:rPr lang="en-US" b="1">
                <a:ea typeface="Osaka" charset="0"/>
                <a:cs typeface="Osaka" charset="0"/>
              </a:rPr>
            </a:br>
            <a:r>
              <a:rPr lang="en-US" b="1">
                <a:ea typeface="Osaka" charset="0"/>
                <a:cs typeface="Osaka" charset="0"/>
              </a:rPr>
              <a:t>don</a:t>
            </a:r>
            <a:r>
              <a:rPr lang="ja-JP" altLang="en-US" b="1">
                <a:ea typeface="Osaka" charset="0"/>
                <a:cs typeface="Osaka" charset="0"/>
              </a:rPr>
              <a:t>’</a:t>
            </a:r>
            <a:r>
              <a:rPr lang="en-US" altLang="ja-JP" b="1">
                <a:ea typeface="Osaka" charset="0"/>
                <a:cs typeface="Osaka" charset="0"/>
              </a:rPr>
              <a:t>t have to be thrown out!</a:t>
            </a:r>
            <a:endParaRPr lang="en-US" b="1">
              <a:ea typeface="Osaka" charset="0"/>
              <a:cs typeface="Osaka" charset="0"/>
            </a:endParaRPr>
          </a:p>
        </p:txBody>
      </p:sp>
      <p:sp>
        <p:nvSpPr>
          <p:cNvPr id="72707" name="Rectangle 38"/>
          <p:cNvSpPr>
            <a:spLocks noGrp="1" noChangeArrowheads="1"/>
          </p:cNvSpPr>
          <p:nvPr>
            <p:ph type="title" idx="4294967295"/>
          </p:nvPr>
        </p:nvSpPr>
        <p:spPr/>
        <p:txBody>
          <a:bodyPr/>
          <a:lstStyle/>
          <a:p>
            <a:r>
              <a:rPr lang="en-US">
                <a:latin typeface="Arial" charset="0"/>
                <a:ea typeface="Osaka" charset="0"/>
                <a:cs typeface="Osaka" charset="0"/>
              </a:rPr>
              <a:t>Use a mattress encasement</a:t>
            </a:r>
          </a:p>
        </p:txBody>
      </p:sp>
      <p:sp>
        <p:nvSpPr>
          <p:cNvPr id="72708" name="Rectangle 39"/>
          <p:cNvSpPr>
            <a:spLocks noGrp="1" noChangeArrowheads="1"/>
          </p:cNvSpPr>
          <p:nvPr>
            <p:ph type="body" idx="4294967295"/>
          </p:nvPr>
        </p:nvSpPr>
        <p:spPr>
          <a:xfrm>
            <a:off x="685800" y="2057400"/>
            <a:ext cx="4953000" cy="3657600"/>
          </a:xfrm>
        </p:spPr>
        <p:txBody>
          <a:bodyPr/>
          <a:lstStyle/>
          <a:p>
            <a:r>
              <a:rPr lang="en-US" sz="2800" dirty="0">
                <a:latin typeface="Arial" charset="0"/>
                <a:ea typeface="Osaka" charset="0"/>
                <a:cs typeface="Osaka" charset="0"/>
              </a:rPr>
              <a:t>Cover mattresses and box springs</a:t>
            </a:r>
          </a:p>
          <a:p>
            <a:r>
              <a:rPr lang="en-US" sz="2800" dirty="0">
                <a:latin typeface="Arial" charset="0"/>
                <a:ea typeface="Osaka" charset="0"/>
                <a:cs typeface="Osaka" charset="0"/>
              </a:rPr>
              <a:t>Ensure a snug fit, zip, seal, </a:t>
            </a:r>
            <a:br>
              <a:rPr lang="en-US" sz="2800" dirty="0">
                <a:latin typeface="Arial" charset="0"/>
                <a:ea typeface="Osaka" charset="0"/>
                <a:cs typeface="Osaka" charset="0"/>
              </a:rPr>
            </a:br>
            <a:r>
              <a:rPr lang="en-US" sz="2800" dirty="0">
                <a:latin typeface="Arial" charset="0"/>
                <a:ea typeface="Osaka" charset="0"/>
                <a:cs typeface="Osaka" charset="0"/>
              </a:rPr>
              <a:t>and check for rips</a:t>
            </a:r>
          </a:p>
          <a:p>
            <a:r>
              <a:rPr lang="en-US" sz="2800" dirty="0">
                <a:latin typeface="Arial" charset="0"/>
                <a:ea typeface="Osaka" charset="0"/>
                <a:cs typeface="Osaka" charset="0"/>
              </a:rPr>
              <a:t>Leave it </a:t>
            </a:r>
            <a:r>
              <a:rPr lang="en-US" sz="2800" dirty="0" smtClean="0">
                <a:latin typeface="Arial" charset="0"/>
                <a:ea typeface="Osaka" charset="0"/>
                <a:cs typeface="Osaka" charset="0"/>
              </a:rPr>
              <a:t>on for a full year!</a:t>
            </a:r>
            <a:endParaRPr lang="en-US" sz="2800" dirty="0">
              <a:latin typeface="Arial" charset="0"/>
              <a:ea typeface="Osaka" charset="0"/>
              <a:cs typeface="Osaka" charset="0"/>
            </a:endParaRPr>
          </a:p>
          <a:p>
            <a:r>
              <a:rPr lang="en-US" sz="2800" dirty="0">
                <a:latin typeface="Arial" charset="0"/>
                <a:ea typeface="Osaka" charset="0"/>
                <a:cs typeface="Osaka" charset="0"/>
              </a:rPr>
              <a:t>Cover any sharp points on the bed frame with tape or felt</a:t>
            </a:r>
          </a:p>
          <a:p>
            <a:endParaRPr lang="en-US" sz="2800" dirty="0">
              <a:latin typeface="Arial" charset="0"/>
              <a:ea typeface="Osaka" charset="0"/>
              <a:cs typeface="Osaka" charset="0"/>
            </a:endParaRPr>
          </a:p>
        </p:txBody>
      </p:sp>
      <p:pic>
        <p:nvPicPr>
          <p:cNvPr id="72709" name="Picture 6" descr="DSC03034.JPG"/>
          <p:cNvPicPr>
            <a:picLocks noChangeAspect="1"/>
          </p:cNvPicPr>
          <p:nvPr/>
        </p:nvPicPr>
        <p:blipFill>
          <a:blip r:embed="rId3" cstate="email">
            <a:lum bright="12000"/>
            <a:extLst>
              <a:ext uri="{28A0092B-C50C-407E-A947-70E740481C1C}">
                <a14:useLocalDpi xmlns:a14="http://schemas.microsoft.com/office/drawing/2010/main"/>
              </a:ext>
            </a:extLst>
          </a:blip>
          <a:srcRect/>
          <a:stretch>
            <a:fillRect/>
          </a:stretch>
        </p:blipFill>
        <p:spPr bwMode="auto">
          <a:xfrm>
            <a:off x="5715000" y="2362200"/>
            <a:ext cx="2628900" cy="3505200"/>
          </a:xfrm>
          <a:prstGeom prst="rect">
            <a:avLst/>
          </a:prstGeom>
          <a:noFill/>
          <a:ln w="9525">
            <a:solidFill>
              <a:schemeClr val="tx1"/>
            </a:solidFill>
            <a:miter lim="800000"/>
            <a:headEnd/>
            <a:tailEnd/>
          </a:ln>
          <a:effectLst>
            <a:outerShdw dist="35941" dir="2700000" algn="tl" rotWithShape="0">
              <a:srgbClr val="000000"/>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133256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clothes dryer</a:t>
            </a:r>
            <a:endParaRPr lang="en-US" dirty="0"/>
          </a:p>
        </p:txBody>
      </p:sp>
      <p:sp>
        <p:nvSpPr>
          <p:cNvPr id="4" name="Content Placeholder 3"/>
          <p:cNvSpPr>
            <a:spLocks noGrp="1"/>
          </p:cNvSpPr>
          <p:nvPr>
            <p:ph sz="half" idx="1"/>
          </p:nvPr>
        </p:nvSpPr>
        <p:spPr/>
        <p:txBody>
          <a:bodyPr/>
          <a:lstStyle/>
          <a:p>
            <a:r>
              <a:rPr lang="en-US" dirty="0" smtClean="0"/>
              <a:t>Heat on </a:t>
            </a:r>
            <a:r>
              <a:rPr lang="en-US" b="1" dirty="0" smtClean="0"/>
              <a:t>High for 30 minutes.</a:t>
            </a:r>
          </a:p>
          <a:p>
            <a:r>
              <a:rPr lang="en-US" dirty="0" smtClean="0"/>
              <a:t>Don’t over stuff</a:t>
            </a:r>
          </a:p>
          <a:p>
            <a:r>
              <a:rPr lang="en-US" dirty="0" smtClean="0"/>
              <a:t>Even items that are “dry-clean only” can be put in the dryer</a:t>
            </a:r>
          </a:p>
          <a:p>
            <a:r>
              <a:rPr lang="en-US" dirty="0" smtClean="0"/>
              <a:t>Dryer alone works. Not necessary to wash first</a:t>
            </a:r>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55512" y="1600200"/>
            <a:ext cx="3823976" cy="4525963"/>
          </a:xfrm>
        </p:spPr>
      </p:pic>
    </p:spTree>
    <p:extLst>
      <p:ext uri="{BB962C8B-B14F-4D97-AF65-F5344CB8AC3E}">
        <p14:creationId xmlns:p14="http://schemas.microsoft.com/office/powerpoint/2010/main" val="14900010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3"/>
          <p:cNvGrpSpPr>
            <a:grpSpLocks/>
          </p:cNvGrpSpPr>
          <p:nvPr/>
        </p:nvGrpSpPr>
        <p:grpSpPr bwMode="auto">
          <a:xfrm>
            <a:off x="0" y="0"/>
            <a:ext cx="2590800" cy="2590800"/>
            <a:chOff x="3200400" y="2590800"/>
            <a:chExt cx="2971800" cy="2971800"/>
          </a:xfrm>
        </p:grpSpPr>
        <p:pic>
          <p:nvPicPr>
            <p:cNvPr id="6" name="Picture 4" descr="Milwaukee 012"/>
            <p:cNvPicPr>
              <a:picLocks noChangeAspect="1" noChangeArrowheads="1"/>
            </p:cNvPicPr>
            <p:nvPr/>
          </p:nvPicPr>
          <p:blipFill>
            <a:blip r:embed="rId3" cstate="email">
              <a:extLst>
                <a:ext uri="{28A0092B-C50C-407E-A947-70E740481C1C}">
                  <a14:useLocalDpi xmlns:a14="http://schemas.microsoft.com/office/drawing/2010/main"/>
                </a:ext>
              </a:extLst>
            </a:blip>
            <a:srcRect b="-900"/>
            <a:stretch>
              <a:fillRect/>
            </a:stretch>
          </p:blipFill>
          <p:spPr bwMode="auto">
            <a:xfrm>
              <a:off x="3657600" y="3048000"/>
              <a:ext cx="2057400" cy="21336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7" name="&quot;No&quot; Symbol 6"/>
            <p:cNvSpPr>
              <a:spLocks noChangeArrowheads="1"/>
            </p:cNvSpPr>
            <p:nvPr/>
          </p:nvSpPr>
          <p:spPr bwMode="auto">
            <a:xfrm>
              <a:off x="3200400" y="2590800"/>
              <a:ext cx="2971800" cy="2971800"/>
            </a:xfrm>
            <a:custGeom>
              <a:avLst/>
              <a:gdLst>
                <a:gd name="T0" fmla="*/ 1485900 w 2971800"/>
                <a:gd name="T1" fmla="*/ 0 h 2971800"/>
                <a:gd name="T2" fmla="*/ 435210 w 2971800"/>
                <a:gd name="T3" fmla="*/ 435210 h 2971800"/>
                <a:gd name="T4" fmla="*/ 0 w 2971800"/>
                <a:gd name="T5" fmla="*/ 1485900 h 2971800"/>
                <a:gd name="T6" fmla="*/ 435210 w 2971800"/>
                <a:gd name="T7" fmla="*/ 2536590 h 2971800"/>
                <a:gd name="T8" fmla="*/ 1485900 w 2971800"/>
                <a:gd name="T9" fmla="*/ 2971800 h 2971800"/>
                <a:gd name="T10" fmla="*/ 2536590 w 2971800"/>
                <a:gd name="T11" fmla="*/ 2536590 h 2971800"/>
                <a:gd name="T12" fmla="*/ 2971800 w 2971800"/>
                <a:gd name="T13" fmla="*/ 1485900 h 2971800"/>
                <a:gd name="T14" fmla="*/ 2536590 w 2971800"/>
                <a:gd name="T15" fmla="*/ 435210 h 2971800"/>
                <a:gd name="T16" fmla="*/ 3 60000 65536"/>
                <a:gd name="T17" fmla="*/ 3 60000 65536"/>
                <a:gd name="T18" fmla="*/ 2 60000 65536"/>
                <a:gd name="T19" fmla="*/ 1 60000 65536"/>
                <a:gd name="T20" fmla="*/ 1 60000 65536"/>
                <a:gd name="T21" fmla="*/ 1 60000 65536"/>
                <a:gd name="T22" fmla="*/ 0 60000 65536"/>
                <a:gd name="T23" fmla="*/ 3 60000 65536"/>
                <a:gd name="T24" fmla="*/ 435210 w 2971800"/>
                <a:gd name="T25" fmla="*/ 435210 h 2971800"/>
                <a:gd name="T26" fmla="*/ 2536590 w 2971800"/>
                <a:gd name="T27" fmla="*/ 2536590 h 29718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71800" h="2971800">
                  <a:moveTo>
                    <a:pt x="0" y="1485900"/>
                  </a:moveTo>
                  <a:lnTo>
                    <a:pt x="0" y="1485900"/>
                  </a:lnTo>
                  <a:cubicBezTo>
                    <a:pt x="0" y="665260"/>
                    <a:pt x="665260" y="0"/>
                    <a:pt x="1485899" y="0"/>
                  </a:cubicBezTo>
                  <a:cubicBezTo>
                    <a:pt x="2306539" y="0"/>
                    <a:pt x="2971800" y="665260"/>
                    <a:pt x="2971800" y="1485900"/>
                  </a:cubicBezTo>
                  <a:cubicBezTo>
                    <a:pt x="2971800" y="2306539"/>
                    <a:pt x="2306539" y="2971799"/>
                    <a:pt x="1485900" y="2971800"/>
                  </a:cubicBezTo>
                  <a:cubicBezTo>
                    <a:pt x="665260" y="2971800"/>
                    <a:pt x="0" y="2306539"/>
                    <a:pt x="0" y="1485900"/>
                  </a:cubicBezTo>
                  <a:close/>
                  <a:moveTo>
                    <a:pt x="2427596" y="2224752"/>
                  </a:moveTo>
                  <a:lnTo>
                    <a:pt x="2427595" y="2224751"/>
                  </a:lnTo>
                  <a:cubicBezTo>
                    <a:pt x="2592970" y="2013974"/>
                    <a:pt x="2682851" y="1753810"/>
                    <a:pt x="2682851" y="1485900"/>
                  </a:cubicBezTo>
                  <a:cubicBezTo>
                    <a:pt x="2682851" y="824841"/>
                    <a:pt x="2146957" y="288948"/>
                    <a:pt x="1485899" y="288948"/>
                  </a:cubicBezTo>
                  <a:cubicBezTo>
                    <a:pt x="1217989" y="288947"/>
                    <a:pt x="957824" y="378828"/>
                    <a:pt x="747047" y="544203"/>
                  </a:cubicBezTo>
                  <a:close/>
                  <a:moveTo>
                    <a:pt x="544204" y="747048"/>
                  </a:moveTo>
                  <a:lnTo>
                    <a:pt x="544204" y="747048"/>
                  </a:lnTo>
                  <a:cubicBezTo>
                    <a:pt x="378829" y="957825"/>
                    <a:pt x="288949" y="1217989"/>
                    <a:pt x="288949" y="1485899"/>
                  </a:cubicBezTo>
                  <a:cubicBezTo>
                    <a:pt x="288949" y="2146958"/>
                    <a:pt x="824842" y="2682852"/>
                    <a:pt x="1485901" y="2682852"/>
                  </a:cubicBezTo>
                  <a:cubicBezTo>
                    <a:pt x="1753810" y="2682852"/>
                    <a:pt x="2013975" y="2592971"/>
                    <a:pt x="2224752" y="2427596"/>
                  </a:cubicBezTo>
                  <a:close/>
                </a:path>
              </a:pathLst>
            </a:custGeom>
            <a:solidFill>
              <a:srgbClr val="FF0000"/>
            </a:solidFill>
            <a:ln w="12700">
              <a:solidFill>
                <a:srgbClr val="B6DCDF"/>
              </a:solidFill>
              <a:round/>
              <a:headEnd/>
              <a:tailEnd/>
            </a:ln>
            <a:effectLst>
              <a:outerShdw dist="23000" dir="5400000" rotWithShape="0">
                <a:srgbClr val="808080">
                  <a:alpha val="34999"/>
                </a:srgbClr>
              </a:outerShdw>
            </a:effectLst>
          </p:spPr>
          <p:txBody>
            <a:bodyPr anchor="ctr"/>
            <a:lstStyle/>
            <a:p>
              <a:pPr>
                <a:defRPr/>
              </a:pPr>
              <a:endParaRPr lang="en-US" dirty="0">
                <a:solidFill>
                  <a:srgbClr val="FF0000"/>
                </a:solidFill>
                <a:ea typeface="+mn-ea"/>
                <a:cs typeface="+mn-cs"/>
              </a:endParaRPr>
            </a:p>
          </p:txBody>
        </p:sp>
      </p:grpSp>
      <p:sp>
        <p:nvSpPr>
          <p:cNvPr id="2" name="Title 1"/>
          <p:cNvSpPr>
            <a:spLocks noGrp="1"/>
          </p:cNvSpPr>
          <p:nvPr>
            <p:ph type="title"/>
          </p:nvPr>
        </p:nvSpPr>
        <p:spPr/>
        <p:txBody>
          <a:bodyPr/>
          <a:lstStyle/>
          <a:p>
            <a:r>
              <a:rPr lang="en-US" dirty="0" smtClean="0"/>
              <a:t>What NOT </a:t>
            </a:r>
            <a:r>
              <a:rPr lang="en-US" dirty="0"/>
              <a:t>T</a:t>
            </a:r>
            <a:r>
              <a:rPr lang="en-US" dirty="0" smtClean="0"/>
              <a:t>o Do</a:t>
            </a:r>
            <a:endParaRPr lang="en-US" dirty="0"/>
          </a:p>
        </p:txBody>
      </p:sp>
      <p:sp>
        <p:nvSpPr>
          <p:cNvPr id="3" name="Content Placeholder 2"/>
          <p:cNvSpPr>
            <a:spLocks noGrp="1"/>
          </p:cNvSpPr>
          <p:nvPr>
            <p:ph sz="half" idx="1"/>
          </p:nvPr>
        </p:nvSpPr>
        <p:spPr/>
        <p:txBody>
          <a:bodyPr/>
          <a:lstStyle/>
          <a:p>
            <a:endParaRPr lang="en-US" dirty="0" smtClean="0"/>
          </a:p>
          <a:p>
            <a:endParaRPr lang="en-US" dirty="0"/>
          </a:p>
          <a:p>
            <a:r>
              <a:rPr lang="en-US" sz="2400" dirty="0" smtClean="0"/>
              <a:t>Don’t panic</a:t>
            </a:r>
          </a:p>
          <a:p>
            <a:r>
              <a:rPr lang="en-US" sz="2400" dirty="0" smtClean="0"/>
              <a:t>Don’t try to use outdoor garden or agricultural pesticides indoors</a:t>
            </a:r>
          </a:p>
          <a:p>
            <a:r>
              <a:rPr lang="en-US" sz="2400" dirty="0" smtClean="0"/>
              <a:t>Don’t use “homemade” insecticides</a:t>
            </a:r>
          </a:p>
          <a:p>
            <a:r>
              <a:rPr lang="en-US" sz="2400" dirty="0" smtClean="0"/>
              <a:t>Only use products with instructions on the label in English</a:t>
            </a:r>
          </a:p>
          <a:p>
            <a:endParaRPr lang="en-US" dirty="0"/>
          </a:p>
        </p:txBody>
      </p:sp>
      <p:sp>
        <p:nvSpPr>
          <p:cNvPr id="4" name="Content Placeholder 3"/>
          <p:cNvSpPr>
            <a:spLocks noGrp="1"/>
          </p:cNvSpPr>
          <p:nvPr>
            <p:ph sz="half" idx="2"/>
          </p:nvPr>
        </p:nvSpPr>
        <p:spPr>
          <a:xfrm>
            <a:off x="4648200" y="2244359"/>
            <a:ext cx="4038600" cy="4525963"/>
          </a:xfrm>
        </p:spPr>
        <p:txBody>
          <a:bodyPr/>
          <a:lstStyle/>
          <a:p>
            <a:r>
              <a:rPr lang="en-US" sz="2400" dirty="0" smtClean="0"/>
              <a:t>Don’t apply pesticides directly to your body</a:t>
            </a:r>
          </a:p>
          <a:p>
            <a:r>
              <a:rPr lang="en-US" sz="2400" dirty="0" smtClean="0"/>
              <a:t>Rubbing alcohol, gasoline and kerosene are all flammable and not safe</a:t>
            </a:r>
          </a:p>
          <a:p>
            <a:r>
              <a:rPr lang="en-US" sz="2400" dirty="0" smtClean="0"/>
              <a:t>Don’t throw treatable items out (furniture)</a:t>
            </a:r>
          </a:p>
          <a:p>
            <a:r>
              <a:rPr lang="en-US" sz="2400" dirty="0" smtClean="0"/>
              <a:t>Placing items in black plastic in the sun will not work</a:t>
            </a:r>
            <a:endParaRPr lang="en-US" sz="2400" dirty="0"/>
          </a:p>
        </p:txBody>
      </p:sp>
      <p:pic>
        <p:nvPicPr>
          <p:cNvPr id="8" name="Picture 7" descr="Screen Shot 2017-03-06 at 7.37.2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3131" y="1122137"/>
            <a:ext cx="4605338" cy="5482087"/>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p:spPr>
      </p:pic>
    </p:spTree>
    <p:extLst>
      <p:ext uri="{BB962C8B-B14F-4D97-AF65-F5344CB8AC3E}">
        <p14:creationId xmlns:p14="http://schemas.microsoft.com/office/powerpoint/2010/main" val="287700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latin typeface="Arial" charset="0"/>
                <a:ea typeface="Arial" charset="0"/>
                <a:cs typeface="Arial" charset="0"/>
              </a:rPr>
              <a:t>Internet and </a:t>
            </a:r>
            <a:r>
              <a:rPr lang="ja-JP" altLang="en-US" dirty="0">
                <a:latin typeface="Arial" charset="0"/>
                <a:ea typeface="Arial" charset="0"/>
                <a:cs typeface="Arial" charset="0"/>
              </a:rPr>
              <a:t>“</a:t>
            </a:r>
            <a:r>
              <a:rPr lang="en-US" dirty="0">
                <a:latin typeface="Arial" charset="0"/>
                <a:ea typeface="Arial" charset="0"/>
                <a:cs typeface="Arial" charset="0"/>
              </a:rPr>
              <a:t>Green</a:t>
            </a:r>
            <a:r>
              <a:rPr lang="ja-JP" altLang="en-US" dirty="0">
                <a:latin typeface="Arial" charset="0"/>
                <a:ea typeface="Arial" charset="0"/>
                <a:cs typeface="Arial" charset="0"/>
              </a:rPr>
              <a:t>”</a:t>
            </a:r>
            <a:r>
              <a:rPr lang="en-US" dirty="0">
                <a:latin typeface="Arial" charset="0"/>
                <a:ea typeface="Arial" charset="0"/>
                <a:cs typeface="Arial" charset="0"/>
              </a:rPr>
              <a:t> Bed Bug Products </a:t>
            </a:r>
          </a:p>
        </p:txBody>
      </p:sp>
      <p:sp>
        <p:nvSpPr>
          <p:cNvPr id="4" name="Text Placeholder 3"/>
          <p:cNvSpPr>
            <a:spLocks noGrp="1"/>
          </p:cNvSpPr>
          <p:nvPr>
            <p:ph type="body" sz="half" idx="1"/>
          </p:nvPr>
        </p:nvSpPr>
        <p:spPr>
          <a:xfrm>
            <a:off x="274638" y="1600200"/>
            <a:ext cx="4373562" cy="4525963"/>
          </a:xfrm>
        </p:spPr>
        <p:txBody>
          <a:bodyPr/>
          <a:lstStyle/>
          <a:p>
            <a:pPr>
              <a:defRPr/>
            </a:pPr>
            <a:r>
              <a:rPr lang="en-US" sz="2800" dirty="0" smtClean="0"/>
              <a:t>Ultrasonic devices do not work on any pest ever!</a:t>
            </a:r>
          </a:p>
          <a:p>
            <a:pPr>
              <a:defRPr/>
            </a:pPr>
            <a:r>
              <a:rPr lang="en-US" sz="2800" dirty="0" smtClean="0"/>
              <a:t>Almost </a:t>
            </a:r>
            <a:r>
              <a:rPr lang="en-US" sz="2800" dirty="0" smtClean="0"/>
              <a:t>any liquid </a:t>
            </a:r>
            <a:r>
              <a:rPr lang="en-US" sz="2800" dirty="0" smtClean="0"/>
              <a:t>will </a:t>
            </a:r>
            <a:r>
              <a:rPr lang="en-US" sz="2800" dirty="0" smtClean="0"/>
              <a:t>kill bed bugs with a direct hit (dish washing liquid, alcohol, hair spray) but </a:t>
            </a:r>
            <a:r>
              <a:rPr lang="en-US" sz="2800" dirty="0" smtClean="0">
                <a:solidFill>
                  <a:srgbClr val="FF0000"/>
                </a:solidFill>
              </a:rPr>
              <a:t>so will a hammer</a:t>
            </a:r>
            <a:r>
              <a:rPr lang="en-US" sz="2800" dirty="0" smtClean="0">
                <a:solidFill>
                  <a:srgbClr val="FF0000"/>
                </a:solidFill>
              </a:rPr>
              <a:t>. </a:t>
            </a:r>
            <a:endParaRPr lang="en-US" sz="2800" dirty="0" smtClean="0">
              <a:solidFill>
                <a:srgbClr val="FF0000"/>
              </a:solidFill>
            </a:endParaRPr>
          </a:p>
          <a:p>
            <a:pPr marL="0" indent="0">
              <a:buFont typeface="Arial" charset="0"/>
              <a:buNone/>
              <a:defRPr/>
            </a:pPr>
            <a:endParaRPr lang="en-US" sz="2800" dirty="0"/>
          </a:p>
        </p:txBody>
      </p:sp>
      <p:sp>
        <p:nvSpPr>
          <p:cNvPr id="54276" name="Content Placeholder 4"/>
          <p:cNvSpPr>
            <a:spLocks noGrp="1"/>
          </p:cNvSpPr>
          <p:nvPr>
            <p:ph sz="half" idx="2"/>
          </p:nvPr>
        </p:nvSpPr>
        <p:spPr>
          <a:xfrm>
            <a:off x="4546600" y="1600200"/>
            <a:ext cx="4387850" cy="4525963"/>
          </a:xfrm>
        </p:spPr>
        <p:txBody>
          <a:bodyPr/>
          <a:lstStyle/>
          <a:p>
            <a:r>
              <a:rPr lang="en-US" sz="2800" dirty="0">
                <a:latin typeface="Calibri" charset="0"/>
                <a:ea typeface="ＭＳ Ｐゴシック" charset="0"/>
                <a:cs typeface="ＭＳ Ｐゴシック" charset="0"/>
              </a:rPr>
              <a:t>If any product was  were as great as it sounds we would all be using it. We would not be talking about bed bugs today!</a:t>
            </a:r>
          </a:p>
        </p:txBody>
      </p:sp>
      <p:pic>
        <p:nvPicPr>
          <p:cNvPr id="7" name="Picture 4" descr="Untitle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10137" y="3863181"/>
            <a:ext cx="3660775" cy="2743200"/>
          </a:xfrm>
          <a:prstGeom prst="rect">
            <a:avLst/>
          </a:prstGeom>
          <a:noFill/>
          <a:ln>
            <a:noFill/>
          </a:ln>
          <a:effectLst>
            <a:outerShdw blurRad="508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6"/>
          <p:cNvSpPr txBox="1">
            <a:spLocks noChangeArrowheads="1"/>
          </p:cNvSpPr>
          <p:nvPr/>
        </p:nvSpPr>
        <p:spPr bwMode="auto">
          <a:xfrm>
            <a:off x="771525" y="4922043"/>
            <a:ext cx="413861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lnSpc>
                <a:spcPct val="100000"/>
              </a:lnSpc>
              <a:spcBef>
                <a:spcPct val="0"/>
              </a:spcBef>
              <a:buSzTx/>
              <a:buFontTx/>
              <a:buNone/>
            </a:pPr>
            <a:r>
              <a:rPr lang="en-US" altLang="en-US" sz="1600" dirty="0" smtClean="0">
                <a:ea typeface="ＭＳ Ｐゴシック" charset="-128"/>
              </a:rPr>
              <a:t>A vacuum is the best “green” pest </a:t>
            </a:r>
            <a:r>
              <a:rPr lang="en-US" altLang="en-US" sz="1600" smtClean="0">
                <a:ea typeface="ＭＳ Ｐゴシック" charset="-128"/>
              </a:rPr>
              <a:t>control tool. </a:t>
            </a:r>
            <a:r>
              <a:rPr lang="en-US" altLang="en-US" sz="1600" dirty="0" smtClean="0">
                <a:ea typeface="ＭＳ Ｐゴシック" charset="-128"/>
              </a:rPr>
              <a:t>New </a:t>
            </a:r>
            <a:r>
              <a:rPr lang="en-US" altLang="en-US" sz="1600" dirty="0">
                <a:ea typeface="ＭＳ Ｐゴシック" charset="-128"/>
              </a:rPr>
              <a:t>York State IPM Program created picture-based, step-by-step bed bug management instructions in English and Spanish for residents. </a:t>
            </a:r>
            <a:r>
              <a:rPr lang="en-US" altLang="en-US" sz="1600" dirty="0" err="1">
                <a:ea typeface="ＭＳ Ｐゴシック" charset="-128"/>
              </a:rPr>
              <a:t>www.nysipm.cornell.edu</a:t>
            </a:r>
            <a:endParaRPr lang="en-US" altLang="en-US" sz="1600" dirty="0">
              <a:ea typeface="ＭＳ Ｐゴシック" charset="-128"/>
            </a:endParaRPr>
          </a:p>
        </p:txBody>
      </p:sp>
    </p:spTree>
    <p:extLst>
      <p:ext uri="{BB962C8B-B14F-4D97-AF65-F5344CB8AC3E}">
        <p14:creationId xmlns:p14="http://schemas.microsoft.com/office/powerpoint/2010/main" val="4241874460"/>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6"/>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590567F-FC40-9A45-9F81-89140A743947}" type="slidenum">
              <a:rPr lang="en-US" sz="1400">
                <a:ea typeface="Osaka" charset="0"/>
                <a:cs typeface="Osaka" charset="0"/>
              </a:rPr>
              <a:pPr/>
              <a:t>34</a:t>
            </a:fld>
            <a:endParaRPr lang="en-US" sz="1400">
              <a:ea typeface="Osaka" charset="0"/>
              <a:cs typeface="Osaka" charset="0"/>
            </a:endParaRPr>
          </a:p>
        </p:txBody>
      </p:sp>
      <p:sp>
        <p:nvSpPr>
          <p:cNvPr id="76802" name="Rectangle 43"/>
          <p:cNvSpPr>
            <a:spLocks noGrp="1" noChangeArrowheads="1"/>
          </p:cNvSpPr>
          <p:nvPr>
            <p:ph type="title" idx="4294967295"/>
          </p:nvPr>
        </p:nvSpPr>
        <p:spPr/>
        <p:txBody>
          <a:bodyPr/>
          <a:lstStyle/>
          <a:p>
            <a:r>
              <a:rPr lang="en-US" dirty="0">
                <a:latin typeface="Arial" charset="0"/>
                <a:ea typeface="Osaka" charset="0"/>
                <a:cs typeface="Osaka" charset="0"/>
              </a:rPr>
              <a:t>Only </a:t>
            </a:r>
            <a:r>
              <a:rPr lang="en-US" dirty="0" smtClean="0">
                <a:latin typeface="Arial" charset="0"/>
                <a:ea typeface="Osaka" charset="0"/>
                <a:cs typeface="Osaka" charset="0"/>
              </a:rPr>
              <a:t>licensed pest control technicians </a:t>
            </a:r>
            <a:r>
              <a:rPr lang="en-US" dirty="0">
                <a:latin typeface="Arial" charset="0"/>
                <a:ea typeface="Osaka" charset="0"/>
                <a:cs typeface="Osaka" charset="0"/>
              </a:rPr>
              <a:t>use sprays</a:t>
            </a:r>
          </a:p>
        </p:txBody>
      </p:sp>
      <p:sp>
        <p:nvSpPr>
          <p:cNvPr id="76803" name="Rectangle 44"/>
          <p:cNvSpPr>
            <a:spLocks noGrp="1" noChangeArrowheads="1"/>
          </p:cNvSpPr>
          <p:nvPr>
            <p:ph type="body" idx="4294967295"/>
          </p:nvPr>
        </p:nvSpPr>
        <p:spPr/>
        <p:txBody>
          <a:bodyPr/>
          <a:lstStyle/>
          <a:p>
            <a:r>
              <a:rPr lang="en-US" dirty="0">
                <a:latin typeface="Arial" charset="0"/>
                <a:ea typeface="Osaka" charset="0"/>
                <a:cs typeface="Osaka" charset="0"/>
              </a:rPr>
              <a:t>Sprays are not effective when used by homeowners for bed bug control</a:t>
            </a:r>
          </a:p>
          <a:p>
            <a:r>
              <a:rPr lang="en-US" dirty="0">
                <a:latin typeface="Arial" charset="0"/>
                <a:ea typeface="Osaka" charset="0"/>
                <a:cs typeface="Osaka" charset="0"/>
              </a:rPr>
              <a:t>Over-the-counter-sprays and foggers cause the bugs to scatter so the problem becomes harder to deal with</a:t>
            </a:r>
          </a:p>
          <a:p>
            <a:pPr lvl="1"/>
            <a:endParaRPr lang="en-US" dirty="0">
              <a:latin typeface="Arial" charset="0"/>
              <a:ea typeface="Osaka" charset="0"/>
              <a:cs typeface="Osaka" charset="0"/>
            </a:endParaRPr>
          </a:p>
        </p:txBody>
      </p:sp>
      <p:grpSp>
        <p:nvGrpSpPr>
          <p:cNvPr id="76804" name="Group 4"/>
          <p:cNvGrpSpPr>
            <a:grpSpLocks/>
          </p:cNvGrpSpPr>
          <p:nvPr/>
        </p:nvGrpSpPr>
        <p:grpSpPr bwMode="auto">
          <a:xfrm>
            <a:off x="2557462" y="4176712"/>
            <a:ext cx="3162300" cy="2362200"/>
            <a:chOff x="1485900" y="1676400"/>
            <a:chExt cx="6248400" cy="4549775"/>
          </a:xfrm>
        </p:grpSpPr>
        <p:pic>
          <p:nvPicPr>
            <p:cNvPr id="76805" name="Picture 4" descr="Milwaukee 01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33600" y="2209800"/>
              <a:ext cx="4876800" cy="36576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76806" name="Line 31"/>
            <p:cNvSpPr>
              <a:spLocks noChangeShapeType="1"/>
            </p:cNvSpPr>
            <p:nvPr/>
          </p:nvSpPr>
          <p:spPr bwMode="auto">
            <a:xfrm flipV="1">
              <a:off x="1485900" y="1676400"/>
              <a:ext cx="6248400" cy="4549775"/>
            </a:xfrm>
            <a:prstGeom prst="line">
              <a:avLst/>
            </a:prstGeom>
            <a:noFill/>
            <a:ln w="104775">
              <a:solidFill>
                <a:srgbClr val="B02729"/>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6807" name="Rectangle 7"/>
            <p:cNvSpPr>
              <a:spLocks noChangeArrowheads="1"/>
            </p:cNvSpPr>
            <p:nvPr/>
          </p:nvSpPr>
          <p:spPr bwMode="auto">
            <a:xfrm>
              <a:off x="3352800" y="2743200"/>
              <a:ext cx="1143000" cy="9144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ea typeface="Osaka" charset="0"/>
                <a:cs typeface="Osaka" charset="0"/>
              </a:endParaRPr>
            </a:p>
          </p:txBody>
        </p:sp>
        <p:sp>
          <p:nvSpPr>
            <p:cNvPr id="76808" name="Line 30"/>
            <p:cNvSpPr>
              <a:spLocks noChangeShapeType="1"/>
            </p:cNvSpPr>
            <p:nvPr/>
          </p:nvSpPr>
          <p:spPr bwMode="auto">
            <a:xfrm>
              <a:off x="1485900" y="1679575"/>
              <a:ext cx="6057900" cy="4543425"/>
            </a:xfrm>
            <a:prstGeom prst="line">
              <a:avLst/>
            </a:prstGeom>
            <a:noFill/>
            <a:ln w="104775">
              <a:solidFill>
                <a:srgbClr val="B02729"/>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Tree>
    <p:extLst>
      <p:ext uri="{BB962C8B-B14F-4D97-AF65-F5344CB8AC3E}">
        <p14:creationId xmlns:p14="http://schemas.microsoft.com/office/powerpoint/2010/main" val="20698492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Screen shot 2013-02-21 at 7.00.53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70511" y="779645"/>
            <a:ext cx="7347136" cy="54317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81318" y="274638"/>
            <a:ext cx="8229600" cy="1143000"/>
          </a:xfrm>
        </p:spPr>
        <p:txBody>
          <a:bodyPr/>
          <a:lstStyle/>
          <a:p>
            <a:r>
              <a:rPr lang="en-US" sz="6600" dirty="0" err="1" smtClean="0"/>
              <a:t>StopPests.org</a:t>
            </a:r>
            <a:endParaRPr lang="en-US" sz="6600" dirty="0"/>
          </a:p>
        </p:txBody>
      </p:sp>
    </p:spTree>
    <p:extLst>
      <p:ext uri="{BB962C8B-B14F-4D97-AF65-F5344CB8AC3E}">
        <p14:creationId xmlns:p14="http://schemas.microsoft.com/office/powerpoint/2010/main" val="24416556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Calibri" charset="0"/>
                <a:ea typeface="ＭＳ Ｐゴシック" charset="0"/>
                <a:cs typeface="ＭＳ Ｐゴシック" charset="0"/>
              </a:rPr>
              <a:t>Questions?</a:t>
            </a:r>
            <a:r>
              <a:rPr lang="en-US" dirty="0" smtClean="0">
                <a:latin typeface="Calibri" charset="0"/>
                <a:ea typeface="ＭＳ Ｐゴシック" charset="0"/>
                <a:cs typeface="ＭＳ Ｐゴシック" charset="0"/>
              </a:rPr>
              <a:t> </a:t>
            </a:r>
            <a:endParaRPr lang="en-US" dirty="0">
              <a:latin typeface="Calibri" charset="0"/>
              <a:ea typeface="ＭＳ Ｐゴシック" charset="0"/>
              <a:cs typeface="ＭＳ Ｐゴシック" charset="0"/>
            </a:endParaRPr>
          </a:p>
        </p:txBody>
      </p:sp>
      <p:sp>
        <p:nvSpPr>
          <p:cNvPr id="5" name="Subtitle 2"/>
          <p:cNvSpPr>
            <a:spLocks noGrp="1"/>
          </p:cNvSpPr>
          <p:nvPr>
            <p:ph type="subTitle" idx="4294967295"/>
          </p:nvPr>
        </p:nvSpPr>
        <p:spPr>
          <a:xfrm>
            <a:off x="1088621" y="1831000"/>
            <a:ext cx="6746147" cy="3214076"/>
          </a:xfrm>
        </p:spPr>
        <p:txBody>
          <a:bodyPr rtlCol="0">
            <a:normAutofit/>
          </a:bodyPr>
          <a:lstStyle/>
          <a:p>
            <a:pPr eaLnBrk="1" fontAlgn="auto" hangingPunct="1">
              <a:spcAft>
                <a:spcPts val="0"/>
              </a:spcAft>
              <a:buFont typeface="Arial"/>
              <a:buNone/>
              <a:defRPr/>
            </a:pPr>
            <a:r>
              <a:rPr lang="en-US" dirty="0" smtClean="0">
                <a:ea typeface="+mn-ea"/>
                <a:cs typeface="+mn-cs"/>
              </a:rPr>
              <a:t>Susannah Reese</a:t>
            </a:r>
          </a:p>
          <a:p>
            <a:pPr eaLnBrk="1" fontAlgn="auto" hangingPunct="1">
              <a:spcAft>
                <a:spcPts val="0"/>
              </a:spcAft>
              <a:buFont typeface="Arial"/>
              <a:buNone/>
              <a:defRPr/>
            </a:pPr>
            <a:r>
              <a:rPr lang="en-US" dirty="0" smtClean="0">
                <a:ea typeface="+mn-ea"/>
                <a:cs typeface="+mn-cs"/>
              </a:rPr>
              <a:t>The Northeastern IPM Center</a:t>
            </a:r>
          </a:p>
          <a:p>
            <a:pPr eaLnBrk="1" fontAlgn="auto" hangingPunct="1">
              <a:spcAft>
                <a:spcPts val="0"/>
              </a:spcAft>
              <a:buFont typeface="Arial"/>
              <a:buNone/>
              <a:defRPr/>
            </a:pPr>
            <a:r>
              <a:rPr lang="en-US" dirty="0" smtClean="0">
                <a:ea typeface="+mn-ea"/>
                <a:cs typeface="+mn-cs"/>
              </a:rPr>
              <a:t>Cornell University</a:t>
            </a:r>
          </a:p>
          <a:p>
            <a:pPr eaLnBrk="1" fontAlgn="auto" hangingPunct="1">
              <a:spcAft>
                <a:spcPts val="0"/>
              </a:spcAft>
              <a:buFont typeface="Arial"/>
              <a:buNone/>
              <a:defRPr/>
            </a:pPr>
            <a:r>
              <a:rPr lang="en-US" dirty="0" err="1" smtClean="0">
                <a:ea typeface="+mn-ea"/>
                <a:cs typeface="+mn-cs"/>
              </a:rPr>
              <a:t>stoppests@cornell.edu</a:t>
            </a:r>
            <a:endParaRPr lang="en-US" dirty="0" smtClean="0">
              <a:ea typeface="+mn-ea"/>
              <a:cs typeface="+mn-cs"/>
            </a:endParaRPr>
          </a:p>
        </p:txBody>
      </p:sp>
      <p:pic>
        <p:nvPicPr>
          <p:cNvPr id="14340" name="Picture 3" descr="logo-red-yellow-black_www.eps"/>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06880" y="4853552"/>
            <a:ext cx="1762399" cy="14535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1"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8825" y="6378575"/>
            <a:ext cx="7637463" cy="39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NEIPM logo.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0954" y="4618038"/>
            <a:ext cx="2032000" cy="1689100"/>
          </a:xfrm>
          <a:prstGeom prst="rect">
            <a:avLst/>
          </a:prstGeom>
        </p:spPr>
      </p:pic>
    </p:spTree>
    <p:extLst>
      <p:ext uri="{BB962C8B-B14F-4D97-AF65-F5344CB8AC3E}">
        <p14:creationId xmlns:p14="http://schemas.microsoft.com/office/powerpoint/2010/main" val="21489265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6"/>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FF62281-7E73-0C42-94B5-97371A2749B8}" type="slidenum">
              <a:rPr lang="en-US" sz="1400">
                <a:ea typeface="Osaka" charset="0"/>
                <a:cs typeface="Osaka" charset="0"/>
              </a:rPr>
              <a:pPr/>
              <a:t>37</a:t>
            </a:fld>
            <a:endParaRPr lang="en-US" sz="1400">
              <a:ea typeface="Osaka" charset="0"/>
              <a:cs typeface="Osaka" charset="0"/>
            </a:endParaRPr>
          </a:p>
        </p:txBody>
      </p:sp>
      <p:sp>
        <p:nvSpPr>
          <p:cNvPr id="80898" name="Rectangle 2"/>
          <p:cNvSpPr>
            <a:spLocks noGrp="1" noChangeArrowheads="1"/>
          </p:cNvSpPr>
          <p:nvPr>
            <p:ph type="title"/>
          </p:nvPr>
        </p:nvSpPr>
        <p:spPr>
          <a:xfrm>
            <a:off x="2819400" y="304800"/>
            <a:ext cx="3505200" cy="1143000"/>
          </a:xfrm>
        </p:spPr>
        <p:txBody>
          <a:bodyPr/>
          <a:lstStyle/>
          <a:p>
            <a:pPr algn="ctr" eaLnBrk="1" hangingPunct="1">
              <a:lnSpc>
                <a:spcPct val="80000"/>
              </a:lnSpc>
              <a:spcAft>
                <a:spcPct val="30000"/>
              </a:spcAft>
            </a:pPr>
            <a:r>
              <a:rPr lang="en-US">
                <a:latin typeface="Arial" charset="0"/>
                <a:ea typeface="Osaka" charset="0"/>
                <a:cs typeface="Osaka" charset="0"/>
              </a:rPr>
              <a:t>Questions?</a:t>
            </a:r>
          </a:p>
        </p:txBody>
      </p:sp>
      <p:pic>
        <p:nvPicPr>
          <p:cNvPr id="80899" name="Picture 9" descr="bed bu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72400" y="2209800"/>
            <a:ext cx="762000" cy="69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900" name="Picture 10" descr="bed bu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258868">
            <a:off x="6858000" y="4337050"/>
            <a:ext cx="762000" cy="69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901" name="Picture 11" descr="bed bu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672856">
            <a:off x="1447800" y="5105400"/>
            <a:ext cx="762000" cy="69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902" name="Picture 12" descr="bed bu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7753121">
            <a:off x="3772694" y="4153694"/>
            <a:ext cx="838200" cy="760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903" name="Picture 13" descr="bed bu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4919250">
            <a:off x="1336675" y="2466975"/>
            <a:ext cx="762000" cy="69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1121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7F50BCBC-9084-0343-BE85-AF2C061000A4}" type="slidenum">
              <a:rPr lang="en-US" altLang="en-US" sz="1400"/>
              <a:pPr>
                <a:lnSpc>
                  <a:spcPct val="100000"/>
                </a:lnSpc>
                <a:spcBef>
                  <a:spcPct val="0"/>
                </a:spcBef>
                <a:buSzTx/>
                <a:buFontTx/>
                <a:buNone/>
              </a:pPr>
              <a:t>4</a:t>
            </a:fld>
            <a:endParaRPr lang="en-US" altLang="en-US" sz="1400"/>
          </a:p>
        </p:txBody>
      </p:sp>
      <p:sp>
        <p:nvSpPr>
          <p:cNvPr id="25602" name="Rectangle 3"/>
          <p:cNvSpPr>
            <a:spLocks noGrp="1" noChangeArrowheads="1"/>
          </p:cNvSpPr>
          <p:nvPr>
            <p:ph type="title"/>
          </p:nvPr>
        </p:nvSpPr>
        <p:spPr/>
        <p:txBody>
          <a:bodyPr/>
          <a:lstStyle/>
          <a:p>
            <a:r>
              <a:rPr lang="en-US" altLang="en-US" dirty="0"/>
              <a:t>Bed bugs are </a:t>
            </a:r>
            <a:r>
              <a:rPr lang="en-US" altLang="en-US" dirty="0" smtClean="0"/>
              <a:t>a pest of public </a:t>
            </a:r>
            <a:r>
              <a:rPr lang="en-US" altLang="en-US" smtClean="0"/>
              <a:t>health significance</a:t>
            </a:r>
            <a:endParaRPr lang="en-US" altLang="en-US" dirty="0"/>
          </a:p>
        </p:txBody>
      </p:sp>
      <p:sp>
        <p:nvSpPr>
          <p:cNvPr id="25603" name="Rectangle 4"/>
          <p:cNvSpPr>
            <a:spLocks noGrp="1" noChangeArrowheads="1"/>
          </p:cNvSpPr>
          <p:nvPr>
            <p:ph type="body" idx="1"/>
          </p:nvPr>
        </p:nvSpPr>
        <p:spPr>
          <a:xfrm>
            <a:off x="152400" y="1676400"/>
            <a:ext cx="6076950" cy="4724400"/>
          </a:xfrm>
        </p:spPr>
        <p:txBody>
          <a:bodyPr/>
          <a:lstStyle/>
          <a:p>
            <a:r>
              <a:rPr lang="en-US" altLang="en-US" sz="2800" dirty="0" smtClean="0"/>
              <a:t>Result </a:t>
            </a:r>
            <a:r>
              <a:rPr lang="en-US" altLang="en-US" sz="2800" dirty="0"/>
              <a:t>in stress, loss of work, loss of productivity, loss of sleep, and financial </a:t>
            </a:r>
            <a:r>
              <a:rPr lang="en-US" altLang="en-US" sz="2800" dirty="0" smtClean="0"/>
              <a:t>burden</a:t>
            </a:r>
          </a:p>
          <a:p>
            <a:r>
              <a:rPr lang="en-US" altLang="en-US" sz="2800" dirty="0" smtClean="0"/>
              <a:t>Cause </a:t>
            </a:r>
            <a:r>
              <a:rPr lang="en-US" altLang="en-US" sz="2800" dirty="0"/>
              <a:t>secondary infections after people scratch their bed bug </a:t>
            </a:r>
            <a:r>
              <a:rPr lang="en-US" altLang="en-US" sz="2800" dirty="0" smtClean="0"/>
              <a:t>bites</a:t>
            </a:r>
            <a:endParaRPr lang="en-US" altLang="en-US" sz="2800" dirty="0"/>
          </a:p>
          <a:p>
            <a:r>
              <a:rPr lang="en-US" altLang="en-US" sz="2800" dirty="0"/>
              <a:t>Are unwelcome in our homes and </a:t>
            </a:r>
            <a:r>
              <a:rPr lang="en-US" altLang="en-US" sz="2800" dirty="0" smtClean="0"/>
              <a:t>workplaces</a:t>
            </a:r>
          </a:p>
          <a:p>
            <a:r>
              <a:rPr lang="en-US" altLang="en-US" sz="2800" dirty="0" smtClean="0"/>
              <a:t>Bed </a:t>
            </a:r>
            <a:r>
              <a:rPr lang="en-US" altLang="en-US" sz="2800" dirty="0"/>
              <a:t>bugs do not transmit disease </a:t>
            </a:r>
            <a:r>
              <a:rPr lang="en-US" altLang="en-US" sz="2800" i="1" dirty="0"/>
              <a:t>under normal living </a:t>
            </a:r>
            <a:r>
              <a:rPr lang="en-US" altLang="en-US" sz="2800" i="1" dirty="0" smtClean="0"/>
              <a:t>conditions.</a:t>
            </a:r>
            <a:endParaRPr lang="en-US" altLang="en-US" sz="2800" dirty="0"/>
          </a:p>
          <a:p>
            <a:endParaRPr lang="en-US" altLang="en-US" sz="2800" dirty="0"/>
          </a:p>
          <a:p>
            <a:endParaRPr lang="en-US" altLang="en-US" sz="2800" dirty="0"/>
          </a:p>
        </p:txBody>
      </p:sp>
      <p:pic>
        <p:nvPicPr>
          <p:cNvPr id="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46750" y="2600325"/>
            <a:ext cx="3136900" cy="2352675"/>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328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get bed bugs?</a:t>
            </a:r>
            <a:endParaRPr lang="en-US" dirty="0"/>
          </a:p>
        </p:txBody>
      </p:sp>
      <p:sp>
        <p:nvSpPr>
          <p:cNvPr id="3" name="Content Placeholder 2"/>
          <p:cNvSpPr>
            <a:spLocks noGrp="1"/>
          </p:cNvSpPr>
          <p:nvPr>
            <p:ph idx="1"/>
          </p:nvPr>
        </p:nvSpPr>
        <p:spPr/>
        <p:txBody>
          <a:bodyPr/>
          <a:lstStyle/>
          <a:p>
            <a:pPr marL="0" indent="0">
              <a:buNone/>
            </a:pPr>
            <a:r>
              <a:rPr lang="en-US" dirty="0" smtClean="0"/>
              <a:t>ANYONE can get bed bugs. Here’s how:</a:t>
            </a:r>
          </a:p>
          <a:p>
            <a:r>
              <a:rPr lang="en-US" dirty="0" smtClean="0"/>
              <a:t>Hitchhikers</a:t>
            </a:r>
          </a:p>
          <a:p>
            <a:r>
              <a:rPr lang="en-US" dirty="0" smtClean="0"/>
              <a:t>Bringing used furniture into a home w/o inspecting first</a:t>
            </a:r>
          </a:p>
          <a:p>
            <a:r>
              <a:rPr lang="en-US" dirty="0" smtClean="0"/>
              <a:t>Bringing home used clothing w/o washing first</a:t>
            </a:r>
          </a:p>
          <a:p>
            <a:r>
              <a:rPr lang="en-US" dirty="0" smtClean="0"/>
              <a:t>Through cracks and crevices in walls between apartments</a:t>
            </a:r>
            <a:endParaRPr lang="en-US" dirty="0"/>
          </a:p>
        </p:txBody>
      </p:sp>
    </p:spTree>
    <p:extLst>
      <p:ext uri="{BB962C8B-B14F-4D97-AF65-F5344CB8AC3E}">
        <p14:creationId xmlns:p14="http://schemas.microsoft.com/office/powerpoint/2010/main" val="27317931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6"/>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41B6E4F-08D2-4242-A923-78E74C0F7614}" type="slidenum">
              <a:rPr lang="en-US" sz="1400">
                <a:ea typeface="Osaka" charset="0"/>
                <a:cs typeface="Osaka" charset="0"/>
              </a:rPr>
              <a:pPr/>
              <a:t>6</a:t>
            </a:fld>
            <a:endParaRPr lang="en-US" sz="1400">
              <a:ea typeface="Osaka" charset="0"/>
              <a:cs typeface="Osaka" charset="0"/>
            </a:endParaRPr>
          </a:p>
        </p:txBody>
      </p:sp>
      <p:grpSp>
        <p:nvGrpSpPr>
          <p:cNvPr id="48130" name="Group 2"/>
          <p:cNvGrpSpPr>
            <a:grpSpLocks/>
          </p:cNvGrpSpPr>
          <p:nvPr/>
        </p:nvGrpSpPr>
        <p:grpSpPr bwMode="auto">
          <a:xfrm>
            <a:off x="914400" y="3048000"/>
            <a:ext cx="3886200" cy="3810000"/>
            <a:chOff x="672" y="624"/>
            <a:chExt cx="2448" cy="2400"/>
          </a:xfrm>
        </p:grpSpPr>
        <p:pic>
          <p:nvPicPr>
            <p:cNvPr id="48134" name="Picture 3" descr="RG Unit Floor Pla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6" y="624"/>
              <a:ext cx="1044" cy="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5" name="Text Box 4"/>
            <p:cNvSpPr txBox="1">
              <a:spLocks noChangeArrowheads="1"/>
            </p:cNvSpPr>
            <p:nvPr/>
          </p:nvSpPr>
          <p:spPr bwMode="auto">
            <a:xfrm>
              <a:off x="1968" y="1392"/>
              <a:ext cx="1152" cy="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ea typeface="Osaka" charset="0"/>
                  <a:cs typeface="Osaka" charset="0"/>
                </a:rPr>
                <a:t>What</a:t>
              </a:r>
              <a:r>
                <a:rPr lang="ja-JP" altLang="en-US" b="1">
                  <a:ea typeface="Osaka" charset="0"/>
                  <a:cs typeface="Osaka" charset="0"/>
                </a:rPr>
                <a:t>’</a:t>
              </a:r>
              <a:r>
                <a:rPr lang="en-US" altLang="ja-JP" b="1">
                  <a:ea typeface="Osaka" charset="0"/>
                  <a:cs typeface="Osaka" charset="0"/>
                </a:rPr>
                <a:t>s on the other side of the wall?</a:t>
              </a:r>
              <a:endParaRPr lang="en-US" b="1">
                <a:ea typeface="Osaka" charset="0"/>
                <a:cs typeface="Osaka" charset="0"/>
              </a:endParaRPr>
            </a:p>
          </p:txBody>
        </p:sp>
        <p:sp>
          <p:nvSpPr>
            <p:cNvPr id="48136" name="Line 5"/>
            <p:cNvSpPr>
              <a:spLocks noChangeShapeType="1"/>
            </p:cNvSpPr>
            <p:nvPr/>
          </p:nvSpPr>
          <p:spPr bwMode="auto">
            <a:xfrm flipH="1" flipV="1">
              <a:off x="1584" y="1584"/>
              <a:ext cx="384" cy="144"/>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48137" name="Line 6"/>
            <p:cNvSpPr>
              <a:spLocks noChangeShapeType="1"/>
            </p:cNvSpPr>
            <p:nvPr/>
          </p:nvSpPr>
          <p:spPr bwMode="auto">
            <a:xfrm flipH="1" flipV="1">
              <a:off x="1584" y="1920"/>
              <a:ext cx="432" cy="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48138" name="Line 7"/>
            <p:cNvSpPr>
              <a:spLocks noChangeShapeType="1"/>
            </p:cNvSpPr>
            <p:nvPr/>
          </p:nvSpPr>
          <p:spPr bwMode="auto">
            <a:xfrm flipH="1">
              <a:off x="1584" y="2112"/>
              <a:ext cx="432" cy="192"/>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48139" name="Group 8"/>
            <p:cNvGrpSpPr>
              <a:grpSpLocks/>
            </p:cNvGrpSpPr>
            <p:nvPr/>
          </p:nvGrpSpPr>
          <p:grpSpPr bwMode="auto">
            <a:xfrm>
              <a:off x="672" y="1728"/>
              <a:ext cx="1008" cy="1008"/>
              <a:chOff x="2400" y="1536"/>
              <a:chExt cx="864" cy="912"/>
            </a:xfrm>
          </p:grpSpPr>
          <p:sp>
            <p:nvSpPr>
              <p:cNvPr id="48143" name="Oval 9"/>
              <p:cNvSpPr>
                <a:spLocks noChangeArrowheads="1"/>
              </p:cNvSpPr>
              <p:nvPr/>
            </p:nvSpPr>
            <p:spPr bwMode="auto">
              <a:xfrm>
                <a:off x="2400" y="1536"/>
                <a:ext cx="864" cy="912"/>
              </a:xfrm>
              <a:prstGeom prst="ellipse">
                <a:avLst/>
              </a:prstGeom>
              <a:solidFill>
                <a:srgbClr val="FF0000">
                  <a:alpha val="18039"/>
                </a:srgbClr>
              </a:solidFill>
              <a:ln w="9525">
                <a:solidFill>
                  <a:srgbClr val="FF0000"/>
                </a:solidFill>
                <a:round/>
                <a:headEnd/>
                <a:tailEnd/>
              </a:ln>
            </p:spPr>
            <p:txBody>
              <a:bodyPr wrap="none" anchor="ctr"/>
              <a:lstStyle/>
              <a:p>
                <a:endParaRPr lang="en-US" sz="1800">
                  <a:ea typeface="Osaka" charset="0"/>
                  <a:cs typeface="Osaka" charset="0"/>
                </a:endParaRPr>
              </a:p>
            </p:txBody>
          </p:sp>
          <p:sp>
            <p:nvSpPr>
              <p:cNvPr id="48144" name="Oval 10"/>
              <p:cNvSpPr>
                <a:spLocks noChangeArrowheads="1"/>
              </p:cNvSpPr>
              <p:nvPr/>
            </p:nvSpPr>
            <p:spPr bwMode="auto">
              <a:xfrm>
                <a:off x="2736" y="1872"/>
                <a:ext cx="240" cy="240"/>
              </a:xfrm>
              <a:prstGeom prst="ellipse">
                <a:avLst/>
              </a:prstGeom>
              <a:solidFill>
                <a:srgbClr val="FF0000">
                  <a:alpha val="49019"/>
                </a:srgbClr>
              </a:solidFill>
              <a:ln w="9525">
                <a:solidFill>
                  <a:srgbClr val="FF0000"/>
                </a:solidFill>
                <a:round/>
                <a:headEnd/>
                <a:tailEnd/>
              </a:ln>
            </p:spPr>
            <p:txBody>
              <a:bodyPr wrap="none" anchor="ctr"/>
              <a:lstStyle/>
              <a:p>
                <a:endParaRPr lang="en-US" sz="1800">
                  <a:ea typeface="Osaka" charset="0"/>
                  <a:cs typeface="Osaka" charset="0"/>
                </a:endParaRPr>
              </a:p>
            </p:txBody>
          </p:sp>
        </p:grpSp>
        <p:grpSp>
          <p:nvGrpSpPr>
            <p:cNvPr id="48140" name="Group 11"/>
            <p:cNvGrpSpPr>
              <a:grpSpLocks/>
            </p:cNvGrpSpPr>
            <p:nvPr/>
          </p:nvGrpSpPr>
          <p:grpSpPr bwMode="auto">
            <a:xfrm>
              <a:off x="672" y="1008"/>
              <a:ext cx="1008" cy="1008"/>
              <a:chOff x="2400" y="1536"/>
              <a:chExt cx="864" cy="912"/>
            </a:xfrm>
          </p:grpSpPr>
          <p:sp>
            <p:nvSpPr>
              <p:cNvPr id="48141" name="Oval 12"/>
              <p:cNvSpPr>
                <a:spLocks noChangeArrowheads="1"/>
              </p:cNvSpPr>
              <p:nvPr/>
            </p:nvSpPr>
            <p:spPr bwMode="auto">
              <a:xfrm>
                <a:off x="2400" y="1536"/>
                <a:ext cx="864" cy="912"/>
              </a:xfrm>
              <a:prstGeom prst="ellipse">
                <a:avLst/>
              </a:prstGeom>
              <a:solidFill>
                <a:srgbClr val="FF0000">
                  <a:alpha val="18039"/>
                </a:srgbClr>
              </a:solidFill>
              <a:ln w="9525">
                <a:solidFill>
                  <a:srgbClr val="FF0000"/>
                </a:solidFill>
                <a:round/>
                <a:headEnd/>
                <a:tailEnd/>
              </a:ln>
            </p:spPr>
            <p:txBody>
              <a:bodyPr wrap="none" anchor="ctr"/>
              <a:lstStyle/>
              <a:p>
                <a:endParaRPr lang="en-US" sz="1800">
                  <a:ea typeface="Osaka" charset="0"/>
                  <a:cs typeface="Osaka" charset="0"/>
                </a:endParaRPr>
              </a:p>
            </p:txBody>
          </p:sp>
          <p:sp>
            <p:nvSpPr>
              <p:cNvPr id="48142" name="Oval 13"/>
              <p:cNvSpPr>
                <a:spLocks noChangeArrowheads="1"/>
              </p:cNvSpPr>
              <p:nvPr/>
            </p:nvSpPr>
            <p:spPr bwMode="auto">
              <a:xfrm>
                <a:off x="2736" y="1872"/>
                <a:ext cx="240" cy="240"/>
              </a:xfrm>
              <a:prstGeom prst="ellipse">
                <a:avLst/>
              </a:prstGeom>
              <a:solidFill>
                <a:srgbClr val="FF0000">
                  <a:alpha val="49019"/>
                </a:srgbClr>
              </a:solidFill>
              <a:ln w="9525">
                <a:solidFill>
                  <a:srgbClr val="FF0000"/>
                </a:solidFill>
                <a:round/>
                <a:headEnd/>
                <a:tailEnd/>
              </a:ln>
            </p:spPr>
            <p:txBody>
              <a:bodyPr wrap="none" anchor="ctr"/>
              <a:lstStyle/>
              <a:p>
                <a:endParaRPr lang="en-US" sz="1800">
                  <a:ea typeface="Osaka" charset="0"/>
                  <a:cs typeface="Osaka" charset="0"/>
                </a:endParaRPr>
              </a:p>
            </p:txBody>
          </p:sp>
        </p:grpSp>
      </p:grpSp>
      <p:pic>
        <p:nvPicPr>
          <p:cNvPr id="48131" name="Picture 14" descr="BB mattress by Dan r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81600" y="3509963"/>
            <a:ext cx="2566988" cy="3119437"/>
          </a:xfrm>
          <a:prstGeom prst="rect">
            <a:avLst/>
          </a:prstGeom>
          <a:noFill/>
          <a:ln w="6350">
            <a:solidFill>
              <a:schemeClr val="tx1"/>
            </a:solidFill>
            <a:miter lim="800000"/>
            <a:headEnd/>
            <a:tailEnd/>
          </a:ln>
          <a:effectLst>
            <a:outerShdw dist="53882" dir="2700000" algn="ctr" rotWithShape="0">
              <a:srgbClr val="333333"/>
            </a:outerShdw>
          </a:effectLst>
          <a:extLst>
            <a:ext uri="{909E8E84-426E-40dd-AFC4-6F175D3DCCD1}">
              <a14:hiddenFill xmlns:a14="http://schemas.microsoft.com/office/drawing/2010/main" xmlns="">
                <a:solidFill>
                  <a:srgbClr val="FFFFFF"/>
                </a:solidFill>
              </a14:hiddenFill>
            </a:ext>
          </a:extLst>
        </p:spPr>
      </p:pic>
      <p:sp>
        <p:nvSpPr>
          <p:cNvPr id="48132" name="Rectangle 15"/>
          <p:cNvSpPr>
            <a:spLocks noGrp="1" noChangeArrowheads="1"/>
          </p:cNvSpPr>
          <p:nvPr>
            <p:ph type="title"/>
          </p:nvPr>
        </p:nvSpPr>
        <p:spPr/>
        <p:txBody>
          <a:bodyPr/>
          <a:lstStyle/>
          <a:p>
            <a:r>
              <a:rPr lang="en-US">
                <a:latin typeface="Arial" charset="0"/>
                <a:ea typeface="Osaka" charset="0"/>
                <a:cs typeface="Osaka" charset="0"/>
              </a:rPr>
              <a:t>How do bed bugs spread?</a:t>
            </a:r>
          </a:p>
        </p:txBody>
      </p:sp>
      <p:sp>
        <p:nvSpPr>
          <p:cNvPr id="48133" name="Rectangle 16"/>
          <p:cNvSpPr>
            <a:spLocks noGrp="1" noChangeArrowheads="1"/>
          </p:cNvSpPr>
          <p:nvPr>
            <p:ph type="body" idx="1"/>
          </p:nvPr>
        </p:nvSpPr>
        <p:spPr>
          <a:xfrm>
            <a:off x="609600" y="2057400"/>
            <a:ext cx="8534400" cy="1600200"/>
          </a:xfrm>
        </p:spPr>
        <p:txBody>
          <a:bodyPr/>
          <a:lstStyle/>
          <a:p>
            <a:r>
              <a:rPr lang="en-US" sz="2800">
                <a:latin typeface="Arial" charset="0"/>
                <a:ea typeface="Osaka" charset="0"/>
                <a:cs typeface="Osaka" charset="0"/>
              </a:rPr>
              <a:t>Actively crawl along wires, pipes, and under doors</a:t>
            </a:r>
          </a:p>
          <a:p>
            <a:r>
              <a:rPr lang="en-US" sz="2800">
                <a:latin typeface="Arial" charset="0"/>
                <a:ea typeface="Osaka" charset="0"/>
                <a:cs typeface="Osaka" charset="0"/>
              </a:rPr>
              <a:t>Passively on anything coming from an infested unit (furniture, backpacks, laundry…)</a:t>
            </a:r>
          </a:p>
        </p:txBody>
      </p:sp>
    </p:spTree>
    <p:extLst>
      <p:ext uri="{BB962C8B-B14F-4D97-AF65-F5344CB8AC3E}">
        <p14:creationId xmlns:p14="http://schemas.microsoft.com/office/powerpoint/2010/main" val="24585935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AB9C9DBA-E763-284C-ABB4-2C610C399CB7}" type="slidenum">
              <a:rPr lang="en-US" altLang="en-US" sz="1400"/>
              <a:pPr>
                <a:lnSpc>
                  <a:spcPct val="100000"/>
                </a:lnSpc>
                <a:spcBef>
                  <a:spcPct val="0"/>
                </a:spcBef>
                <a:buSzTx/>
                <a:buFontTx/>
                <a:buNone/>
              </a:pPr>
              <a:t>7</a:t>
            </a:fld>
            <a:endParaRPr lang="en-US" altLang="en-US" sz="1400"/>
          </a:p>
        </p:txBody>
      </p:sp>
      <p:sp>
        <p:nvSpPr>
          <p:cNvPr id="39938" name="Rectangle 3"/>
          <p:cNvSpPr>
            <a:spLocks noGrp="1" noChangeArrowheads="1"/>
          </p:cNvSpPr>
          <p:nvPr>
            <p:ph type="title"/>
          </p:nvPr>
        </p:nvSpPr>
        <p:spPr/>
        <p:txBody>
          <a:bodyPr/>
          <a:lstStyle/>
          <a:p>
            <a:r>
              <a:rPr lang="en-US" altLang="en-US"/>
              <a:t>Signs of bed bugs</a:t>
            </a:r>
          </a:p>
        </p:txBody>
      </p:sp>
      <p:sp>
        <p:nvSpPr>
          <p:cNvPr id="39939" name="Rectangle 4"/>
          <p:cNvSpPr>
            <a:spLocks noGrp="1" noChangeArrowheads="1"/>
          </p:cNvSpPr>
          <p:nvPr>
            <p:ph type="body" idx="1"/>
          </p:nvPr>
        </p:nvSpPr>
        <p:spPr>
          <a:xfrm>
            <a:off x="685800" y="2057400"/>
            <a:ext cx="3505200" cy="2895600"/>
          </a:xfrm>
        </p:spPr>
        <p:txBody>
          <a:bodyPr/>
          <a:lstStyle/>
          <a:p>
            <a:r>
              <a:rPr lang="en-US" altLang="en-US" sz="2800"/>
              <a:t>Bites</a:t>
            </a:r>
          </a:p>
          <a:p>
            <a:r>
              <a:rPr lang="en-US" altLang="en-US" sz="2800"/>
              <a:t>Fecal spots</a:t>
            </a:r>
          </a:p>
          <a:p>
            <a:r>
              <a:rPr lang="en-US" altLang="en-US" sz="2800"/>
              <a:t>Shed skins</a:t>
            </a:r>
          </a:p>
          <a:p>
            <a:r>
              <a:rPr lang="en-US" altLang="en-US" sz="2800"/>
              <a:t>Dead bed bugs</a:t>
            </a:r>
          </a:p>
          <a:p>
            <a:r>
              <a:rPr lang="en-US" altLang="en-US" sz="2800"/>
              <a:t>Live bed bugs</a:t>
            </a:r>
          </a:p>
          <a:p>
            <a:endParaRPr lang="en-US" altLang="en-US" sz="2800"/>
          </a:p>
        </p:txBody>
      </p:sp>
      <p:pic>
        <p:nvPicPr>
          <p:cNvPr id="6" name="Picture 2" descr="IMG_11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0524" y="4560453"/>
            <a:ext cx="3342219" cy="2263877"/>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32344" y="6575713"/>
            <a:ext cx="2362200" cy="200055"/>
          </a:xfrm>
          <a:prstGeom prst="rect">
            <a:avLst/>
          </a:prstGeom>
          <a:noFill/>
        </p:spPr>
        <p:txBody>
          <a:bodyPr wrap="square" rtlCol="0">
            <a:spAutoFit/>
          </a:bodyPr>
          <a:lstStyle/>
          <a:p>
            <a:r>
              <a:rPr lang="en-US" sz="700" dirty="0" smtClean="0">
                <a:solidFill>
                  <a:schemeClr val="bg1"/>
                </a:solidFill>
              </a:rPr>
              <a:t>Photo: Alex </a:t>
            </a:r>
            <a:r>
              <a:rPr lang="en-US" sz="700" dirty="0" err="1" smtClean="0">
                <a:solidFill>
                  <a:schemeClr val="bg1"/>
                </a:solidFill>
              </a:rPr>
              <a:t>Yelich</a:t>
            </a:r>
            <a:endParaRPr lang="en-US" sz="700" dirty="0">
              <a:solidFill>
                <a:schemeClr val="bg1"/>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6410" y="1941498"/>
            <a:ext cx="1712528" cy="2283370"/>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544680" y="1228196"/>
            <a:ext cx="3424768" cy="2568576"/>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40961" t="36935" r="15984" b="6046"/>
          <a:stretch/>
        </p:blipFill>
        <p:spPr>
          <a:xfrm rot="10800000">
            <a:off x="5894585" y="4235669"/>
            <a:ext cx="2362200" cy="2346222"/>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p:spPr>
      </p:pic>
      <p:sp>
        <p:nvSpPr>
          <p:cNvPr id="8" name="TextBox 7"/>
          <p:cNvSpPr txBox="1"/>
          <p:nvPr/>
        </p:nvSpPr>
        <p:spPr>
          <a:xfrm>
            <a:off x="7029759" y="6032368"/>
            <a:ext cx="1219200" cy="200055"/>
          </a:xfrm>
          <a:prstGeom prst="rect">
            <a:avLst/>
          </a:prstGeom>
          <a:noFill/>
        </p:spPr>
        <p:txBody>
          <a:bodyPr wrap="square" rtlCol="0">
            <a:spAutoFit/>
          </a:bodyPr>
          <a:lstStyle/>
          <a:p>
            <a:r>
              <a:rPr lang="en-US" sz="700" dirty="0" smtClean="0">
                <a:solidFill>
                  <a:schemeClr val="bg1"/>
                </a:solidFill>
              </a:rPr>
              <a:t>Photo: Susannah Reese</a:t>
            </a:r>
            <a:endParaRPr lang="en-US" sz="700" dirty="0">
              <a:solidFill>
                <a:schemeClr val="bg1"/>
              </a:solidFill>
            </a:endParaRPr>
          </a:p>
        </p:txBody>
      </p:sp>
      <p:sp>
        <p:nvSpPr>
          <p:cNvPr id="12" name="TextBox 11"/>
          <p:cNvSpPr txBox="1"/>
          <p:nvPr/>
        </p:nvSpPr>
        <p:spPr>
          <a:xfrm>
            <a:off x="7451610" y="4002796"/>
            <a:ext cx="1219200" cy="200055"/>
          </a:xfrm>
          <a:prstGeom prst="rect">
            <a:avLst/>
          </a:prstGeom>
          <a:noFill/>
        </p:spPr>
        <p:txBody>
          <a:bodyPr wrap="square" rtlCol="0">
            <a:spAutoFit/>
          </a:bodyPr>
          <a:lstStyle/>
          <a:p>
            <a:r>
              <a:rPr lang="en-US" sz="700" dirty="0" smtClean="0">
                <a:solidFill>
                  <a:schemeClr val="bg1"/>
                </a:solidFill>
              </a:rPr>
              <a:t>Photo: Susannah Reese</a:t>
            </a:r>
            <a:endParaRPr lang="en-US" sz="700" dirty="0">
              <a:solidFill>
                <a:schemeClr val="bg1"/>
              </a:solidFill>
            </a:endParaRPr>
          </a:p>
        </p:txBody>
      </p:sp>
      <p:sp>
        <p:nvSpPr>
          <p:cNvPr id="13" name="TextBox 12"/>
          <p:cNvSpPr txBox="1"/>
          <p:nvPr/>
        </p:nvSpPr>
        <p:spPr>
          <a:xfrm>
            <a:off x="3895238" y="4026174"/>
            <a:ext cx="1219200" cy="200055"/>
          </a:xfrm>
          <a:prstGeom prst="rect">
            <a:avLst/>
          </a:prstGeom>
          <a:noFill/>
        </p:spPr>
        <p:txBody>
          <a:bodyPr wrap="square" rtlCol="0">
            <a:spAutoFit/>
          </a:bodyPr>
          <a:lstStyle/>
          <a:p>
            <a:r>
              <a:rPr lang="en-US" sz="700" dirty="0" smtClean="0">
                <a:solidFill>
                  <a:schemeClr val="bg1"/>
                </a:solidFill>
              </a:rPr>
              <a:t>Photo: Susannah Reese</a:t>
            </a:r>
            <a:endParaRPr lang="en-US" sz="700" dirty="0">
              <a:solidFill>
                <a:schemeClr val="bg1"/>
              </a:solidFill>
            </a:endParaRPr>
          </a:p>
        </p:txBody>
      </p:sp>
      <p:pic>
        <p:nvPicPr>
          <p:cNvPr id="14"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207000" y="1609725"/>
            <a:ext cx="3937000" cy="5248275"/>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58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bed bugs look like?</a:t>
            </a:r>
            <a:endParaRPr lang="en-US" dirty="0"/>
          </a:p>
        </p:txBody>
      </p:sp>
      <p:sp>
        <p:nvSpPr>
          <p:cNvPr id="3" name="Content Placeholder 2"/>
          <p:cNvSpPr>
            <a:spLocks noGrp="1"/>
          </p:cNvSpPr>
          <p:nvPr>
            <p:ph idx="1"/>
          </p:nvPr>
        </p:nvSpPr>
        <p:spPr/>
        <p:txBody>
          <a:bodyPr/>
          <a:lstStyle/>
          <a:p>
            <a:endParaRPr lang="en-US" dirty="0"/>
          </a:p>
        </p:txBody>
      </p:sp>
      <p:pic>
        <p:nvPicPr>
          <p:cNvPr id="4" name="Picture 3" descr="C:\Users\Owner\Dropbox\20140508_12142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16200000">
            <a:off x="1938616" y="713441"/>
            <a:ext cx="5266765" cy="7022353"/>
          </a:xfrm>
          <a:prstGeom prst="rect">
            <a:avLst/>
          </a:prstGeom>
          <a:noFill/>
          <a:scene3d>
            <a:camera prst="orthographicFront"/>
            <a:lightRig rig="threePt" dir="t"/>
          </a:scene3d>
          <a:sp3d>
            <a:bevelT/>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1751922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4C249C90-BA18-8848-AB6F-7EACF81BE292}" type="slidenum">
              <a:rPr lang="en-US" altLang="en-US" sz="1400"/>
              <a:pPr>
                <a:lnSpc>
                  <a:spcPct val="100000"/>
                </a:lnSpc>
                <a:spcBef>
                  <a:spcPct val="0"/>
                </a:spcBef>
                <a:buSzTx/>
                <a:buFontTx/>
                <a:buNone/>
              </a:pPr>
              <a:t>9</a:t>
            </a:fld>
            <a:endParaRPr lang="en-US" altLang="en-US" sz="1400"/>
          </a:p>
        </p:txBody>
      </p:sp>
      <p:sp>
        <p:nvSpPr>
          <p:cNvPr id="29698" name="Rectangle 7"/>
          <p:cNvSpPr>
            <a:spLocks noGrp="1" noChangeArrowheads="1"/>
          </p:cNvSpPr>
          <p:nvPr>
            <p:ph type="title"/>
          </p:nvPr>
        </p:nvSpPr>
        <p:spPr/>
        <p:txBody>
          <a:bodyPr/>
          <a:lstStyle/>
          <a:p>
            <a:r>
              <a:rPr lang="en-US" altLang="en-US"/>
              <a:t>Bed bug life cycle</a:t>
            </a:r>
          </a:p>
        </p:txBody>
      </p:sp>
      <p:pic>
        <p:nvPicPr>
          <p:cNvPr id="29699" name="Picture 9" descr="ASAF-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058988"/>
            <a:ext cx="3733800" cy="3841750"/>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p:spPr>
        <p:style>
          <a:lnRef idx="2">
            <a:schemeClr val="dk1"/>
          </a:lnRef>
          <a:fillRef idx="1">
            <a:schemeClr val="lt1"/>
          </a:fillRef>
          <a:effectRef idx="0">
            <a:schemeClr val="dk1"/>
          </a:effectRef>
          <a:fontRef idx="minor">
            <a:schemeClr val="dk1"/>
          </a:fontRef>
        </p:style>
      </p:pic>
      <p:pic>
        <p:nvPicPr>
          <p:cNvPr id="29700" name="Picture 10" descr="BBugLifeCircleGrayBckgrd-cropped.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2057400"/>
            <a:ext cx="3581400" cy="3849688"/>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a:extLst/>
        </p:spPr>
        <p:style>
          <a:lnRef idx="2">
            <a:schemeClr val="dk1"/>
          </a:lnRef>
          <a:fillRef idx="1">
            <a:schemeClr val="lt1"/>
          </a:fillRef>
          <a:effectRef idx="0">
            <a:schemeClr val="dk1"/>
          </a:effectRef>
          <a:fontRef idx="minor">
            <a:schemeClr val="dk1"/>
          </a:fontRef>
        </p:style>
      </p:pic>
      <p:sp>
        <p:nvSpPr>
          <p:cNvPr id="29701" name="Text Box 3"/>
          <p:cNvSpPr txBox="1">
            <a:spLocks noChangeArrowheads="1"/>
          </p:cNvSpPr>
          <p:nvPr/>
        </p:nvSpPr>
        <p:spPr bwMode="auto">
          <a:xfrm>
            <a:off x="838200" y="5867400"/>
            <a:ext cx="373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lnSpc>
                <a:spcPct val="100000"/>
              </a:lnSpc>
              <a:spcBef>
                <a:spcPct val="50000"/>
              </a:spcBef>
              <a:buSzTx/>
              <a:buFontTx/>
              <a:buNone/>
            </a:pPr>
            <a:r>
              <a:rPr lang="en-US" altLang="en-US" sz="2400" b="1"/>
              <a:t>Fed</a:t>
            </a:r>
          </a:p>
        </p:txBody>
      </p:sp>
      <p:sp>
        <p:nvSpPr>
          <p:cNvPr id="29702" name="Text Box 3"/>
          <p:cNvSpPr txBox="1">
            <a:spLocks noChangeArrowheads="1"/>
          </p:cNvSpPr>
          <p:nvPr/>
        </p:nvSpPr>
        <p:spPr bwMode="auto">
          <a:xfrm>
            <a:off x="4876800" y="5943600"/>
            <a:ext cx="358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lnSpc>
                <a:spcPct val="100000"/>
              </a:lnSpc>
              <a:spcBef>
                <a:spcPct val="50000"/>
              </a:spcBef>
              <a:buSzTx/>
              <a:buFontTx/>
              <a:buNone/>
            </a:pPr>
            <a:r>
              <a:rPr lang="en-US" altLang="en-US" sz="2400" b="1" dirty="0" smtClean="0"/>
              <a:t>Not recently fed</a:t>
            </a:r>
            <a:endParaRPr lang="en-US" altLang="en-US" sz="2400" b="1" dirty="0"/>
          </a:p>
        </p:txBody>
      </p:sp>
    </p:spTree>
    <p:extLst>
      <p:ext uri="{BB962C8B-B14F-4D97-AF65-F5344CB8AC3E}">
        <p14:creationId xmlns:p14="http://schemas.microsoft.com/office/powerpoint/2010/main" val="1508891266"/>
      </p:ext>
    </p:extLst>
  </p:cSld>
  <p:clrMapOvr>
    <a:masterClrMapping/>
  </p:clrMapOvr>
  <p:timing>
    <p:tnLst>
      <p:par>
        <p:cTn id="1" dur="indefinite" restart="never" nodeType="tmRoot"/>
      </p:par>
    </p:tnLst>
  </p:timing>
</p:sld>
</file>

<file path=ppt/theme/theme1.xml><?xml version="1.0" encoding="utf-8"?>
<a:theme xmlns:a="http://schemas.openxmlformats.org/drawingml/2006/main" name="BedBugs101Taise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BedBugs101Taisey.thmx</Template>
  <TotalTime>3671</TotalTime>
  <Words>3907</Words>
  <Application>Microsoft Macintosh PowerPoint</Application>
  <PresentationFormat>On-screen Show (4:3)</PresentationFormat>
  <Paragraphs>414</Paragraphs>
  <Slides>37</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Arial Black</vt:lpstr>
      <vt:lpstr>Calibri</vt:lpstr>
      <vt:lpstr>Lucida Grande</vt:lpstr>
      <vt:lpstr>ＭＳ Ｐゴシック</vt:lpstr>
      <vt:lpstr>Osaka</vt:lpstr>
      <vt:lpstr>Symbol</vt:lpstr>
      <vt:lpstr>Times New Roman</vt:lpstr>
      <vt:lpstr>Arial</vt:lpstr>
      <vt:lpstr>BedBugs101Taisey</vt:lpstr>
      <vt:lpstr>STOP BED BUGS! Bed Bug Prevention &amp; Management for Residents</vt:lpstr>
      <vt:lpstr>What we’ll talk about today:</vt:lpstr>
      <vt:lpstr>Myth or Truth?</vt:lpstr>
      <vt:lpstr>Bed bugs are a pest of public health significance</vt:lpstr>
      <vt:lpstr>How do we get bed bugs?</vt:lpstr>
      <vt:lpstr>How do bed bugs spread?</vt:lpstr>
      <vt:lpstr>Signs of bed bugs</vt:lpstr>
      <vt:lpstr>What do bed bugs look like?</vt:lpstr>
      <vt:lpstr>Bed bug life cycle</vt:lpstr>
      <vt:lpstr>The feeding process</vt:lpstr>
      <vt:lpstr>Can be confused with…</vt:lpstr>
      <vt:lpstr>Fecal spots</vt:lpstr>
      <vt:lpstr>Shed skins</vt:lpstr>
      <vt:lpstr>Bites</vt:lpstr>
      <vt:lpstr>People and bed bug bites</vt:lpstr>
      <vt:lpstr>Inspection</vt:lpstr>
      <vt:lpstr>Inspect with a flashlight and lint roller</vt:lpstr>
      <vt:lpstr>Where bed bugs live</vt:lpstr>
      <vt:lpstr>Early detection is key</vt:lpstr>
      <vt:lpstr>Bed bug monitors</vt:lpstr>
      <vt:lpstr>Passive monitor </vt:lpstr>
      <vt:lpstr>Prepare before you have to</vt:lpstr>
      <vt:lpstr>Preventing problems</vt:lpstr>
      <vt:lpstr>Prevent introduction and spread</vt:lpstr>
      <vt:lpstr>Prevent introductions and spread</vt:lpstr>
      <vt:lpstr>Prevention </vt:lpstr>
      <vt:lpstr>Importance of early detection</vt:lpstr>
      <vt:lpstr>If someone finds a bed bug</vt:lpstr>
      <vt:lpstr>Treatment options</vt:lpstr>
      <vt:lpstr>Use a mattress encasement</vt:lpstr>
      <vt:lpstr>The clothes dryer</vt:lpstr>
      <vt:lpstr>What NOT To Do</vt:lpstr>
      <vt:lpstr>Internet and “Green” Bed Bug Products </vt:lpstr>
      <vt:lpstr>Only licensed pest control technicians use sprays</vt:lpstr>
      <vt:lpstr>StopPests.org</vt:lpstr>
      <vt:lpstr>Questions? </vt:lpstr>
      <vt:lpstr>Questions?</vt:lpstr>
    </vt:vector>
  </TitlesOfParts>
  <Company>Cornell University</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Home Health Aide and Visitor Bed Bug Prevention &amp; Management</dc:title>
  <dc:creator>Cornell University</dc:creator>
  <cp:lastModifiedBy>Susannah K. Reese</cp:lastModifiedBy>
  <cp:revision>45</cp:revision>
  <dcterms:created xsi:type="dcterms:W3CDTF">2014-11-24T17:03:25Z</dcterms:created>
  <dcterms:modified xsi:type="dcterms:W3CDTF">2017-09-08T19:16:36Z</dcterms:modified>
</cp:coreProperties>
</file>