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36"/>
  </p:notesMasterIdLst>
  <p:handoutMasterIdLst>
    <p:handoutMasterId r:id="rId37"/>
  </p:handoutMasterIdLst>
  <p:sldIdLst>
    <p:sldId id="422" r:id="rId2"/>
    <p:sldId id="414" r:id="rId3"/>
    <p:sldId id="416" r:id="rId4"/>
    <p:sldId id="429" r:id="rId5"/>
    <p:sldId id="415" r:id="rId6"/>
    <p:sldId id="417" r:id="rId7"/>
    <p:sldId id="418" r:id="rId8"/>
    <p:sldId id="410" r:id="rId9"/>
    <p:sldId id="419" r:id="rId10"/>
    <p:sldId id="421" r:id="rId11"/>
    <p:sldId id="423" r:id="rId12"/>
    <p:sldId id="424" r:id="rId13"/>
    <p:sldId id="425" r:id="rId14"/>
    <p:sldId id="426" r:id="rId15"/>
    <p:sldId id="411" r:id="rId16"/>
    <p:sldId id="412" r:id="rId17"/>
    <p:sldId id="413" r:id="rId18"/>
    <p:sldId id="430" r:id="rId19"/>
    <p:sldId id="439" r:id="rId20"/>
    <p:sldId id="427" r:id="rId21"/>
    <p:sldId id="380" r:id="rId22"/>
    <p:sldId id="432" r:id="rId23"/>
    <p:sldId id="438" r:id="rId24"/>
    <p:sldId id="435" r:id="rId25"/>
    <p:sldId id="431" r:id="rId26"/>
    <p:sldId id="433" r:id="rId27"/>
    <p:sldId id="436" r:id="rId28"/>
    <p:sldId id="437" r:id="rId29"/>
    <p:sldId id="434" r:id="rId30"/>
    <p:sldId id="374" r:id="rId31"/>
    <p:sldId id="403" r:id="rId32"/>
    <p:sldId id="357" r:id="rId33"/>
    <p:sldId id="359" r:id="rId34"/>
    <p:sldId id="353" r:id="rId35"/>
  </p:sldIdLst>
  <p:sldSz cx="9144000" cy="6858000" type="screen4x3"/>
  <p:notesSz cx="6950075" cy="9236075"/>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scaleToFitPaper="1" frameSlides="1"/>
  <p:clrMru>
    <a:srgbClr val="FFCC66"/>
    <a:srgbClr val="993300"/>
    <a:srgbClr val="CC6600"/>
    <a:srgbClr val="BAA94C"/>
    <a:srgbClr val="FFE969"/>
    <a:srgbClr val="D9E3C4"/>
    <a:srgbClr val="333333"/>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70" autoAdjust="0"/>
  </p:normalViewPr>
  <p:slideViewPr>
    <p:cSldViewPr>
      <p:cViewPr>
        <p:scale>
          <a:sx n="100" d="100"/>
          <a:sy n="100" d="100"/>
        </p:scale>
        <p:origin x="-134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704"/>
    </p:cViewPr>
  </p:sorterViewPr>
  <p:notesViewPr>
    <p:cSldViewPr>
      <p:cViewPr>
        <p:scale>
          <a:sx n="75" d="100"/>
          <a:sy n="75" d="100"/>
        </p:scale>
        <p:origin x="-4120" y="-137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6950075" cy="461963"/>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lvl1pPr algn="ctr" defTabSz="922338">
              <a:defRPr sz="1100">
                <a:latin typeface="Arial" charset="0"/>
                <a:ea typeface="Osaka" charset="-128"/>
                <a:cs typeface="Osaka" charset="-128"/>
              </a:defRPr>
            </a:lvl1pPr>
          </a:lstStyle>
          <a:p>
            <a:pPr>
              <a:defRPr/>
            </a:pPr>
            <a:r>
              <a:rPr lang="en-US"/>
              <a:t>IPM in Multifamily Housing Training</a:t>
            </a:r>
          </a:p>
        </p:txBody>
      </p:sp>
      <p:sp>
        <p:nvSpPr>
          <p:cNvPr id="125956" name="Rectangle 4"/>
          <p:cNvSpPr>
            <a:spLocks noGrp="1" noChangeArrowheads="1"/>
          </p:cNvSpPr>
          <p:nvPr>
            <p:ph type="ftr" sz="quarter" idx="2"/>
          </p:nvPr>
        </p:nvSpPr>
        <p:spPr bwMode="auto">
          <a:xfrm>
            <a:off x="3475038" y="8575675"/>
            <a:ext cx="3113087" cy="461963"/>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algn="r" defTabSz="922338">
              <a:defRPr sz="1100">
                <a:latin typeface="Arial" charset="0"/>
                <a:ea typeface="Osaka" charset="-128"/>
                <a:cs typeface="Osaka" charset="-128"/>
              </a:defRPr>
            </a:lvl1pPr>
          </a:lstStyle>
          <a:p>
            <a:pPr>
              <a:defRPr/>
            </a:pPr>
            <a:r>
              <a:rPr lang="en-US"/>
              <a:t>www.StopPests.org</a:t>
            </a:r>
          </a:p>
        </p:txBody>
      </p:sp>
      <p:sp>
        <p:nvSpPr>
          <p:cNvPr id="13317" name="Rectangle 5"/>
          <p:cNvSpPr>
            <a:spLocks noGrp="1" noChangeArrowheads="1"/>
          </p:cNvSpPr>
          <p:nvPr>
            <p:ph type="sldNum" sz="quarter" idx="3"/>
          </p:nvPr>
        </p:nvSpPr>
        <p:spPr bwMode="auto">
          <a:xfrm>
            <a:off x="3246438" y="8650288"/>
            <a:ext cx="506412" cy="439737"/>
          </a:xfrm>
          <a:prstGeom prst="rect">
            <a:avLst/>
          </a:prstGeom>
          <a:noFill/>
          <a:ln w="9525">
            <a:noFill/>
            <a:miter lim="800000"/>
            <a:headEnd/>
            <a:tailEnd/>
          </a:ln>
          <a:effectLst/>
        </p:spPr>
        <p:txBody>
          <a:bodyPr vert="horz" wrap="square" lIns="87490" tIns="43745" rIns="87490" bIns="43745" numCol="1" anchor="b" anchorCtr="0" compatLnSpc="1">
            <a:prstTxWarp prst="textNoShape">
              <a:avLst/>
            </a:prstTxWarp>
          </a:bodyPr>
          <a:lstStyle>
            <a:lvl1pPr algn="ctr">
              <a:defRPr sz="1100">
                <a:ea typeface="Osaka" charset="0"/>
                <a:cs typeface="Osaka" charset="0"/>
              </a:defRPr>
            </a:lvl1pPr>
          </a:lstStyle>
          <a:p>
            <a:fld id="{63A61B8D-5A70-0446-9A7C-570BB14C56FA}" type="slidenum">
              <a:rPr lang="en-US"/>
              <a:pPr/>
              <a:t>‹#›</a:t>
            </a:fld>
            <a:endParaRPr lang="en-US"/>
          </a:p>
        </p:txBody>
      </p:sp>
      <p:sp>
        <p:nvSpPr>
          <p:cNvPr id="6" name="Rectangle 6"/>
          <p:cNvSpPr>
            <a:spLocks noGrp="1" noChangeArrowheads="1"/>
          </p:cNvSpPr>
          <p:nvPr>
            <p:ph type="dt" sz="quarter" idx="1"/>
          </p:nvPr>
        </p:nvSpPr>
        <p:spPr bwMode="auto">
          <a:xfrm>
            <a:off x="309563" y="8620125"/>
            <a:ext cx="2479675" cy="461963"/>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defRPr sz="1200"/>
            </a:lvl1pPr>
          </a:lstStyle>
          <a:p>
            <a:r>
              <a:rPr lang="en-US"/>
              <a:t>www.nchh.org/Training/IntegratedPestManagement.aspx</a:t>
            </a:r>
          </a:p>
        </p:txBody>
      </p:sp>
    </p:spTree>
    <p:extLst>
      <p:ext uri="{BB962C8B-B14F-4D97-AF65-F5344CB8AC3E}">
        <p14:creationId xmlns:p14="http://schemas.microsoft.com/office/powerpoint/2010/main" val="234288992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6950075" cy="461963"/>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lvl1pPr algn="ctr" defTabSz="922338">
              <a:defRPr sz="1100">
                <a:latin typeface="Arial" charset="0"/>
                <a:ea typeface="Osaka" charset="-128"/>
                <a:cs typeface="Osaka" charset="-128"/>
              </a:defRPr>
            </a:lvl1pPr>
          </a:lstStyle>
          <a:p>
            <a:pPr>
              <a:defRPr/>
            </a:pPr>
            <a:r>
              <a:rPr lang="en-US"/>
              <a:t>IPM in Multifamily Housing Training</a:t>
            </a:r>
          </a:p>
        </p:txBody>
      </p:sp>
      <p:sp>
        <p:nvSpPr>
          <p:cNvPr id="14339"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434975" y="4387850"/>
            <a:ext cx="6080125" cy="4156075"/>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774113"/>
            <a:ext cx="3009900" cy="460375"/>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defTabSz="922338">
              <a:defRPr sz="1100">
                <a:latin typeface="Arial" charset="0"/>
                <a:ea typeface="Osaka" charset="-128"/>
                <a:cs typeface="Osaka" charset="-128"/>
              </a:defRPr>
            </a:lvl1pPr>
          </a:lstStyle>
          <a:p>
            <a:pPr>
              <a:defRPr/>
            </a:pPr>
            <a:r>
              <a:rPr lang="en-US"/>
              <a:t>www.StopPests.org</a:t>
            </a:r>
          </a:p>
        </p:txBody>
      </p:sp>
      <p:sp>
        <p:nvSpPr>
          <p:cNvPr id="4103" name="Rectangle 7"/>
          <p:cNvSpPr>
            <a:spLocks noGrp="1" noChangeArrowheads="1"/>
          </p:cNvSpPr>
          <p:nvPr>
            <p:ph type="sldNum" sz="quarter" idx="5"/>
          </p:nvPr>
        </p:nvSpPr>
        <p:spPr bwMode="auto">
          <a:xfrm>
            <a:off x="3938588" y="8774113"/>
            <a:ext cx="3009900" cy="460375"/>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algn="r" defTabSz="922338">
              <a:defRPr sz="1100">
                <a:ea typeface="Osaka" charset="0"/>
                <a:cs typeface="Osaka" charset="0"/>
              </a:defRPr>
            </a:lvl1pPr>
          </a:lstStyle>
          <a:p>
            <a:fld id="{538B7ED0-4A30-504F-9171-84FA4685D5E6}" type="slidenum">
              <a:rPr lang="en-US"/>
              <a:pPr/>
              <a:t>‹#›</a:t>
            </a:fld>
            <a:endParaRPr lang="en-US"/>
          </a:p>
        </p:txBody>
      </p:sp>
    </p:spTree>
    <p:extLst>
      <p:ext uri="{BB962C8B-B14F-4D97-AF65-F5344CB8AC3E}">
        <p14:creationId xmlns:p14="http://schemas.microsoft.com/office/powerpoint/2010/main" val="2597638420"/>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84" charset="-128"/>
        <a:cs typeface="ＭＳ Ｐゴシック" pitchFamily="19"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163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1EDEC7-ECE4-A94F-8B94-04028E7CFF13}" type="slidenum">
              <a:rPr lang="en-US" sz="1100">
                <a:ea typeface="Osaka" charset="0"/>
                <a:cs typeface="Osaka" charset="0"/>
              </a:rPr>
              <a:pPr eaLnBrk="1" hangingPunct="1"/>
              <a:t>1</a:t>
            </a:fld>
            <a:endParaRPr lang="en-US" sz="1100">
              <a:ea typeface="Osaka" charset="0"/>
              <a:cs typeface="Osaka" charset="0"/>
            </a:endParaRPr>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Rev. 7-2014 Ver. 7/2014</a:t>
            </a:r>
          </a:p>
          <a:p>
            <a:r>
              <a:rPr lang="en-US" dirty="0">
                <a:latin typeface="Arial" charset="0"/>
                <a:ea typeface="ＭＳ Ｐゴシック" charset="0"/>
                <a:cs typeface="ＭＳ Ｐゴシック" charset="0"/>
              </a:rPr>
              <a:t>This presentation focuses on bed bugs. It covers the biology, behavior, and what you should do up to the point where the PMP gets involved. From there, follow the pest control company's procedure.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Reference: For an evaluation of bed bug control options, see: http://</a:t>
            </a:r>
            <a:r>
              <a:rPr lang="en-US" dirty="0" err="1">
                <a:latin typeface="Arial" charset="0"/>
                <a:ea typeface="ＭＳ Ｐゴシック" charset="0"/>
                <a:cs typeface="ＭＳ Ｐゴシック" charset="0"/>
              </a:rPr>
              <a:t>www.nchh.org</a:t>
            </a:r>
            <a:r>
              <a:rPr lang="en-US" dirty="0">
                <a:latin typeface="Arial" charset="0"/>
                <a:ea typeface="ＭＳ Ｐゴシック" charset="0"/>
                <a:cs typeface="ＭＳ Ｐゴシック" charset="0"/>
              </a:rPr>
              <a:t>/Portals/0/Contents/</a:t>
            </a:r>
            <a:r>
              <a:rPr lang="en-US" dirty="0" err="1">
                <a:latin typeface="Arial" charset="0"/>
                <a:ea typeface="ＭＳ Ｐゴシック" charset="0"/>
                <a:cs typeface="ＭＳ Ｐゴシック" charset="0"/>
              </a:rPr>
              <a:t>bedbug_report.pdf</a:t>
            </a:r>
            <a:endParaRPr lang="en-US" dirty="0">
              <a:latin typeface="Arial" charset="0"/>
              <a:ea typeface="ＭＳ Ｐゴシック" charset="0"/>
              <a:cs typeface="ＭＳ Ｐゴシック" charset="0"/>
            </a:endParaRPr>
          </a:p>
        </p:txBody>
      </p:sp>
      <p:sp>
        <p:nvSpPr>
          <p:cNvPr id="16390"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348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348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F2DA75-98D6-C347-976B-6AFE3DEADD75}" type="slidenum">
              <a:rPr lang="en-US" sz="1100">
                <a:ea typeface="Osaka" charset="0"/>
                <a:cs typeface="Osaka" charset="0"/>
              </a:rPr>
              <a:pPr eaLnBrk="1" hangingPunct="1"/>
              <a:t>10</a:t>
            </a:fld>
            <a:endParaRPr lang="en-US" sz="1100">
              <a:ea typeface="Osaka" charset="0"/>
              <a:cs typeface="Osaka" charset="0"/>
            </a:endParaRPr>
          </a:p>
        </p:txBody>
      </p:sp>
      <p:sp>
        <p:nvSpPr>
          <p:cNvPr id="34821"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8BC0DA7-F6BB-E448-82FF-08817C10AF03}" type="slidenum">
              <a:rPr lang="en-US" sz="1100">
                <a:ea typeface="Osaka" charset="0"/>
                <a:cs typeface="Osaka" charset="0"/>
              </a:rPr>
              <a:pPr algn="r" eaLnBrk="1" hangingPunct="1"/>
              <a:t>10</a:t>
            </a:fld>
            <a:endParaRPr lang="en-US" sz="1100">
              <a:ea typeface="Osaka" charset="0"/>
              <a:cs typeface="Osaka" charset="0"/>
            </a:endParaRPr>
          </a:p>
        </p:txBody>
      </p:sp>
      <p:sp>
        <p:nvSpPr>
          <p:cNvPr id="34822" name="Rectangle 2"/>
          <p:cNvSpPr>
            <a:spLocks noGrp="1" noRot="1" noChangeAspect="1" noChangeArrowheads="1" noTextEdit="1"/>
          </p:cNvSpPr>
          <p:nvPr>
            <p:ph type="sldImg"/>
          </p:nvPr>
        </p:nvSpPr>
        <p:spPr>
          <a:ln/>
        </p:spPr>
      </p:sp>
      <p:sp>
        <p:nvSpPr>
          <p:cNvPr id="348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Arial" charset="0"/>
                <a:ea typeface="ＭＳ Ｐゴシック" charset="0"/>
                <a:cs typeface="ＭＳ Ｐゴシック" charset="0"/>
              </a:rPr>
              <a:t>Bed bugs are small and very good at hiding, so a flashlight is needed to see them (or evidence of them).</a:t>
            </a:r>
          </a:p>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Keep looking until either a live bed bug is found or all involved feel satisfied that there are no bed bugs. </a:t>
            </a:r>
          </a:p>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If bed bugs are found, a few should be put on tape or in a re-sealable plastic bag for identification.</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 photo shows bed bugs that were snuggled next to the screw-in foot of a recliner. It took flipping the recliner over to find them. When the foot was unscrewed, more were found.</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3686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3686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8BA4A6-B77C-5345-A1D7-A65C821BC80C}" type="slidenum">
              <a:rPr lang="en-US" sz="1100">
                <a:ea typeface="Osaka" charset="0"/>
                <a:cs typeface="Osaka" charset="0"/>
              </a:rPr>
              <a:pPr eaLnBrk="1" hangingPunct="1"/>
              <a:t>11</a:t>
            </a:fld>
            <a:endParaRPr lang="en-US" sz="1100">
              <a:ea typeface="Osaka" charset="0"/>
              <a:cs typeface="Osaka" charset="0"/>
            </a:endParaRPr>
          </a:p>
        </p:txBody>
      </p:sp>
      <p:sp>
        <p:nvSpPr>
          <p:cNvPr id="36869" name="Rectangle 2"/>
          <p:cNvSpPr>
            <a:spLocks noGrp="1" noRot="1" noChangeAspect="1" noChangeArrowheads="1" noTextEdit="1"/>
          </p:cNvSpPr>
          <p:nvPr>
            <p:ph type="sldImg"/>
          </p:nvPr>
        </p:nvSpPr>
        <p:spPr>
          <a:ln/>
        </p:spPr>
      </p:sp>
      <p:sp>
        <p:nvSpPr>
          <p:cNvPr id="368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There is a myth of bed bug bites always showing up in sets of three in a row: </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breakfast, lunch, and dinner.</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 This is untrue. Bed bugs will come out of hiding to feed when they are hungry (usually once a week), feed until they are full, and then return to their hiding spots, leaving blood spots (bed bug poop) along their route. The bites in a row happen if there are any feeding along the sheet-human intersection or if one is disturbed mid-meal and has to reinsert its mouthpart.</a:t>
            </a:r>
          </a:p>
          <a:p>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Not everyone reacts to the bites, and a person</a:t>
            </a:r>
            <a:r>
              <a:rPr lang="ja-JP" altLang="en-US" i="1">
                <a:latin typeface="Arial" charset="0"/>
                <a:ea typeface="ＭＳ Ｐゴシック" charset="0"/>
                <a:cs typeface="ＭＳ Ｐゴシック" charset="0"/>
              </a:rPr>
              <a:t>’</a:t>
            </a:r>
            <a:r>
              <a:rPr lang="en-US" i="1">
                <a:latin typeface="Arial" charset="0"/>
                <a:ea typeface="ＭＳ Ｐゴシック" charset="0"/>
                <a:cs typeface="ＭＳ Ｐゴシック" charset="0"/>
              </a:rPr>
              <a:t>s reaction to bed bugs may change over time (not reacting at first, but then reacting after being bitten a number of times).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389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3891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0A9C91-FC03-5842-9B8D-BC7B294AEEF0}" type="slidenum">
              <a:rPr lang="en-US" sz="1100">
                <a:ea typeface="Osaka" charset="0"/>
                <a:cs typeface="Osaka" charset="0"/>
              </a:rPr>
              <a:pPr eaLnBrk="1" hangingPunct="1"/>
              <a:t>12</a:t>
            </a:fld>
            <a:endParaRPr lang="en-US" sz="1100">
              <a:ea typeface="Osaka" charset="0"/>
              <a:cs typeface="Osaka" charset="0"/>
            </a:endParaRPr>
          </a:p>
        </p:txBody>
      </p:sp>
      <p:sp>
        <p:nvSpPr>
          <p:cNvPr id="38917" name="Rectangle 2"/>
          <p:cNvSpPr>
            <a:spLocks noGrp="1" noRot="1" noChangeAspect="1" noChangeArrowheads="1" noTextEdit="1"/>
          </p:cNvSpPr>
          <p:nvPr>
            <p:ph type="sldImg"/>
          </p:nvPr>
        </p:nvSpPr>
        <p:spPr>
          <a:ln/>
        </p:spPr>
      </p:sp>
      <p:sp>
        <p:nvSpPr>
          <p:cNvPr id="389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Fecal spots are bed bug poop. Some people may have heard them called "blood spots." You may find blood spots on sheets where someone squished a recently fed bed bug, but fecal spots are small dark dots, like the dot a fine tipped sharpie would make. </a:t>
            </a:r>
            <a:r>
              <a:rPr lang="en-US" i="1">
                <a:latin typeface="Arial" charset="0"/>
                <a:ea typeface="ＭＳ Ｐゴシック" charset="0"/>
                <a:cs typeface="ＭＳ Ｐゴシック" charset="0"/>
              </a:rPr>
              <a:t>Fecal spots will be found on sheets, pillow cases, mattresses, and around the spot where they are returning to hide. </a:t>
            </a:r>
            <a:r>
              <a:rPr lang="en-US">
                <a:latin typeface="Arial" charset="0"/>
                <a:ea typeface="ＭＳ Ｐゴシック" charset="0"/>
                <a:cs typeface="ＭＳ Ｐゴシック" charset="0"/>
              </a:rPr>
              <a:t>Bed bugs often hide together (as evidenced in the picture above) but not always. Careful inspection with a flashlight must be done to find the spots where they are hiding…especially the loners. One pregnant female could restart an infestation.</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You can distinguish fecal spots from cockroach frass. Frass is gritty, like pepper. Fecal spots are smooth.</a:t>
            </a:r>
          </a:p>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409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4096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D4AF95-15FD-FE49-B28D-72A78D7E9E60}" type="slidenum">
              <a:rPr lang="en-US" sz="1100">
                <a:ea typeface="Osaka" charset="0"/>
                <a:cs typeface="Osaka" charset="0"/>
              </a:rPr>
              <a:pPr eaLnBrk="1" hangingPunct="1"/>
              <a:t>13</a:t>
            </a:fld>
            <a:endParaRPr lang="en-US" sz="1100">
              <a:ea typeface="Osaka" charset="0"/>
              <a:cs typeface="Osaka" charset="0"/>
            </a:endParaRPr>
          </a:p>
        </p:txBody>
      </p:sp>
      <p:sp>
        <p:nvSpPr>
          <p:cNvPr id="40965" name="Rectangle 2"/>
          <p:cNvSpPr>
            <a:spLocks noGrp="1" noRot="1" noChangeAspect="1" noChangeArrowheads="1" noTextEdit="1"/>
          </p:cNvSpPr>
          <p:nvPr>
            <p:ph type="sldImg"/>
          </p:nvPr>
        </p:nvSpPr>
        <p:spPr>
          <a:ln/>
        </p:spPr>
      </p:sp>
      <p:sp>
        <p:nvSpPr>
          <p:cNvPr id="409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Bed bugs don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t have stretchy skin. When they need to grow up, they shed their outer layer—emerging as a larger version. They do this five times, going from the size of a poppy seed to the size of an apple seed. Shed skins look like hollow bed bugs and are the evidence of this growing process.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430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4301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06E941-DB23-0D4E-B585-2968764C54E1}" type="slidenum">
              <a:rPr lang="en-US" sz="1100">
                <a:ea typeface="Osaka" charset="0"/>
                <a:cs typeface="Osaka" charset="0"/>
              </a:rPr>
              <a:pPr eaLnBrk="1" hangingPunct="1"/>
              <a:t>14</a:t>
            </a:fld>
            <a:endParaRPr lang="en-US" sz="1100">
              <a:ea typeface="Osaka" charset="0"/>
              <a:cs typeface="Osaka" charset="0"/>
            </a:endParaRPr>
          </a:p>
        </p:txBody>
      </p:sp>
      <p:sp>
        <p:nvSpPr>
          <p:cNvPr id="43013" name="Rectangle 2"/>
          <p:cNvSpPr>
            <a:spLocks noGrp="1" noRot="1" noChangeAspect="1" noChangeArrowheads="1" noTextEdit="1"/>
          </p:cNvSpPr>
          <p:nvPr>
            <p:ph type="sldImg"/>
          </p:nvPr>
        </p:nvSpPr>
        <p:spPr>
          <a:ln/>
        </p:spPr>
      </p:sp>
      <p:sp>
        <p:nvSpPr>
          <p:cNvPr id="430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Bed bugs live for less than a year at room temperature. Dead bed bugs may be found in units that residents have tried to treat. This is particularly of concern if the bed bugs have been killed on the mattress. Many products are not labeled for use on mattresses. If you suspect the resident is putting pesticides on the mattress, someone should talk to the resident and make sure they are following label directions. We recommend vacuuming followed by steam, cryonite, or encasement for mattresses and box springs.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450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4506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574907-FACD-9A47-A2C2-F032E530F6E8}" type="slidenum">
              <a:rPr lang="en-US" sz="1100">
                <a:ea typeface="Osaka" charset="0"/>
                <a:cs typeface="Osaka" charset="0"/>
              </a:rPr>
              <a:pPr eaLnBrk="1" hangingPunct="1"/>
              <a:t>15</a:t>
            </a:fld>
            <a:endParaRPr lang="en-US" sz="1100">
              <a:ea typeface="Osaka" charset="0"/>
              <a:cs typeface="Osaka" charset="0"/>
            </a:endParaRPr>
          </a:p>
        </p:txBody>
      </p:sp>
      <p:sp>
        <p:nvSpPr>
          <p:cNvPr id="45061" name="Rectangle 2"/>
          <p:cNvSpPr>
            <a:spLocks noGrp="1" noRot="1" noChangeAspect="1" noChangeArrowheads="1" noTextEdit="1"/>
          </p:cNvSpPr>
          <p:nvPr>
            <p:ph type="sldImg"/>
          </p:nvPr>
        </p:nvSpPr>
        <p:spPr>
          <a:ln/>
        </p:spPr>
      </p:sp>
      <p:sp>
        <p:nvSpPr>
          <p:cNvPr id="450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Arial" charset="0"/>
                <a:ea typeface="ＭＳ Ｐゴシック" charset="0"/>
                <a:cs typeface="ＭＳ Ｐゴシック" charset="0"/>
              </a:rPr>
              <a:t>Sanitation plays a role in bed bug control because a cluttered apartment will be nearly impossible to treat. Bed bugs can hide anywhere, and cleaning will unearth them. Vacuuming and washing bed linens often will help keep populations from growing.</a:t>
            </a:r>
            <a:endParaRPr lang="en-US" i="1">
              <a:solidFill>
                <a:srgbClr val="800080"/>
              </a:solidFill>
              <a:latin typeface="Times New Roman"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4710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4710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95CEAB-0C60-2B41-A104-420718ABAA49}" type="slidenum">
              <a:rPr lang="en-US" sz="1100">
                <a:ea typeface="Osaka" charset="0"/>
                <a:cs typeface="Osaka" charset="0"/>
              </a:rPr>
              <a:pPr eaLnBrk="1" hangingPunct="1"/>
              <a:t>16</a:t>
            </a:fld>
            <a:endParaRPr lang="en-US" sz="1100">
              <a:ea typeface="Osaka" charset="0"/>
              <a:cs typeface="Osaka" charset="0"/>
            </a:endParaRPr>
          </a:p>
        </p:txBody>
      </p:sp>
      <p:sp>
        <p:nvSpPr>
          <p:cNvPr id="47109" name="Rectangle 2"/>
          <p:cNvSpPr>
            <a:spLocks noGrp="1" noRot="1" noChangeAspect="1" noChangeArrowheads="1" noTextEdit="1"/>
          </p:cNvSpPr>
          <p:nvPr>
            <p:ph type="sldImg"/>
          </p:nvPr>
        </p:nvSpPr>
        <p:spPr>
          <a:ln/>
        </p:spPr>
      </p:sp>
      <p:sp>
        <p:nvSpPr>
          <p:cNvPr id="471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Bed bugs need blood to live, and blood is easiest to get when people are sleeping. So trainees need to look where people rest.</a:t>
            </a:r>
          </a:p>
          <a:p>
            <a:endParaRPr lang="en-US" i="1">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When bed bugs are suspected the locations in red should be inspected first.</a:t>
            </a:r>
          </a:p>
          <a:p>
            <a:endParaRPr lang="en-US">
              <a:latin typeface="Arial" charset="0"/>
              <a:ea typeface="ＭＳ Ｐゴシック" charset="0"/>
              <a:cs typeface="ＭＳ Ｐゴシック" charset="0"/>
            </a:endParaRPr>
          </a:p>
          <a:p>
            <a:pPr>
              <a:spcBef>
                <a:spcPct val="0"/>
              </a:spcBef>
            </a:pPr>
            <a:r>
              <a:rPr lang="en-US">
                <a:latin typeface="Arial" charset="0"/>
                <a:ea typeface="ＭＳ Ｐゴシック" charset="0"/>
                <a:cs typeface="ＭＳ Ｐゴシック" charset="0"/>
              </a:rPr>
              <a:t>The circles with dark red centers are the places within the unit where people are likely to rest: beds, sofas, and recliners. After feeding, bed bugs hide in nearby cracks. This increases the area one has to inspect to the lighter red ring. </a:t>
            </a:r>
            <a:r>
              <a:rPr lang="en-US" i="1">
                <a:latin typeface="Arial" charset="0"/>
                <a:ea typeface="ＭＳ Ｐゴシック" charset="0"/>
                <a:cs typeface="ＭＳ Ｐゴシック" charset="0"/>
              </a:rPr>
              <a:t>Note that the potential infestation area now contains tables, lamps, walls, and carpets. Encourage trainees to think in three dimensions: carpets, table drawers, hanging picture frames, peeling wallpaper, and box springs. The units above, below, and sharing walls with these infestation sites might have bed bugs. </a:t>
            </a:r>
          </a:p>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4915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DF9622-CE3D-164A-9E15-C47C8F760FF9}" type="slidenum">
              <a:rPr lang="en-US" sz="1100">
                <a:ea typeface="Osaka" charset="0"/>
                <a:cs typeface="Osaka" charset="0"/>
              </a:rPr>
              <a:pPr eaLnBrk="1" hangingPunct="1"/>
              <a:t>17</a:t>
            </a:fld>
            <a:endParaRPr lang="en-US" sz="1100">
              <a:ea typeface="Osaka" charset="0"/>
              <a:cs typeface="Osaka" charset="0"/>
            </a:endParaRPr>
          </a:p>
        </p:txBody>
      </p:sp>
      <p:sp>
        <p:nvSpPr>
          <p:cNvPr id="49157"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569B2AD-75C5-FC44-A4EF-F2D25A0CD463}" type="slidenum">
              <a:rPr lang="en-US" sz="1100">
                <a:ea typeface="Osaka" charset="0"/>
                <a:cs typeface="Osaka" charset="0"/>
              </a:rPr>
              <a:pPr algn="r" eaLnBrk="1" hangingPunct="1"/>
              <a:t>17</a:t>
            </a:fld>
            <a:endParaRPr lang="en-US" sz="1100">
              <a:ea typeface="Osaka" charset="0"/>
              <a:cs typeface="Osaka" charset="0"/>
            </a:endParaRPr>
          </a:p>
        </p:txBody>
      </p:sp>
      <p:sp>
        <p:nvSpPr>
          <p:cNvPr id="49158" name="Rectangle 1026"/>
          <p:cNvSpPr>
            <a:spLocks noGrp="1" noRot="1" noChangeAspect="1" noChangeArrowheads="1" noTextEdit="1"/>
          </p:cNvSpPr>
          <p:nvPr>
            <p:ph type="sldImg"/>
          </p:nvPr>
        </p:nvSpPr>
        <p:spPr>
          <a:ln/>
        </p:spPr>
      </p:sp>
      <p:sp>
        <p:nvSpPr>
          <p:cNvPr id="4915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Prevention is key.</a:t>
            </a:r>
          </a:p>
          <a:p>
            <a:pPr eaLnBrk="1" hangingPunct="1"/>
            <a:r>
              <a:rPr lang="en-US" i="1">
                <a:latin typeface="Arial" charset="0"/>
                <a:ea typeface="ＭＳ Ｐゴシック" charset="0"/>
                <a:cs typeface="ＭＳ Ｐゴシック" charset="0"/>
              </a:rPr>
              <a:t>Since bed bugs are so reliant on humans, they have become very good at staying close to them. In public housing, one infestation can quickly spread throughout the development. The spread usually occurs when:</a:t>
            </a:r>
          </a:p>
          <a:p>
            <a:pPr eaLnBrk="1" hangingPunct="1"/>
            <a:r>
              <a:rPr lang="en-US" i="1">
                <a:latin typeface="Arial" charset="0"/>
                <a:ea typeface="ＭＳ Ｐゴシック" charset="0"/>
                <a:cs typeface="ＭＳ Ｐゴシック" charset="0"/>
              </a:rPr>
              <a:t>-residents in adjacent units do not inspect regularly, Bed bugs will travel along pipes or on wires if their food source is removed, or if the infestation gets too crowded. If a unit has bed bugs, all adjacent units should be inspected.</a:t>
            </a:r>
          </a:p>
          <a:p>
            <a:pPr eaLnBrk="1" hangingPunct="1"/>
            <a:r>
              <a:rPr lang="en-US" i="1">
                <a:latin typeface="Arial" charset="0"/>
                <a:ea typeface="ＭＳ Ｐゴシック" charset="0"/>
                <a:cs typeface="ＭＳ Ｐゴシック" charset="0"/>
              </a:rPr>
              <a:t>-management does not have the PMP inspect and possibly treat adjacent units, </a:t>
            </a:r>
          </a:p>
          <a:p>
            <a:pPr eaLnBrk="1" hangingPunct="1"/>
            <a:r>
              <a:rPr lang="en-US" i="1">
                <a:latin typeface="Arial" charset="0"/>
                <a:ea typeface="ＭＳ Ｐゴシック" charset="0"/>
                <a:cs typeface="ＭＳ Ｐゴシック" charset="0"/>
              </a:rPr>
              <a:t>-infested items are moved through the building without being wrapped in plastic,</a:t>
            </a:r>
          </a:p>
          <a:p>
            <a:pPr eaLnBrk="1" hangingPunct="1"/>
            <a:r>
              <a:rPr lang="en-US" i="1">
                <a:latin typeface="Arial" charset="0"/>
                <a:ea typeface="ＭＳ Ｐゴシック" charset="0"/>
                <a:cs typeface="ＭＳ Ｐゴシック" charset="0"/>
              </a:rPr>
              <a:t>-infested items intended for the trash are picked up and brought home, </a:t>
            </a:r>
          </a:p>
          <a:p>
            <a:pPr eaLnBrk="1" hangingPunct="1"/>
            <a:r>
              <a:rPr lang="en-US" i="1">
                <a:latin typeface="Arial" charset="0"/>
                <a:ea typeface="ＭＳ Ｐゴシック" charset="0"/>
                <a:cs typeface="ＭＳ Ｐゴシック" charset="0"/>
              </a:rPr>
              <a:t>-staff visits multiple units per day with bags or equipment</a:t>
            </a:r>
          </a:p>
          <a:p>
            <a:pPr eaLnBrk="1" hangingPunct="1"/>
            <a:r>
              <a:rPr lang="en-US" i="1">
                <a:latin typeface="Arial" charset="0"/>
                <a:ea typeface="ＭＳ Ｐゴシック" charset="0"/>
                <a:cs typeface="ＭＳ Ｐゴシック" charset="0"/>
              </a:rPr>
              <a:t>-residents visit each other carrying backpacks,</a:t>
            </a:r>
          </a:p>
          <a:p>
            <a:pPr eaLnBrk="1" hangingPunct="1"/>
            <a:r>
              <a:rPr lang="en-US" i="1">
                <a:latin typeface="Arial" charset="0"/>
                <a:ea typeface="ＭＳ Ｐゴシック" charset="0"/>
                <a:cs typeface="ＭＳ Ｐゴシック" charset="0"/>
              </a:rPr>
              <a:t>-or bed bugs are brought to the laundry room on bedding and people bring them home from this location. </a:t>
            </a:r>
          </a:p>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If infested items are to be brought to the trash: 1. Cover the infested item with plastic for transport through the building. 2. Once outside, make the item unusable by breaking or cutting it open. 3. Put the broken item inside a covered trash receptacle. All these steps help ensure that bed bugs are not spread into uninfested areas within the PHA.</a:t>
            </a:r>
          </a:p>
          <a:p>
            <a:pPr eaLnBrk="1" hangingPunct="1"/>
            <a:endParaRPr lang="en-US">
              <a:solidFill>
                <a:srgbClr val="800080"/>
              </a:solidFill>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Inspect and monitor in these areas to detect bed bug infestations early-on.</a:t>
            </a:r>
          </a:p>
          <a:p>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Have trainees list areas in the building that are at risk for introduction AND infestation.</a:t>
            </a:r>
          </a:p>
        </p:txBody>
      </p:sp>
      <p:sp>
        <p:nvSpPr>
          <p:cNvPr id="512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5120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512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4A579F-E90A-F04E-A8C3-FAC73599AA5E}" type="slidenum">
              <a:rPr lang="en-US" sz="1100">
                <a:ea typeface="Osaka" charset="0"/>
                <a:cs typeface="Osaka" charset="0"/>
              </a:rPr>
              <a:pPr eaLnBrk="1" hangingPunct="1"/>
              <a:t>18</a:t>
            </a:fld>
            <a:endParaRPr lang="en-US" sz="1100">
              <a:ea typeface="Osaka" charset="0"/>
              <a:cs typeface="Osak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Inspections using a bed bug detection canine are especially useful in two scenarios. 1. When a person reports bed bugs but the PMP can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t find any with visual inspection. 2. When a PMP wants to confirm that the area is bed bug-free, for example post- treatment. Canine inspections for bed bugs may identify emerging infestations in their earliest stages, helping property managers gain building-wide control before an infestation spreads to other units, saving considerable time and money.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Inspection with canines is useful for detection, but as with inspection by humans, there is potential for error. You should be able to verify the presence of bed bugs where the dog "alerts" the majority of the time. The dog</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effectiveness depends upon the quality of its training, the ability and consistency of its trainer, and the conditions in the area of inspection. If trained and handled properly, bed bug-sniffing dogs can inspect much more effectively and in a much shorter time than a human. Contact the National Entomology Scent Detection Canine Association (NESDCA) for more information.</a:t>
            </a:r>
          </a:p>
        </p:txBody>
      </p:sp>
      <p:sp>
        <p:nvSpPr>
          <p:cNvPr id="532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5325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5325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4AFE2D-A748-5D4E-B513-3DC483F68BAC}" type="slidenum">
              <a:rPr lang="en-US" sz="1100">
                <a:ea typeface="Osaka" charset="0"/>
                <a:cs typeface="Osaka" charset="0"/>
              </a:rPr>
              <a:pPr eaLnBrk="1" hangingPunct="1"/>
              <a:t>19</a:t>
            </a:fld>
            <a:endParaRPr lang="en-US" sz="1100">
              <a:ea typeface="Osaka" charset="0"/>
              <a:cs typeface="Osak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184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EF2E55-931B-784D-AF74-EF6CF11C7126}" type="slidenum">
              <a:rPr lang="en-US" sz="1100">
                <a:ea typeface="Osaka" charset="0"/>
                <a:cs typeface="Osaka" charset="0"/>
              </a:rPr>
              <a:pPr eaLnBrk="1" hangingPunct="1"/>
              <a:t>2</a:t>
            </a:fld>
            <a:endParaRPr lang="en-US" sz="1100">
              <a:ea typeface="Osaka" charset="0"/>
              <a:cs typeface="Osaka" charset="0"/>
            </a:endParaRPr>
          </a:p>
        </p:txBody>
      </p:sp>
      <p:sp>
        <p:nvSpPr>
          <p:cNvPr id="18436"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96932F5-C0F6-8143-A72A-8D2F2358786C}" type="slidenum">
              <a:rPr lang="en-US" sz="1100">
                <a:ea typeface="Osaka" charset="0"/>
                <a:cs typeface="Osaka" charset="0"/>
              </a:rPr>
              <a:pPr algn="r" eaLnBrk="1" hangingPunct="1"/>
              <a:t>2</a:t>
            </a:fld>
            <a:endParaRPr lang="en-US" sz="1100">
              <a:ea typeface="Osaka" charset="0"/>
              <a:cs typeface="Osaka" charset="0"/>
            </a:endParaRPr>
          </a:p>
        </p:txBody>
      </p:sp>
      <p:sp>
        <p:nvSpPr>
          <p:cNvPr id="18437" name="Rectangle 2"/>
          <p:cNvSpPr>
            <a:spLocks noGrp="1" noRot="1" noChangeAspect="1" noChangeArrowheads="1" noTextEdit="1"/>
          </p:cNvSpPr>
          <p:nvPr>
            <p:ph type="sldImg"/>
          </p:nvPr>
        </p:nvSpPr>
        <p:spPr>
          <a:ln/>
        </p:spPr>
      </p:sp>
      <p:sp>
        <p:nvSpPr>
          <p:cNvPr id="184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This is the outline for the presentation.</a:t>
            </a:r>
          </a:p>
          <a:p>
            <a:pPr eaLnBrk="1" hangingPunct="1"/>
            <a:endParaRPr lang="en-US" dirty="0">
              <a:latin typeface="Arial" charset="0"/>
              <a:ea typeface="ＭＳ Ｐゴシック" charset="0"/>
              <a:cs typeface="ＭＳ Ｐゴシック" charset="0"/>
            </a:endParaRPr>
          </a:p>
        </p:txBody>
      </p:sp>
      <p:sp>
        <p:nvSpPr>
          <p:cNvPr id="18439" name="Header Placeholder 7"/>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Monitors will not control a bed bug infestation, but they will trap and kill some. More importantly, they help find bed bugs or confirm their presence so that management can take further action. There are two types of monitors for bed bugs: passive monitors do not have an attractant and must be placed where the bugs will walk over them; active monitors have an attractant —a combination of heat, carbon dioxide, and an attractive chemical.</a:t>
            </a:r>
            <a:br>
              <a:rPr lang="en-US" dirty="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Reference: Rutgers University evaluation of monitoring devices: http://</a:t>
            </a:r>
            <a:r>
              <a:rPr lang="en-US" dirty="0" err="1">
                <a:latin typeface="Arial" charset="0"/>
                <a:ea typeface="ＭＳ Ｐゴシック" charset="0"/>
                <a:cs typeface="ＭＳ Ｐゴシック" charset="0"/>
              </a:rPr>
              <a:t>www.rci.rutgers.edu</a:t>
            </a:r>
            <a:r>
              <a:rPr lang="en-US" dirty="0">
                <a:latin typeface="Arial" charset="0"/>
                <a:ea typeface="ＭＳ Ｐゴシック" charset="0"/>
                <a:cs typeface="ＭＳ Ｐゴシック" charset="0"/>
              </a:rPr>
              <a:t>/~insects</a:t>
            </a:r>
            <a:r>
              <a:rPr lang="en-US" dirty="0" smtClean="0">
                <a:latin typeface="Arial" charset="0"/>
                <a:ea typeface="ＭＳ Ｐゴシック" charset="0"/>
                <a:cs typeface="ＭＳ Ｐゴシック" charset="0"/>
              </a:rPr>
              <a:t>/</a:t>
            </a:r>
            <a:r>
              <a:rPr lang="en-US" dirty="0" err="1" smtClean="0">
                <a:latin typeface="Arial" charset="0"/>
                <a:ea typeface="ＭＳ Ｐゴシック" charset="0"/>
                <a:cs typeface="ＭＳ Ｐゴシック" charset="0"/>
              </a:rPr>
              <a:t>bedbuginterceptor.pdf</a:t>
            </a:r>
            <a:endParaRPr lang="en-US" i="1" dirty="0">
              <a:latin typeface="Arial" charset="0"/>
              <a:ea typeface="ＭＳ Ｐゴシック" charset="0"/>
              <a:cs typeface="ＭＳ Ｐゴシック" charset="0"/>
            </a:endParaRPr>
          </a:p>
        </p:txBody>
      </p:sp>
      <p:sp>
        <p:nvSpPr>
          <p:cNvPr id="553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5530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5530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D994F8-9C17-AC48-9BE0-42A259DBC0C0}" type="slidenum">
              <a:rPr lang="en-US" sz="1100">
                <a:ea typeface="Osaka" charset="0"/>
                <a:cs typeface="Osaka" charset="0"/>
              </a:rPr>
              <a:pPr eaLnBrk="1" hangingPunct="1"/>
              <a:t>20</a:t>
            </a:fld>
            <a:endParaRPr lang="en-US" sz="1100">
              <a:ea typeface="Osaka" charset="0"/>
              <a:cs typeface="Osak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5734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5734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8F241D-38DE-7545-A5CA-D62AF059A03D}" type="slidenum">
              <a:rPr lang="en-US" sz="1100">
                <a:ea typeface="Osaka" charset="0"/>
                <a:cs typeface="Osaka" charset="0"/>
              </a:rPr>
              <a:pPr eaLnBrk="1" hangingPunct="1"/>
              <a:t>21</a:t>
            </a:fld>
            <a:endParaRPr lang="en-US" sz="1100">
              <a:ea typeface="Osaka" charset="0"/>
              <a:cs typeface="Osaka" charset="0"/>
            </a:endParaRPr>
          </a:p>
        </p:txBody>
      </p:sp>
      <p:sp>
        <p:nvSpPr>
          <p:cNvPr id="57349"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45971DC-5D6D-264F-812C-858C47522B22}" type="slidenum">
              <a:rPr lang="en-US" sz="1100">
                <a:ea typeface="Osaka" charset="0"/>
                <a:cs typeface="Osaka" charset="0"/>
              </a:rPr>
              <a:pPr algn="r" eaLnBrk="1" hangingPunct="1"/>
              <a:t>21</a:t>
            </a:fld>
            <a:endParaRPr lang="en-US" sz="1100">
              <a:ea typeface="Osaka" charset="0"/>
              <a:cs typeface="Osaka" charset="0"/>
            </a:endParaRPr>
          </a:p>
        </p:txBody>
      </p:sp>
      <p:sp>
        <p:nvSpPr>
          <p:cNvPr id="57350" name="Rectangle 2"/>
          <p:cNvSpPr>
            <a:spLocks noGrp="1" noRot="1" noChangeAspect="1" noChangeArrowheads="1" noTextEdit="1"/>
          </p:cNvSpPr>
          <p:nvPr>
            <p:ph type="sldImg"/>
          </p:nvPr>
        </p:nvSpPr>
        <p:spPr>
          <a:ln/>
        </p:spPr>
      </p:sp>
      <p:sp>
        <p:nvSpPr>
          <p:cNvPr id="573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a:latin typeface="Arial" charset="0"/>
                <a:ea typeface="ＭＳ Ｐゴシック" charset="0"/>
                <a:cs typeface="ＭＳ Ｐゴシック" charset="0"/>
              </a:rPr>
              <a:t>From HUD's Notice PIH 2012-17: "</a:t>
            </a:r>
            <a:r>
              <a:rPr lang="en-US" dirty="0">
                <a:latin typeface="Arial" charset="0"/>
                <a:ea typeface="ＭＳ Ｐゴシック" charset="0"/>
                <a:cs typeface="ＭＳ Ｐゴシック" charset="0"/>
              </a:rPr>
              <a:t>The PHA should respond with urgency to any tenant report of bedbugs. Within 24 hours of the tenant report, the PHA should make contact with the tenant, provide </a:t>
            </a:r>
            <a:r>
              <a:rPr lang="en-US" dirty="0" smtClean="0">
                <a:latin typeface="Arial" charset="0"/>
                <a:ea typeface="ＭＳ Ｐゴシック" charset="0"/>
                <a:cs typeface="ＭＳ Ｐゴシック" charset="0"/>
              </a:rPr>
              <a:t>the</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tenant </a:t>
            </a:r>
            <a:r>
              <a:rPr lang="en-US" dirty="0">
                <a:latin typeface="Arial" charset="0"/>
                <a:ea typeface="ＭＳ Ｐゴシック" charset="0"/>
                <a:cs typeface="ＭＳ Ｐゴシック" charset="0"/>
              </a:rPr>
              <a:t>with information about control and prevention of bedbugs and discuss measures the tenant may be able to take in the unit before the inspection is performed. However, a bedbug inspection and, if necessary, treatment, may take time to schedule. The PHA should endeavor to take appropriate action within a reasonable time period using the guidelines provided below [in the Notice].</a:t>
            </a:r>
            <a:endParaRPr lang="en-US" i="1"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Refer back to previous discussions of the IPM log.</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Collect a specimen on a piece of tape or in a jar with a splash of isopropyl (rubbing) alcohol in it.</a:t>
            </a:r>
          </a:p>
        </p:txBody>
      </p:sp>
      <p:sp>
        <p:nvSpPr>
          <p:cNvPr id="593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5939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5939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0745BC-D995-274F-A4B3-FF2952F1A221}" type="slidenum">
              <a:rPr lang="en-US" sz="1100">
                <a:ea typeface="Osaka" charset="0"/>
                <a:cs typeface="Osaka" charset="0"/>
              </a:rPr>
              <a:pPr eaLnBrk="1" hangingPunct="1"/>
              <a:t>22</a:t>
            </a:fld>
            <a:endParaRPr lang="en-US" sz="1100">
              <a:ea typeface="Osaka" charset="0"/>
              <a:cs typeface="Osak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Mattresses and furniture with bed bugs do not have to be thrown away.</a:t>
            </a:r>
          </a:p>
          <a:p>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If mattresses are to be kept, use a fabric mattress encasement. Bed bugs can crawl out of tiny rips so the most important factor in using a mattress encasement is that it does not rip. Vinyl or plastic covers will not work. Encasements with bed-bug-proof zippers are ideal. The box spring can also be encased.</a:t>
            </a:r>
          </a:p>
          <a:p>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If no food is available within a few hundred feet or they are trapped, bed bugs will go dormant. They are thought to be able to live without feeding for many months. Because of this, it is critical that the mattress encasement stay on and intact (closed) for at least six months.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If appropriate, the mattress may be treated with pesticides available to a PMP. Pesticides should not be used on children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furniture or around chemically sensitive people. Steam or cryonite are preferred for killing bed bugs on mattresses.</a:t>
            </a:r>
          </a:p>
          <a:p>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Movement of infested items throughout the development may spread bed bugs. If items are moved through the building, make sure they are covered in plastic and made unusable once they are outside (cutting open the mattress in multiple spots will work).</a:t>
            </a:r>
          </a:p>
          <a:p>
            <a:endParaRPr lang="en-US">
              <a:latin typeface="Arial" charset="0"/>
              <a:ea typeface="Osaka" charset="0"/>
              <a:cs typeface="Osaka" charset="0"/>
            </a:endParaRPr>
          </a:p>
          <a:p>
            <a:endParaRPr lang="en-US">
              <a:latin typeface="Arial" charset="0"/>
              <a:ea typeface="ＭＳ Ｐゴシック" charset="0"/>
              <a:cs typeface="ＭＳ Ｐゴシック" charset="0"/>
            </a:endParaRPr>
          </a:p>
        </p:txBody>
      </p:sp>
      <p:sp>
        <p:nvSpPr>
          <p:cNvPr id="6144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6144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6144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0D11EC-45B5-4241-A27B-8A3DF5CE278F}" type="slidenum">
              <a:rPr lang="en-US" sz="1100">
                <a:ea typeface="Osaka" charset="0"/>
                <a:cs typeface="Osaka" charset="0"/>
              </a:rPr>
              <a:pPr eaLnBrk="1" hangingPunct="1"/>
              <a:t>23</a:t>
            </a:fld>
            <a:endParaRPr lang="en-US" sz="1100">
              <a:ea typeface="Osaka" charset="0"/>
              <a:cs typeface="Osak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34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6349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6349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3F862A-9E82-8C43-99AE-C3FD2913DBE7}" type="slidenum">
              <a:rPr lang="en-US" sz="1100">
                <a:ea typeface="Osaka" charset="0"/>
                <a:cs typeface="Osaka" charset="0"/>
              </a:rPr>
              <a:pPr eaLnBrk="1" hangingPunct="1"/>
              <a:t>24</a:t>
            </a:fld>
            <a:endParaRPr lang="en-US" sz="1100">
              <a:ea typeface="Osaka" charset="0"/>
              <a:cs typeface="Osak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Education throughout a development to help prevent bed bugs is worth the PHA</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time.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Reference: Bed bug poster with a spot where contact info can be filled in.</a:t>
            </a:r>
          </a:p>
          <a:p>
            <a:endParaRPr lang="en-US">
              <a:latin typeface="Arial" charset="0"/>
              <a:ea typeface="ＭＳ Ｐゴシック" charset="0"/>
              <a:cs typeface="ＭＳ Ｐゴシック" charset="0"/>
            </a:endParaRPr>
          </a:p>
        </p:txBody>
      </p:sp>
      <p:sp>
        <p:nvSpPr>
          <p:cNvPr id="6554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6554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6554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A3C963-CCCE-B84C-BA69-086CE8096CDE}" type="slidenum">
              <a:rPr lang="en-US" sz="1100">
                <a:ea typeface="Osaka" charset="0"/>
                <a:cs typeface="Osaka" charset="0"/>
              </a:rPr>
              <a:pPr eaLnBrk="1" hangingPunct="1"/>
              <a:t>25</a:t>
            </a:fld>
            <a:endParaRPr lang="en-US" sz="1100">
              <a:ea typeface="Osaka" charset="0"/>
              <a:cs typeface="Osaka"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Explain to residents that these precautions (protective layers, plastic totes, etc.) are used community-wide to prevent spreading bed bugs between residents. They are never targeted at an individual resident. It is particularly important to have this conversation when working in a resident's home while wearing protective layers—you don't want the resident to think that you think they are unclean. Bed bugs are not associated with poor sanitation.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If you suspect you have bed bugs on your clothes, change to a clean pair and put the bed bug clothes in a hot dryer for 30 minutes.</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6758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6758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6759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BC2477-8A5D-5F44-8110-7265E0852697}" type="slidenum">
              <a:rPr lang="en-US" sz="1100">
                <a:ea typeface="Osaka" charset="0"/>
                <a:cs typeface="Osaka" charset="0"/>
              </a:rPr>
              <a:pPr eaLnBrk="1" hangingPunct="1"/>
              <a:t>26</a:t>
            </a:fld>
            <a:endParaRPr lang="en-US" sz="1100">
              <a:ea typeface="Osaka" charset="0"/>
              <a:cs typeface="Osak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purpose of trash management to control bed bugs is to limit the chances that discarded, infested items will be brought back into the building. A team effort is necessary to control bed bugs.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It is not the job of the housekeeping or maintenance staff to clean all the units, but if support service staff know of residents who cannot inspect (poor eyesight, weak, or disabled), they should find a way to help the resident clean and inspect.</a:t>
            </a:r>
          </a:p>
          <a:p>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Suggestion: Make sure the question of who is going to take apart and reassemble furniture is answered.</a:t>
            </a:r>
          </a:p>
          <a:p>
            <a:endParaRPr lang="en-US">
              <a:latin typeface="Arial" charset="0"/>
              <a:ea typeface="ＭＳ Ｐゴシック" charset="0"/>
              <a:cs typeface="ＭＳ Ｐゴシック" charset="0"/>
            </a:endParaRPr>
          </a:p>
        </p:txBody>
      </p:sp>
      <p:sp>
        <p:nvSpPr>
          <p:cNvPr id="6963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6963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6963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8EF290-D6D4-8447-BACD-5724A6267B73}" type="slidenum">
              <a:rPr lang="en-US" sz="1100">
                <a:ea typeface="Osaka" charset="0"/>
                <a:cs typeface="Osaka" charset="0"/>
              </a:rPr>
              <a:pPr eaLnBrk="1" hangingPunct="1"/>
              <a:t>27</a:t>
            </a:fld>
            <a:endParaRPr lang="en-US" sz="1100">
              <a:ea typeface="Osaka" charset="0"/>
              <a:cs typeface="Osak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So that you can make sure the residents are prepared for treatment, ask your PMP about their preparation instructions and how tolerant they are of clutter. Use the Clutter Image Rating Scale as a reference.</a:t>
            </a:r>
          </a:p>
        </p:txBody>
      </p:sp>
      <p:sp>
        <p:nvSpPr>
          <p:cNvPr id="7168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7168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7168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8A16ED-B757-7A41-B709-94D8852B3BBF}" type="slidenum">
              <a:rPr lang="en-US" sz="1100">
                <a:ea typeface="Osaka" charset="0"/>
                <a:cs typeface="Osaka" charset="0"/>
              </a:rPr>
              <a:pPr eaLnBrk="1" hangingPunct="1"/>
              <a:t>28</a:t>
            </a:fld>
            <a:endParaRPr lang="en-US" sz="1100">
              <a:ea typeface="Osaka" charset="0"/>
              <a:cs typeface="Osaka"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Since bed bugs feed only on blood, control is different.</a:t>
            </a:r>
          </a:p>
          <a:p>
            <a:pPr eaLnBrk="1" hangingPunct="1"/>
            <a:endParaRPr lang="en-US" dirty="0">
              <a:latin typeface="Arial" charset="0"/>
              <a:ea typeface="ＭＳ Ｐゴシック" charset="0"/>
              <a:cs typeface="ＭＳ Ｐゴシック" charset="0"/>
            </a:endParaRPr>
          </a:p>
          <a:p>
            <a:pPr eaLnBrk="1" hangingPunct="1"/>
            <a:r>
              <a:rPr lang="en-US" i="1" dirty="0">
                <a:latin typeface="Arial" charset="0"/>
                <a:ea typeface="ＭＳ Ｐゴシック" charset="0"/>
                <a:cs typeface="ＭＳ Ｐゴシック" charset="0"/>
              </a:rPr>
              <a:t>Although there are many things that a homeowner or resident can do to help treat bed bugs, this training encourages getting a PMP involved ASAP rather than taking time to treat the problem without one. Each pest management company should have instructions for residents on how to prepare the unit for a treatment.</a:t>
            </a:r>
          </a:p>
          <a:p>
            <a:pPr eaLnBrk="1" hangingPunct="1"/>
            <a:endParaRPr lang="en-US" i="1" dirty="0">
              <a:latin typeface="Arial" charset="0"/>
              <a:ea typeface="ＭＳ Ｐゴシック" charset="0"/>
              <a:cs typeface="ＭＳ Ｐゴシック" charset="0"/>
            </a:endParaRPr>
          </a:p>
          <a:p>
            <a:r>
              <a:rPr lang="en-US" u="sng" dirty="0">
                <a:latin typeface="Arial" charset="0"/>
                <a:ea typeface="ＭＳ Ｐゴシック" charset="0"/>
                <a:cs typeface="ＭＳ Ｐゴシック" charset="0"/>
              </a:rPr>
              <a:t>Vacuuming</a:t>
            </a:r>
            <a:r>
              <a:rPr lang="en-US" dirty="0">
                <a:latin typeface="Arial" charset="0"/>
                <a:ea typeface="ＭＳ Ｐゴシック" charset="0"/>
                <a:cs typeface="ＭＳ Ｐゴシック" charset="0"/>
              </a:rPr>
              <a:t> </a:t>
            </a:r>
          </a:p>
          <a:p>
            <a:r>
              <a:rPr lang="en-US" dirty="0">
                <a:latin typeface="Arial" charset="0"/>
                <a:ea typeface="ＭＳ Ｐゴシック" charset="0"/>
                <a:cs typeface="ＭＳ Ｐゴシック" charset="0"/>
              </a:rPr>
              <a:t>Every bed bug treatment will likely involve some vacuuming—even if it</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just the floors to make the PMP</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job easier. Vacuums are useful in medium and high infestations for getting rid of a lot of bed bugs relatively quickly without using pesticides. The same goes for cockroaches. We recommend using a bag vacuum with a HEPA filter and having a spatula or other tool available for dislodging bed bugs as you vacuum. As soon as you</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re done using the vacuum, take the bag out seal it in a plastic bag, and throw it out. If all you have is a canister vacuum, you can use that too. After every use empty the canister into a bag, tie it off, throw it away, and wash out the canister. Either way, if you have to shut off the vacuum mid-job, plug up the hose with a paper towel. This will prevent bed bugs from crawling back out the hose and will wipe the inside of the hose when you turn the vacuum back on. If a vacuum will be used in many different areas, inspect it to make sure you don</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carry any hitchhikers.</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If you don't want to deal with changing the bag, get one knee-high pantyhose and stuff the toe down the vacuum hose at the sucking end. Keep pushing it down the hose until about 8 inches are sticking out. Fold the open end of the pantyhose over the vacuum nozzle (like you fold a trash bag over the edge of a trash can) and secure it with a rubber band. Put the crevice tool on the vacuum hose over the pantyhose. The bugs will get trapped in the pantyhose and when you are done you can remove the rubber band, tie off the pantyhose, and pull it out for disposal.</a:t>
            </a:r>
          </a:p>
          <a:p>
            <a:endParaRPr lang="en-US" dirty="0">
              <a:latin typeface="Arial" charset="0"/>
              <a:ea typeface="ＭＳ Ｐゴシック" charset="0"/>
              <a:cs typeface="ＭＳ Ｐゴシック" charset="0"/>
            </a:endParaRPr>
          </a:p>
          <a:p>
            <a:r>
              <a:rPr lang="en-US" u="sng" dirty="0">
                <a:latin typeface="Arial" charset="0"/>
                <a:ea typeface="ＭＳ Ｐゴシック" charset="0"/>
                <a:cs typeface="ＭＳ Ｐゴシック" charset="0"/>
              </a:rPr>
              <a:t>Isolation</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Encasements are discussed on the next slide.</a:t>
            </a:r>
          </a:p>
          <a:p>
            <a:r>
              <a:rPr lang="en-US" dirty="0">
                <a:latin typeface="Arial" charset="0"/>
                <a:ea typeface="ＭＳ Ｐゴシック" charset="0"/>
                <a:cs typeface="ＭＳ Ｐゴシック" charset="0"/>
              </a:rPr>
              <a:t>Bed bugs can</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claw or chew through plastic. They</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re also not great at climbing up smooth metal, plastic, or glass. Adding a light dusting of baby powder to the sides of a container makes it nearly impossible for them to climb up and out. You can take advantage of this in your management plan by using plastic totes, sealed bags, and encasements. Pulling the bed frame away from the wall and any surrounding furniture and putting insect interceptors under bed frame legs also isolates the bed. </a:t>
            </a:r>
            <a:endParaRPr lang="en-US" i="1"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r>
              <a:rPr lang="en-US" u="sng" dirty="0">
                <a:latin typeface="Arial" charset="0"/>
                <a:ea typeface="ＭＳ Ｐゴシック" charset="0"/>
                <a:cs typeface="ＭＳ Ｐゴシック" charset="0"/>
              </a:rPr>
              <a:t>Freezing</a:t>
            </a:r>
          </a:p>
          <a:p>
            <a:r>
              <a:rPr lang="en-US" dirty="0">
                <a:latin typeface="Arial" charset="0"/>
                <a:ea typeface="ＭＳ Ｐゴシック" charset="0"/>
                <a:cs typeface="ＭＳ Ｐゴシック" charset="0"/>
              </a:rPr>
              <a:t>Two types of equipment will freeze bed bugs. Freezers that reach 0</a:t>
            </a:r>
            <a:r>
              <a:rPr lang="en-US" dirty="0">
                <a:latin typeface="Arial" charset="0"/>
                <a:ea typeface="ＭＳ Ｐゴシック" charset="0"/>
                <a:cs typeface="ＭＳ Ｐゴシック" charset="0"/>
                <a:sym typeface="Symbol" charset="0"/>
              </a:rPr>
              <a:t></a:t>
            </a:r>
            <a:r>
              <a:rPr lang="en-US" dirty="0">
                <a:latin typeface="Arial" charset="0"/>
                <a:ea typeface="ＭＳ Ｐゴシック" charset="0"/>
                <a:cs typeface="ＭＳ Ｐゴシック" charset="0"/>
              </a:rPr>
              <a:t>F or colder can work for bed bugs. Although research is ongoing, it seems an object must reach 0</a:t>
            </a:r>
            <a:r>
              <a:rPr lang="en-US" dirty="0">
                <a:latin typeface="Arial" charset="0"/>
                <a:ea typeface="ＭＳ Ｐゴシック" charset="0"/>
                <a:cs typeface="ＭＳ Ｐゴシック" charset="0"/>
                <a:sym typeface="Symbol" charset="0"/>
              </a:rPr>
              <a:t></a:t>
            </a:r>
            <a:r>
              <a:rPr lang="en-US" dirty="0">
                <a:latin typeface="Arial" charset="0"/>
                <a:ea typeface="ＭＳ Ｐゴシック" charset="0"/>
                <a:cs typeface="ＭＳ Ｐゴシック" charset="0"/>
              </a:rPr>
              <a:t>F for 3 days to kill all life stages of bed bugs. If it</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not that cold, it will take longer. Household freezer temperatures vary too much to depend on.</a:t>
            </a:r>
          </a:p>
          <a:p>
            <a:r>
              <a:rPr lang="en-US" dirty="0">
                <a:latin typeface="Arial" charset="0"/>
                <a:ea typeface="ＭＳ Ｐゴシック" charset="0"/>
                <a:cs typeface="ＭＳ Ｐゴシック" charset="0"/>
              </a:rPr>
              <a:t>PMPs may offer a freezing treatment that uses dry ice. The equipment is designed to spray the dry ice snow over objects—flash freezing the bed bugs and their eggs. Only a professional should use this method. This system </a:t>
            </a:r>
            <a:r>
              <a:rPr lang="en-US" dirty="0" err="1">
                <a:latin typeface="Arial" charset="0"/>
                <a:ea typeface="ＭＳ Ｐゴシック" charset="0"/>
                <a:cs typeface="ＭＳ Ｐゴシック" charset="0"/>
              </a:rPr>
              <a:t>isn</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used exclusively, it</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usually a good option for sensitive objects like fine art.</a:t>
            </a:r>
          </a:p>
          <a:p>
            <a:endParaRPr lang="en-US" dirty="0">
              <a:latin typeface="Arial" charset="0"/>
              <a:ea typeface="ＭＳ Ｐゴシック" charset="0"/>
              <a:cs typeface="ＭＳ Ｐゴシック" charset="0"/>
            </a:endParaRPr>
          </a:p>
          <a:p>
            <a:r>
              <a:rPr lang="en-US" u="sng" dirty="0">
                <a:latin typeface="Arial" charset="0"/>
                <a:ea typeface="ＭＳ Ｐゴシック" charset="0"/>
                <a:cs typeface="ＭＳ Ｐゴシック" charset="0"/>
              </a:rPr>
              <a:t>Heat</a:t>
            </a:r>
          </a:p>
          <a:p>
            <a:r>
              <a:rPr lang="en-US" dirty="0">
                <a:latin typeface="Arial" charset="0"/>
                <a:ea typeface="ＭＳ Ｐゴシック" charset="0"/>
                <a:cs typeface="ＭＳ Ｐゴシック" charset="0"/>
              </a:rPr>
              <a:t>Bed bugs and their eggs die when exposed to anything that is 120</a:t>
            </a:r>
            <a:r>
              <a:rPr lang="en-US" dirty="0">
                <a:latin typeface="Arial" charset="0"/>
                <a:ea typeface="ＭＳ Ｐゴシック" charset="0"/>
                <a:cs typeface="ＭＳ Ｐゴシック" charset="0"/>
                <a:sym typeface="Symbol" charset="0"/>
              </a:rPr>
              <a:t></a:t>
            </a:r>
            <a:r>
              <a:rPr lang="en-US" dirty="0">
                <a:latin typeface="Arial" charset="0"/>
                <a:ea typeface="ＭＳ Ｐゴシック" charset="0"/>
                <a:cs typeface="ＭＳ Ｐゴシック" charset="0"/>
              </a:rPr>
              <a:t>F for about 30 minutes. Some companies have equipment—including heaters, fans, monitors, and computer programs for tracking temperatures—to heat up an entire area. Not every large area can be brought to a high enough temperature for a long enough time. The key to any heat treatment is to get every inch of every object at least 120</a:t>
            </a:r>
            <a:r>
              <a:rPr lang="en-US" dirty="0">
                <a:latin typeface="Arial" charset="0"/>
                <a:ea typeface="ＭＳ Ｐゴシック" charset="0"/>
                <a:cs typeface="ＭＳ Ｐゴシック" charset="0"/>
                <a:sym typeface="Symbol" charset="0"/>
              </a:rPr>
              <a:t></a:t>
            </a:r>
            <a:r>
              <a:rPr lang="en-US" dirty="0">
                <a:latin typeface="Arial" charset="0"/>
                <a:ea typeface="ＭＳ Ｐゴシック" charset="0"/>
                <a:cs typeface="ＭＳ Ｐゴシック" charset="0"/>
              </a:rPr>
              <a:t>F. Paper, clothes, and carpet are all insulators that may block the heat. The PMP will have to move objects around and use fans to get the heat everywhere. Bed bugs that hide behind switch plates or baseboards may crawl into the wall void and escape. To get those bugs, the PMP will treat the voids with a pesticide dust. You will have to prepare for a heat treatment because some common items can</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take the heat. </a:t>
            </a:r>
          </a:p>
          <a:p>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Heat treatments are also available on a smaller scale. The same target temperatures and concerns apply. For luggage and other small items there are portable heat chamber options that anyone can purchase and use. Larger objects can be isolated in a chamber and heated up. </a:t>
            </a:r>
          </a:p>
          <a:p>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The hot setting on a dryer is one of the best options for bed bug management programs because of accessibility and ease of use. Dry fabric will be de-infested after 30 minutes on the hottest setting in a dryer. Even dry-clean-only items can go in a dryer—it</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water that these fabrics can</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stand. If the fabric is wet, run the dryer for the full cycle.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Steam is another heat option. You can use a commercial-grade steamer to kill bed bugs and their eggs. The target temperature is still at least 120</a:t>
            </a:r>
            <a:r>
              <a:rPr lang="en-US" dirty="0">
                <a:latin typeface="Arial" charset="0"/>
                <a:ea typeface="ＭＳ Ｐゴシック" charset="0"/>
                <a:cs typeface="ＭＳ Ｐゴシック" charset="0"/>
                <a:sym typeface="Symbol" charset="0"/>
              </a:rPr>
              <a:t></a:t>
            </a:r>
            <a:r>
              <a:rPr lang="en-US" dirty="0">
                <a:latin typeface="Arial" charset="0"/>
                <a:ea typeface="ＭＳ Ｐゴシック" charset="0"/>
                <a:cs typeface="ＭＳ Ｐゴシック" charset="0"/>
              </a:rPr>
              <a:t>F, but steamers get much hotter than that—around 200</a:t>
            </a:r>
            <a:r>
              <a:rPr lang="en-US" dirty="0">
                <a:latin typeface="Arial" charset="0"/>
                <a:ea typeface="ＭＳ Ｐゴシック" charset="0"/>
                <a:cs typeface="ＭＳ Ｐゴシック" charset="0"/>
                <a:sym typeface="Symbol" charset="0"/>
              </a:rPr>
              <a:t></a:t>
            </a:r>
            <a:r>
              <a:rPr lang="en-US" dirty="0">
                <a:latin typeface="Arial" charset="0"/>
                <a:ea typeface="ＭＳ Ｐゴシック" charset="0"/>
                <a:cs typeface="ＭＳ Ｐゴシック" charset="0"/>
              </a:rPr>
              <a:t>F. That</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hot. Be careful when using steam, both heat and water can damage objects and steam will conduct electricity. To ensure the killing temperature gets into every crack and crevice, move the nozzle head very slowly. To keep moisture down and reduce the likelihood of blowing bed bugs away without killing then, cover the nozzle head with a towel.</a:t>
            </a:r>
          </a:p>
          <a:p>
            <a:endParaRPr lang="en-US" dirty="0">
              <a:latin typeface="Arial" charset="0"/>
              <a:ea typeface="ＭＳ Ｐゴシック" charset="0"/>
              <a:cs typeface="ＭＳ Ｐゴシック" charset="0"/>
            </a:endParaRPr>
          </a:p>
          <a:p>
            <a:r>
              <a:rPr lang="en-US" u="sng" dirty="0">
                <a:latin typeface="Arial" charset="0"/>
                <a:ea typeface="ＭＳ Ｐゴシック" charset="0"/>
                <a:cs typeface="ＭＳ Ｐゴシック" charset="0"/>
              </a:rPr>
              <a:t>Pesticides</a:t>
            </a:r>
            <a:r>
              <a:rPr lang="en-US" dirty="0">
                <a:latin typeface="Arial" charset="0"/>
                <a:ea typeface="ＭＳ Ｐゴシック" charset="0"/>
                <a:cs typeface="ＭＳ Ｐゴシック" charset="0"/>
              </a:rPr>
              <a:t> that are legal for use against bed bugs will list bed bugs on the label. Most are sprays or dusts. EPA</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bed bug website has a bed bug pesticide search tool. The label is the law—follow it closely. Even botanical products and other least toxic pesticides pose risks. If you have pesticide questions, call or visit the National Pesticide Information Center. Many pesticide products don</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keep killing once they</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re dry (no residual). You may have to do some preparation in the area so that the PMP can access all areas for treatment. </a:t>
            </a:r>
          </a:p>
          <a:p>
            <a:endParaRPr lang="en-US" i="1"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For an in-depth discussion see What's Working for Bed Bug Control in Multifamily Housing at http://</a:t>
            </a:r>
            <a:r>
              <a:rPr lang="en-US" dirty="0" err="1">
                <a:latin typeface="Arial" charset="0"/>
                <a:ea typeface="ＭＳ Ｐゴシック" charset="0"/>
                <a:cs typeface="ＭＳ Ｐゴシック" charset="0"/>
              </a:rPr>
              <a:t>www.nchh.org</a:t>
            </a:r>
            <a:r>
              <a:rPr lang="en-US" dirty="0">
                <a:latin typeface="Arial" charset="0"/>
                <a:ea typeface="ＭＳ Ｐゴシック" charset="0"/>
                <a:cs typeface="ＭＳ Ｐゴシック" charset="0"/>
              </a:rPr>
              <a:t>/Portals/0/Contents/</a:t>
            </a:r>
            <a:r>
              <a:rPr lang="en-US" dirty="0" err="1">
                <a:latin typeface="Arial" charset="0"/>
                <a:ea typeface="ＭＳ Ｐゴシック" charset="0"/>
                <a:cs typeface="ＭＳ Ｐゴシック" charset="0"/>
              </a:rPr>
              <a:t>bedbug_report.pdf</a:t>
            </a:r>
            <a:endParaRPr lang="en-US" i="1" dirty="0">
              <a:latin typeface="Arial" charset="0"/>
              <a:ea typeface="ＭＳ Ｐゴシック" charset="0"/>
              <a:cs typeface="ＭＳ Ｐゴシック" charset="0"/>
            </a:endParaRPr>
          </a:p>
          <a:p>
            <a:pPr eaLnBrk="1" hangingPunct="1"/>
            <a:endParaRPr lang="en-US" i="1" dirty="0">
              <a:latin typeface="Arial" charset="0"/>
              <a:ea typeface="ＭＳ Ｐゴシック" charset="0"/>
              <a:cs typeface="ＭＳ Ｐゴシック" charset="0"/>
            </a:endParaRPr>
          </a:p>
          <a:p>
            <a:pPr eaLnBrk="1" hangingPunct="1"/>
            <a:r>
              <a:rPr lang="en-US" i="1" dirty="0">
                <a:latin typeface="Arial" charset="0"/>
                <a:ea typeface="ＭＳ Ｐゴシック" charset="0"/>
                <a:cs typeface="ＭＳ Ｐゴシック" charset="0"/>
              </a:rPr>
              <a:t>Suggestion: if the PHA</a:t>
            </a:r>
            <a:r>
              <a:rPr lang="ja-JP" altLang="en-US" i="1" dirty="0">
                <a:latin typeface="Arial" charset="0"/>
                <a:ea typeface="ＭＳ Ｐゴシック" charset="0"/>
                <a:cs typeface="ＭＳ Ｐゴシック" charset="0"/>
              </a:rPr>
              <a:t>’</a:t>
            </a:r>
            <a:r>
              <a:rPr lang="en-US" i="1" dirty="0">
                <a:latin typeface="Arial" charset="0"/>
                <a:ea typeface="ＭＳ Ｐゴシック" charset="0"/>
                <a:cs typeface="ＭＳ Ｐゴシック" charset="0"/>
              </a:rPr>
              <a:t>s PMP is present at the training, ask him or her what residents are instructed to do and have a discussion about who would help do this preparation for an elderly or disabled resident.</a:t>
            </a:r>
          </a:p>
          <a:p>
            <a:endParaRPr lang="en-US" dirty="0">
              <a:latin typeface="Arial" charset="0"/>
              <a:ea typeface="ＭＳ Ｐゴシック" charset="0"/>
              <a:cs typeface="ＭＳ Ｐゴシック" charset="0"/>
            </a:endParaRPr>
          </a:p>
        </p:txBody>
      </p:sp>
      <p:sp>
        <p:nvSpPr>
          <p:cNvPr id="7373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7373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737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12375B-7D7B-C946-8F00-AD9E560949DB}" type="slidenum">
              <a:rPr lang="en-US" sz="1100">
                <a:ea typeface="Osaka" charset="0"/>
                <a:cs typeface="Osaka" charset="0"/>
              </a:rPr>
              <a:pPr eaLnBrk="1" hangingPunct="1"/>
              <a:t>29</a:t>
            </a:fld>
            <a:endParaRPr lang="en-US" sz="1100">
              <a:ea typeface="Osaka" charset="0"/>
              <a:cs typeface="Osak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2048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2048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3C49FB-B55B-664B-8F2E-FD455FABC021}" type="slidenum">
              <a:rPr lang="en-US" sz="1100">
                <a:ea typeface="Osaka" charset="0"/>
                <a:cs typeface="Osaka" charset="0"/>
              </a:rPr>
              <a:pPr eaLnBrk="1" hangingPunct="1"/>
              <a:t>3</a:t>
            </a:fld>
            <a:endParaRPr lang="en-US" sz="1100">
              <a:ea typeface="Osaka" charset="0"/>
              <a:cs typeface="Osaka" charset="0"/>
            </a:endParaRPr>
          </a:p>
        </p:txBody>
      </p:sp>
      <p:sp>
        <p:nvSpPr>
          <p:cNvPr id="20485" name="Rectangle 2"/>
          <p:cNvSpPr>
            <a:spLocks noGrp="1" noRot="1" noChangeAspect="1" noChangeArrowheads="1" noTextEdit="1"/>
          </p:cNvSpPr>
          <p:nvPr>
            <p:ph type="sldImg"/>
          </p:nvPr>
        </p:nvSpPr>
        <p:spPr>
          <a:ln/>
        </p:spPr>
      </p:sp>
      <p:sp>
        <p:nvSpPr>
          <p:cNvPr id="204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7577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7578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249A13-A9A2-B149-A706-031A6E57E59F}" type="slidenum">
              <a:rPr lang="en-US" sz="1100">
                <a:ea typeface="Osaka" charset="0"/>
                <a:cs typeface="Osaka" charset="0"/>
              </a:rPr>
              <a:pPr eaLnBrk="1" hangingPunct="1"/>
              <a:t>30</a:t>
            </a:fld>
            <a:endParaRPr lang="en-US" sz="1100">
              <a:ea typeface="Osaka" charset="0"/>
              <a:cs typeface="Osaka" charset="0"/>
            </a:endParaRPr>
          </a:p>
        </p:txBody>
      </p:sp>
      <p:sp>
        <p:nvSpPr>
          <p:cNvPr id="75781"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2D164B9-4F1C-A144-B444-EAD996D34677}" type="slidenum">
              <a:rPr lang="en-US" sz="1100">
                <a:ea typeface="Osaka" charset="0"/>
                <a:cs typeface="Osaka" charset="0"/>
              </a:rPr>
              <a:pPr algn="r" eaLnBrk="1" hangingPunct="1"/>
              <a:t>30</a:t>
            </a:fld>
            <a:endParaRPr lang="en-US" sz="1100">
              <a:ea typeface="Osaka" charset="0"/>
              <a:cs typeface="Osaka" charset="0"/>
            </a:endParaRPr>
          </a:p>
        </p:txBody>
      </p:sp>
      <p:sp>
        <p:nvSpPr>
          <p:cNvPr id="75782" name="Rectangle 1026"/>
          <p:cNvSpPr>
            <a:spLocks noGrp="1" noRot="1" noChangeAspect="1" noChangeArrowheads="1" noTextEdit="1"/>
          </p:cNvSpPr>
          <p:nvPr>
            <p:ph type="sldImg"/>
          </p:nvPr>
        </p:nvSpPr>
        <p:spPr>
          <a:solidFill>
            <a:srgbClr val="FFFFFF"/>
          </a:solidFill>
          <a:ln/>
        </p:spPr>
      </p:sp>
      <p:sp>
        <p:nvSpPr>
          <p:cNvPr id="75783" name="Rectangle 1027"/>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Osaka" charset="0"/>
                <a:cs typeface="Osaka" charset="0"/>
              </a:rPr>
              <a:t>Use fabric encasements designed for bed bugs. The encasement drastically simplifies inspection, making early detection easier especially on the box spring which has lots of spots where bed bugs can hide. The most common site of escape is through the zipper and bed bug encasements have special zippers. Most bed bugs will die within 5 months, but leave the encasement on and sealed just in case.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7782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7782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2354AC-DD1B-604E-9CB9-2908116B1E98}" type="slidenum">
              <a:rPr lang="en-US" sz="1100">
                <a:ea typeface="Osaka" charset="0"/>
                <a:cs typeface="Osaka" charset="0"/>
              </a:rPr>
              <a:pPr eaLnBrk="1" hangingPunct="1"/>
              <a:t>31</a:t>
            </a:fld>
            <a:endParaRPr lang="en-US" sz="1100">
              <a:ea typeface="Osaka" charset="0"/>
              <a:cs typeface="Osaka" charset="0"/>
            </a:endParaRPr>
          </a:p>
        </p:txBody>
      </p:sp>
      <p:sp>
        <p:nvSpPr>
          <p:cNvPr id="77829" name="Rectangle 2"/>
          <p:cNvSpPr>
            <a:spLocks noGrp="1" noRot="1" noChangeAspect="1" noChangeArrowheads="1" noTextEdit="1"/>
          </p:cNvSpPr>
          <p:nvPr>
            <p:ph type="sldImg"/>
          </p:nvPr>
        </p:nvSpPr>
        <p:spPr>
          <a:ln/>
        </p:spPr>
      </p:sp>
      <p:sp>
        <p:nvSpPr>
          <p:cNvPr id="778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7987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7987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7B0BF1-C5D7-744B-BB5D-DCA1C0CCCAE9}" type="slidenum">
              <a:rPr lang="en-US" sz="1100">
                <a:ea typeface="Osaka" charset="0"/>
                <a:cs typeface="Osaka" charset="0"/>
              </a:rPr>
              <a:pPr eaLnBrk="1" hangingPunct="1"/>
              <a:t>32</a:t>
            </a:fld>
            <a:endParaRPr lang="en-US" sz="1100">
              <a:ea typeface="Osaka" charset="0"/>
              <a:cs typeface="Osaka" charset="0"/>
            </a:endParaRPr>
          </a:p>
        </p:txBody>
      </p:sp>
      <p:sp>
        <p:nvSpPr>
          <p:cNvPr id="79877"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29AC09D-0440-2847-AD59-4E41101EB9FE}" type="slidenum">
              <a:rPr lang="en-US" sz="1100">
                <a:ea typeface="Osaka" charset="0"/>
                <a:cs typeface="Osaka" charset="0"/>
              </a:rPr>
              <a:pPr algn="r" eaLnBrk="1" hangingPunct="1"/>
              <a:t>32</a:t>
            </a:fld>
            <a:endParaRPr lang="en-US" sz="1100">
              <a:ea typeface="Osaka" charset="0"/>
              <a:cs typeface="Osaka" charset="0"/>
            </a:endParaRPr>
          </a:p>
        </p:txBody>
      </p:sp>
      <p:sp>
        <p:nvSpPr>
          <p:cNvPr id="79878" name="Rectangle 2"/>
          <p:cNvSpPr>
            <a:spLocks noGrp="1" noRot="1" noChangeAspect="1" noChangeArrowheads="1" noTextEdit="1"/>
          </p:cNvSpPr>
          <p:nvPr>
            <p:ph type="sldImg"/>
          </p:nvPr>
        </p:nvSpPr>
        <p:spPr>
          <a:ln/>
        </p:spPr>
      </p:sp>
      <p:sp>
        <p:nvSpPr>
          <p:cNvPr id="798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600"/>
              </a:spcBef>
            </a:pPr>
            <a:r>
              <a:rPr lang="en-US">
                <a:latin typeface="Arial" charset="0"/>
                <a:ea typeface="ＭＳ Ｐゴシック" charset="0"/>
                <a:cs typeface="ＭＳ Ｐゴシック" charset="0"/>
              </a:rPr>
              <a:t>Sprays should not have to be used by the PMP for cockroaches and rodents, but since there are few other options for bed bug management, sprays may need to be used.</a:t>
            </a:r>
          </a:p>
          <a:p>
            <a:pPr eaLnBrk="1" hangingPunct="1">
              <a:spcBef>
                <a:spcPts val="600"/>
              </a:spcBef>
            </a:pPr>
            <a:endParaRPr lang="en-US">
              <a:latin typeface="Arial" charset="0"/>
              <a:ea typeface="ＭＳ Ｐゴシック" charset="0"/>
              <a:cs typeface="ＭＳ Ｐゴシック" charset="0"/>
            </a:endParaRPr>
          </a:p>
          <a:p>
            <a:pPr eaLnBrk="1" hangingPunct="1">
              <a:spcBef>
                <a:spcPts val="600"/>
              </a:spcBef>
            </a:pPr>
            <a:r>
              <a:rPr lang="en-US">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Do It Yourself</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 sprays may be repellent, causing bed bugs to move away from the treated area. Their use can spread the problem, making the bed bugs harder to deal with and MORE expensive for a professional to treat (because of a larger treatment area). PMPs have the expertise and products to treat bed bugs. Residents should focus their efforts on nonchemical control practices.</a:t>
            </a:r>
          </a:p>
          <a:p>
            <a:pPr eaLnBrk="1" hangingPunct="1">
              <a:spcBef>
                <a:spcPts val="600"/>
              </a:spcBef>
            </a:pPr>
            <a:endParaRPr lang="en-US">
              <a:latin typeface="Arial" charset="0"/>
              <a:ea typeface="ＭＳ Ｐゴシック" charset="0"/>
              <a:cs typeface="ＭＳ Ｐゴシック" charset="0"/>
            </a:endParaRPr>
          </a:p>
          <a:p>
            <a:pPr eaLnBrk="1" hangingPunct="1">
              <a:spcBef>
                <a:spcPts val="600"/>
              </a:spcBef>
            </a:pPr>
            <a:r>
              <a:rPr lang="en-US">
                <a:latin typeface="Arial" charset="0"/>
                <a:ea typeface="ＭＳ Ｐゴシック" charset="0"/>
                <a:cs typeface="ＭＳ Ｐゴシック" charset="0"/>
              </a:rPr>
              <a:t>A 2013 study by Dr. Susan Jones at Ohio State University showed that total release foggers do not work for bed bugs.</a:t>
            </a:r>
          </a:p>
          <a:p>
            <a:pPr eaLnBrk="1" hangingPunct="1">
              <a:spcBef>
                <a:spcPts val="600"/>
              </a:spcBef>
            </a:pPr>
            <a:endParaRPr lang="en-US">
              <a:latin typeface="Arial" charset="0"/>
              <a:ea typeface="ＭＳ Ｐゴシック" charset="0"/>
              <a:cs typeface="ＭＳ Ｐゴシック" charset="0"/>
            </a:endParaRPr>
          </a:p>
          <a:p>
            <a:pPr>
              <a:spcBef>
                <a:spcPts val="600"/>
              </a:spcBef>
            </a:pPr>
            <a:r>
              <a:rPr lang="en-US">
                <a:latin typeface="Arial" charset="0"/>
                <a:ea typeface="ＭＳ Ｐゴシック" charset="0"/>
                <a:cs typeface="ＭＳ Ｐゴシック" charset="0"/>
              </a:rPr>
              <a:t>Sprays should not be used in the units occupied by people with chemical sensitivities, or in adjacent or neighboring units, common areas (such as the halls, lobby, laundry room, elevator, or stairs), or along paths of travel. Infants and children, the elderly, and pregnant women are at greater risk for adverse health effects associated with exposure to pesticides and thus it makes sense to use reduced risk practices, follow label instructions, and practice prevention-based approaches that reduce reliance on chemical control measures.</a:t>
            </a:r>
          </a:p>
          <a:p>
            <a:pPr>
              <a:spcBef>
                <a:spcPts val="600"/>
              </a:spcBef>
            </a:pPr>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Reference: Jones, S. and Bryant, J. 2012 "Ineffectiveness of Over-the-Counter Total-Release Foggers Against the Bed Bug (Heteroptera: Cimicidae)." </a:t>
            </a:r>
            <a:r>
              <a:rPr lang="en-US" i="1">
                <a:latin typeface="Arial" charset="0"/>
                <a:ea typeface="ＭＳ Ｐゴシック" charset="0"/>
                <a:cs typeface="ＭＳ Ｐゴシック" charset="0"/>
              </a:rPr>
              <a:t>Journal of Economic Entomology, 105(3):957.</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8192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8192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5B7CAB-8D60-9A43-A4C7-5035FADC4BEA}" type="slidenum">
              <a:rPr lang="en-US" sz="1100">
                <a:ea typeface="Osaka" charset="0"/>
                <a:cs typeface="Osaka" charset="0"/>
              </a:rPr>
              <a:pPr eaLnBrk="1" hangingPunct="1"/>
              <a:t>33</a:t>
            </a:fld>
            <a:endParaRPr lang="en-US" sz="1100">
              <a:ea typeface="Osaka" charset="0"/>
              <a:cs typeface="Osaka" charset="0"/>
            </a:endParaRPr>
          </a:p>
        </p:txBody>
      </p:sp>
      <p:sp>
        <p:nvSpPr>
          <p:cNvPr id="81925"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DC4B4D5-EFF1-A14C-BC66-28604880AA62}" type="slidenum">
              <a:rPr lang="en-US" sz="1100">
                <a:ea typeface="Osaka" charset="0"/>
                <a:cs typeface="Osaka" charset="0"/>
              </a:rPr>
              <a:pPr algn="r" eaLnBrk="1" hangingPunct="1"/>
              <a:t>33</a:t>
            </a:fld>
            <a:endParaRPr lang="en-US" sz="1100">
              <a:ea typeface="Osaka" charset="0"/>
              <a:cs typeface="Osaka" charset="0"/>
            </a:endParaRPr>
          </a:p>
        </p:txBody>
      </p:sp>
      <p:sp>
        <p:nvSpPr>
          <p:cNvPr id="81926" name="Rectangle 2"/>
          <p:cNvSpPr>
            <a:spLocks noGrp="1" noRot="1" noChangeAspect="1" noChangeArrowheads="1" noTextEdit="1"/>
          </p:cNvSpPr>
          <p:nvPr>
            <p:ph type="sldImg"/>
          </p:nvPr>
        </p:nvSpPr>
        <p:spPr>
          <a:ln/>
        </p:spPr>
      </p:sp>
      <p:sp>
        <p:nvSpPr>
          <p:cNvPr id="819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839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839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C94BE7-AE46-6348-AA65-04031CD36BF0}" type="slidenum">
              <a:rPr lang="en-US" sz="1100">
                <a:ea typeface="Osaka" charset="0"/>
                <a:cs typeface="Osaka" charset="0"/>
              </a:rPr>
              <a:pPr eaLnBrk="1" hangingPunct="1"/>
              <a:t>34</a:t>
            </a:fld>
            <a:endParaRPr lang="en-US" sz="1100">
              <a:ea typeface="Osaka" charset="0"/>
              <a:cs typeface="Osaka" charset="0"/>
            </a:endParaRPr>
          </a:p>
        </p:txBody>
      </p:sp>
      <p:sp>
        <p:nvSpPr>
          <p:cNvPr id="83973"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78C9F11-5989-0C44-8D38-AA51E1753407}" type="slidenum">
              <a:rPr lang="en-US" sz="1100">
                <a:ea typeface="Osaka" charset="0"/>
                <a:cs typeface="Osaka" charset="0"/>
              </a:rPr>
              <a:pPr algn="r" eaLnBrk="1" hangingPunct="1"/>
              <a:t>34</a:t>
            </a:fld>
            <a:endParaRPr lang="en-US" sz="1100">
              <a:ea typeface="Osaka" charset="0"/>
              <a:cs typeface="Osaka" charset="0"/>
            </a:endParaRPr>
          </a:p>
        </p:txBody>
      </p:sp>
      <p:sp>
        <p:nvSpPr>
          <p:cNvPr id="83974" name="Rectangle 2"/>
          <p:cNvSpPr>
            <a:spLocks noGrp="1" noRot="1" noChangeAspect="1" noChangeArrowheads="1" noTextEdit="1"/>
          </p:cNvSpPr>
          <p:nvPr>
            <p:ph type="sldImg"/>
          </p:nvPr>
        </p:nvSpPr>
        <p:spPr>
          <a:ln/>
        </p:spPr>
      </p:sp>
      <p:sp>
        <p:nvSpPr>
          <p:cNvPr id="839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Arial" charset="0"/>
                <a:ea typeface="ＭＳ Ｐゴシック" charset="0"/>
                <a:cs typeface="ＭＳ Ｐゴシック" charset="0"/>
              </a:rPr>
              <a:t>No one reason is to blame for the increase in bed bug infestations. They were never fully gone, but a bed bug treatment was uncommon for pest control companies. The rise has been referred to at "the perfect storm." Most likely it is a combination of all these factors that resulted in the situation we are dealing with today. Bed bugs are back, regardless of how they got here. </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809975-8533-6846-A1CA-2E884B57FFC6}" type="slidenum">
              <a:rPr lang="en-US" sz="1100">
                <a:latin typeface="Calibri" charset="0"/>
              </a:rPr>
              <a:pPr eaLnBrk="1" hangingPunct="1"/>
              <a:t>4</a:t>
            </a:fld>
            <a:endParaRPr lang="en-US" sz="11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2457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2458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E80FB2-E92A-5F4D-8A4E-14879F31709D}" type="slidenum">
              <a:rPr lang="en-US" sz="1100">
                <a:ea typeface="Osaka" charset="0"/>
                <a:cs typeface="Osaka" charset="0"/>
              </a:rPr>
              <a:pPr eaLnBrk="1" hangingPunct="1"/>
              <a:t>5</a:t>
            </a:fld>
            <a:endParaRPr lang="en-US" sz="1100">
              <a:ea typeface="Osaka" charset="0"/>
              <a:cs typeface="Osaka" charset="0"/>
            </a:endParaRPr>
          </a:p>
        </p:txBody>
      </p:sp>
      <p:sp>
        <p:nvSpPr>
          <p:cNvPr id="24581"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23B6595-4926-EA47-8CDD-2209DAC25356}" type="slidenum">
              <a:rPr lang="en-US" sz="1100">
                <a:ea typeface="Osaka" charset="0"/>
                <a:cs typeface="Osaka" charset="0"/>
              </a:rPr>
              <a:pPr algn="r" eaLnBrk="1" hangingPunct="1"/>
              <a:t>5</a:t>
            </a:fld>
            <a:endParaRPr lang="en-US" sz="1100">
              <a:ea typeface="Osaka" charset="0"/>
              <a:cs typeface="Osaka" charset="0"/>
            </a:endParaRPr>
          </a:p>
        </p:txBody>
      </p:sp>
      <p:sp>
        <p:nvSpPr>
          <p:cNvPr id="24582" name="Rectangle 2"/>
          <p:cNvSpPr>
            <a:spLocks noGrp="1" noRot="1" noChangeAspect="1" noChangeArrowheads="1" noTextEdit="1"/>
          </p:cNvSpPr>
          <p:nvPr>
            <p:ph type="sldImg"/>
          </p:nvPr>
        </p:nvSpPr>
        <p:spPr>
          <a:ln/>
        </p:spPr>
      </p:sp>
      <p:sp>
        <p:nvSpPr>
          <p:cNvPr id="245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Although bed bugs have not been shown to transmit disease, they do have an effect on physical and mental health. In 2010 EPA and CDC issued a joint statement, classifying bed bugs as a "pest of significant public health importance."</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Physical effects could result from scratching the welts that show up on some people from the bed bug bite. The elderly and children may not have the self control to stop scratching and infection can result.</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Many people with bed bugs cannot sleep and suffer negative effects. The stress from having bed bugs, having to treat them, and having to pay for it can take a significant toll.</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2662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2662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1F5D83-8993-CE40-8C51-33AA3AD7BAA9}" type="slidenum">
              <a:rPr lang="en-US" sz="1100">
                <a:ea typeface="Osaka" charset="0"/>
                <a:cs typeface="Osaka" charset="0"/>
              </a:rPr>
              <a:pPr eaLnBrk="1" hangingPunct="1"/>
              <a:t>6</a:t>
            </a:fld>
            <a:endParaRPr lang="en-US" sz="1100">
              <a:ea typeface="Osaka" charset="0"/>
              <a:cs typeface="Osaka" charset="0"/>
            </a:endParaRPr>
          </a:p>
        </p:txBody>
      </p:sp>
      <p:sp>
        <p:nvSpPr>
          <p:cNvPr id="26629" name="Rectangle 2"/>
          <p:cNvSpPr>
            <a:spLocks noGrp="1" noRot="1" noChangeAspect="1" noChangeArrowheads="1" noTextEdit="1"/>
          </p:cNvSpPr>
          <p:nvPr>
            <p:ph type="sldImg"/>
          </p:nvPr>
        </p:nvSpPr>
        <p:spPr>
          <a:ln/>
        </p:spPr>
      </p:sp>
      <p:sp>
        <p:nvSpPr>
          <p:cNvPr id="266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Bed bugs can be two different shapes, depending on when they last fed. They expand when full of blood and quickly (within a few hours) digest the blood and poop out the excess so that they are flat again. A recently fed bed bug will be plump, but after it digests it is back to being flat. </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Like cockroaches, baby bed bugs look like the adults, only smaller.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2867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2867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FC9CDD-C100-FB41-9D8B-205A51B819C1}" type="slidenum">
              <a:rPr lang="en-US" sz="1100">
                <a:ea typeface="Osaka" charset="0"/>
                <a:cs typeface="Osaka" charset="0"/>
              </a:rPr>
              <a:pPr eaLnBrk="1" hangingPunct="1"/>
              <a:t>7</a:t>
            </a:fld>
            <a:endParaRPr lang="en-US" sz="1100">
              <a:ea typeface="Osaka" charset="0"/>
              <a:cs typeface="Osaka" charset="0"/>
            </a:endParaRPr>
          </a:p>
        </p:txBody>
      </p:sp>
      <p:sp>
        <p:nvSpPr>
          <p:cNvPr id="28677"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2335E78-67AE-B645-A37E-19EF7BBB4ADE}" type="slidenum">
              <a:rPr lang="en-US" sz="1100">
                <a:ea typeface="Osaka" charset="0"/>
                <a:cs typeface="Osaka" charset="0"/>
              </a:rPr>
              <a:pPr algn="r" eaLnBrk="1" hangingPunct="1"/>
              <a:t>7</a:t>
            </a:fld>
            <a:endParaRPr lang="en-US" sz="1100">
              <a:ea typeface="Osaka" charset="0"/>
              <a:cs typeface="Osaka" charset="0"/>
            </a:endParaRPr>
          </a:p>
        </p:txBody>
      </p:sp>
      <p:sp>
        <p:nvSpPr>
          <p:cNvPr id="28678" name="Rectangle 2"/>
          <p:cNvSpPr>
            <a:spLocks noGrp="1" noRot="1" noChangeAspect="1" noChangeArrowheads="1" noTextEdit="1"/>
          </p:cNvSpPr>
          <p:nvPr>
            <p:ph type="sldImg"/>
          </p:nvPr>
        </p:nvSpPr>
        <p:spPr>
          <a:ln/>
        </p:spPr>
      </p:sp>
      <p:sp>
        <p:nvSpPr>
          <p:cNvPr id="286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Arial" charset="0"/>
                <a:ea typeface="ＭＳ Ｐゴシック" charset="0"/>
                <a:cs typeface="ＭＳ Ｐゴシック" charset="0"/>
              </a:rPr>
              <a:t>Bed bugs will wedge into any crack that a credit card edge can fit into.</a:t>
            </a:r>
          </a:p>
          <a:p>
            <a:pPr eaLnBrk="1" hangingPunct="1"/>
            <a:r>
              <a:rPr lang="en-US">
                <a:latin typeface="Arial" charset="0"/>
                <a:ea typeface="ＭＳ Ｐゴシック" charset="0"/>
                <a:cs typeface="ＭＳ Ｐゴシック" charset="0"/>
              </a:rPr>
              <a:t> </a:t>
            </a:r>
          </a:p>
          <a:p>
            <a:pPr eaLnBrk="1" hangingPunct="1"/>
            <a:r>
              <a:rPr lang="en-US">
                <a:latin typeface="Arial" charset="0"/>
                <a:ea typeface="ＭＳ Ｐゴシック" charset="0"/>
                <a:cs typeface="ＭＳ Ｐゴシック" charset="0"/>
              </a:rPr>
              <a:t>Although they are usually active at night, bed bugs will feed during the day if hungry. Most of the time, they are hiding in cracks and crevices near where they last fed. </a:t>
            </a:r>
            <a:r>
              <a:rPr lang="en-US" i="1">
                <a:latin typeface="Arial" charset="0"/>
                <a:ea typeface="ＭＳ Ｐゴシック" charset="0"/>
                <a:cs typeface="ＭＳ Ｐゴシック" charset="0"/>
              </a:rPr>
              <a:t>Usually where there is one, there will be more, but they are not dependent on each other, so </a:t>
            </a:r>
            <a:r>
              <a:rPr lang="ja-JP" altLang="en-US" i="1">
                <a:latin typeface="Arial" charset="0"/>
                <a:ea typeface="ＭＳ Ｐゴシック" charset="0"/>
                <a:cs typeface="ＭＳ Ｐゴシック" charset="0"/>
              </a:rPr>
              <a:t>“</a:t>
            </a:r>
            <a:r>
              <a:rPr lang="en-US" i="1">
                <a:latin typeface="Arial" charset="0"/>
                <a:ea typeface="ＭＳ Ｐゴシック" charset="0"/>
                <a:cs typeface="ＭＳ Ｐゴシック" charset="0"/>
              </a:rPr>
              <a:t>loners</a:t>
            </a:r>
            <a:r>
              <a:rPr lang="ja-JP" altLang="en-US" i="1">
                <a:latin typeface="Arial" charset="0"/>
                <a:ea typeface="ＭＳ Ｐゴシック" charset="0"/>
                <a:cs typeface="ＭＳ Ｐゴシック" charset="0"/>
              </a:rPr>
              <a:t>”</a:t>
            </a:r>
            <a:r>
              <a:rPr lang="en-US" i="1">
                <a:latin typeface="Arial" charset="0"/>
                <a:ea typeface="ＭＳ Ｐゴシック" charset="0"/>
                <a:cs typeface="ＭＳ Ｐゴシック" charset="0"/>
              </a:rPr>
              <a:t> can occur. Hiding spots can be in the furniture where people sleep (sofas, recliners, mattresses, box springs, and bed frames), the furniture next to the bed, lamps, alarm clocks, picture frames on the walls, baseboards, the edges of the carpets, electric outlets, and draperies.</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They can get into other units and be carried home by staff members by hitchhiking on bags and used furniture (especially stuff that was picked up from trash) or by crawling into new units through walls.</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Bed bugs will always be found crawling, never flying, jumping, or burrowing.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3072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3072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AF8B47-66D3-F94C-957B-6879CD0BF0CF}" type="slidenum">
              <a:rPr lang="en-US" sz="1100">
                <a:ea typeface="Osaka" charset="0"/>
                <a:cs typeface="Osaka" charset="0"/>
              </a:rPr>
              <a:pPr eaLnBrk="1" hangingPunct="1"/>
              <a:t>8</a:t>
            </a:fld>
            <a:endParaRPr lang="en-US" sz="1100">
              <a:ea typeface="Osaka" charset="0"/>
              <a:cs typeface="Osaka" charset="0"/>
            </a:endParaRPr>
          </a:p>
        </p:txBody>
      </p:sp>
      <p:sp>
        <p:nvSpPr>
          <p:cNvPr id="30725"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A781609-18BB-3A47-A8E4-27B446427344}" type="slidenum">
              <a:rPr lang="en-US" sz="1100">
                <a:ea typeface="Osaka" charset="0"/>
                <a:cs typeface="Osaka" charset="0"/>
              </a:rPr>
              <a:pPr algn="r" eaLnBrk="1" hangingPunct="1"/>
              <a:t>8</a:t>
            </a:fld>
            <a:endParaRPr lang="en-US" sz="1100">
              <a:ea typeface="Osaka" charset="0"/>
              <a:cs typeface="Osaka" charset="0"/>
            </a:endParaRPr>
          </a:p>
        </p:txBody>
      </p:sp>
      <p:sp>
        <p:nvSpPr>
          <p:cNvPr id="30726" name="Rectangle 2"/>
          <p:cNvSpPr>
            <a:spLocks noGrp="1" noRot="1" noChangeAspect="1" noChangeArrowheads="1" noTextEdit="1"/>
          </p:cNvSpPr>
          <p:nvPr>
            <p:ph type="sldImg"/>
          </p:nvPr>
        </p:nvSpPr>
        <p:spPr>
          <a:ln/>
        </p:spPr>
      </p:sp>
      <p:sp>
        <p:nvSpPr>
          <p:cNvPr id="307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Unl</a:t>
            </a:r>
            <a:r>
              <a:rPr lang="en-US" i="1">
                <a:latin typeface="Arial" charset="0"/>
                <a:ea typeface="ＭＳ Ｐゴシック" charset="0"/>
                <a:cs typeface="ＭＳ Ｐゴシック" charset="0"/>
              </a:rPr>
              <a:t>ike cockroaches and rodents, bed bugs get both their food and water needs from blood. If there is a warm body, they can be happy. The baits intended for cockroaches and rodents will not work on bed bugs because bed bugs do not have chewing mouthparts to eat the bait. Also, boric acid (a stomach poison) will not work for bed bugs since they will not ingest it.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327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327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0"/>
                <a:cs typeface="ＭＳ Ｐゴシック" charset="0"/>
              </a:defRPr>
            </a:lvl1pPr>
            <a:lvl2pPr marL="37931725" indent="-37474525" defTabSz="9223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D7817E-356B-604F-8FFA-8EEE1F6FD03F}" type="slidenum">
              <a:rPr lang="en-US" sz="1100">
                <a:ea typeface="Osaka" charset="0"/>
                <a:cs typeface="Osaka" charset="0"/>
              </a:rPr>
              <a:pPr eaLnBrk="1" hangingPunct="1"/>
              <a:t>9</a:t>
            </a:fld>
            <a:endParaRPr lang="en-US" sz="1100">
              <a:ea typeface="Osaka" charset="0"/>
              <a:cs typeface="Osaka" charset="0"/>
            </a:endParaRPr>
          </a:p>
        </p:txBody>
      </p:sp>
      <p:sp>
        <p:nvSpPr>
          <p:cNvPr id="32773" name="Rectangle 2"/>
          <p:cNvSpPr>
            <a:spLocks noGrp="1" noRot="1" noChangeAspect="1" noChangeArrowheads="1" noTextEdit="1"/>
          </p:cNvSpPr>
          <p:nvPr>
            <p:ph type="sldImg"/>
          </p:nvPr>
        </p:nvSpPr>
        <p:spPr>
          <a:ln/>
        </p:spPr>
      </p:sp>
      <p:sp>
        <p:nvSpPr>
          <p:cNvPr id="327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Arial" charset="0"/>
                <a:ea typeface="ＭＳ Ｐゴシック" charset="0"/>
                <a:cs typeface="ＭＳ Ｐゴシック" charset="0"/>
              </a:rPr>
              <a:t>The photos are of a tick, mosquito bites, a cockroach nymph, a bat bug, and a spider beetle a few of the insects that have been found in the homes of people who thought they had bed bugs. Proper identification can save time, anxiety, and money. The only way to confirm bed bugs is to find live bed bugs, collect a few, and have a professional identify them.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2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E6A57583-2426-3944-8DCB-086307C53774}" type="datetime1">
              <a:rPr lang="en-US"/>
              <a:pPr/>
              <a:t>11/12/15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C3AFC0C-421D-CC40-A576-70FCCCAC04DF}" type="slidenum">
              <a:rPr lang="en-US"/>
              <a:pPr/>
              <a:t>‹#›</a:t>
            </a:fld>
            <a:endParaRPr lang="en-US"/>
          </a:p>
        </p:txBody>
      </p:sp>
    </p:spTree>
    <p:extLst>
      <p:ext uri="{BB962C8B-B14F-4D97-AF65-F5344CB8AC3E}">
        <p14:creationId xmlns:p14="http://schemas.microsoft.com/office/powerpoint/2010/main" val="2100986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2376170-F0CE-B44A-B430-14AA6C4E5580}" type="datetime1">
              <a:rPr lang="en-US"/>
              <a:pPr/>
              <a:t>11/12/15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9CD7139-A4E8-F741-BE20-540A65E8B8BF}" type="slidenum">
              <a:rPr lang="en-US"/>
              <a:pPr/>
              <a:t>‹#›</a:t>
            </a:fld>
            <a:endParaRPr lang="en-US"/>
          </a:p>
        </p:txBody>
      </p:sp>
    </p:spTree>
    <p:extLst>
      <p:ext uri="{BB962C8B-B14F-4D97-AF65-F5344CB8AC3E}">
        <p14:creationId xmlns:p14="http://schemas.microsoft.com/office/powerpoint/2010/main" val="1166835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42E3439D-AC7F-374D-8A5E-636CDB952FCB}" type="datetime1">
              <a:rPr lang="en-US"/>
              <a:pPr/>
              <a:t>11/12/15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89F50E6-A793-944C-A33D-495429B7BB1D}" type="slidenum">
              <a:rPr lang="en-US"/>
              <a:pPr/>
              <a:t>‹#›</a:t>
            </a:fld>
            <a:endParaRPr lang="en-US"/>
          </a:p>
        </p:txBody>
      </p:sp>
    </p:spTree>
    <p:extLst>
      <p:ext uri="{BB962C8B-B14F-4D97-AF65-F5344CB8AC3E}">
        <p14:creationId xmlns:p14="http://schemas.microsoft.com/office/powerpoint/2010/main" val="404646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5521544-9D3E-E948-99B5-FC4CE846CB5E}" type="datetime1">
              <a:rPr lang="en-US"/>
              <a:pPr/>
              <a:t>11/12/15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3B7BAB9-0AEC-B24A-86AB-ABA8B667FE40}" type="slidenum">
              <a:rPr lang="en-US"/>
              <a:pPr/>
              <a:t>‹#›</a:t>
            </a:fld>
            <a:endParaRPr lang="en-US"/>
          </a:p>
        </p:txBody>
      </p:sp>
    </p:spTree>
    <p:extLst>
      <p:ext uri="{BB962C8B-B14F-4D97-AF65-F5344CB8AC3E}">
        <p14:creationId xmlns:p14="http://schemas.microsoft.com/office/powerpoint/2010/main" val="411837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788A8D2-3C7E-674B-B2DA-6D01AD1F7956}" type="datetime1">
              <a:rPr lang="en-US"/>
              <a:pPr/>
              <a:t>11/12/15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D06F66A-DC3C-9E42-A8C9-6B010562BE3E}" type="slidenum">
              <a:rPr lang="en-US"/>
              <a:pPr/>
              <a:t>‹#›</a:t>
            </a:fld>
            <a:endParaRPr lang="en-US"/>
          </a:p>
        </p:txBody>
      </p:sp>
    </p:spTree>
    <p:extLst>
      <p:ext uri="{BB962C8B-B14F-4D97-AF65-F5344CB8AC3E}">
        <p14:creationId xmlns:p14="http://schemas.microsoft.com/office/powerpoint/2010/main" val="772462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A1247CE-00EB-354D-9B47-A115737D8BE1}" type="datetime1">
              <a:rPr lang="en-US"/>
              <a:pPr/>
              <a:t>11/12/15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D632B19-8EA8-AD4D-9CD9-0660601B1922}" type="slidenum">
              <a:rPr lang="en-US"/>
              <a:pPr/>
              <a:t>‹#›</a:t>
            </a:fld>
            <a:endParaRPr lang="en-US"/>
          </a:p>
        </p:txBody>
      </p:sp>
    </p:spTree>
    <p:extLst>
      <p:ext uri="{BB962C8B-B14F-4D97-AF65-F5344CB8AC3E}">
        <p14:creationId xmlns:p14="http://schemas.microsoft.com/office/powerpoint/2010/main" val="870553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B6AAB911-7F42-FD40-9F09-80B44F94D86D}" type="datetime1">
              <a:rPr lang="en-US"/>
              <a:pPr/>
              <a:t>11/12/15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811F70B-67C7-5F4B-B7ED-72A2BE452063}" type="slidenum">
              <a:rPr lang="en-US"/>
              <a:pPr/>
              <a:t>‹#›</a:t>
            </a:fld>
            <a:endParaRPr lang="en-US"/>
          </a:p>
        </p:txBody>
      </p:sp>
    </p:spTree>
    <p:extLst>
      <p:ext uri="{BB962C8B-B14F-4D97-AF65-F5344CB8AC3E}">
        <p14:creationId xmlns:p14="http://schemas.microsoft.com/office/powerpoint/2010/main" val="2254885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19F2ABC-029C-A646-8443-FE6764D62D99}" type="datetime1">
              <a:rPr lang="en-US"/>
              <a:pPr/>
              <a:t>11/12/15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A7E4BC-B1C3-A448-A9C6-32B0CE4A7E70}" type="slidenum">
              <a:rPr lang="en-US"/>
              <a:pPr/>
              <a:t>‹#›</a:t>
            </a:fld>
            <a:endParaRPr lang="en-US"/>
          </a:p>
        </p:txBody>
      </p:sp>
    </p:spTree>
    <p:extLst>
      <p:ext uri="{BB962C8B-B14F-4D97-AF65-F5344CB8AC3E}">
        <p14:creationId xmlns:p14="http://schemas.microsoft.com/office/powerpoint/2010/main" val="1688204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664FC8B9-4898-134B-979F-EE1BF2D63A21}" type="datetime1">
              <a:rPr lang="en-US"/>
              <a:pPr/>
              <a:t>11/12/15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9D42A0C-230B-594B-9BC9-A46F2D25F523}" type="slidenum">
              <a:rPr lang="en-US"/>
              <a:pPr/>
              <a:t>‹#›</a:t>
            </a:fld>
            <a:endParaRPr lang="en-US"/>
          </a:p>
        </p:txBody>
      </p:sp>
    </p:spTree>
    <p:extLst>
      <p:ext uri="{BB962C8B-B14F-4D97-AF65-F5344CB8AC3E}">
        <p14:creationId xmlns:p14="http://schemas.microsoft.com/office/powerpoint/2010/main" val="314417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7484D7F-160C-0E48-962F-48797152AE3A}" type="datetime1">
              <a:rPr lang="en-US"/>
              <a:pPr/>
              <a:t>11/12/15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6A93709-4B42-2B48-BD5D-047104E7525D}" type="slidenum">
              <a:rPr lang="en-US"/>
              <a:pPr/>
              <a:t>‹#›</a:t>
            </a:fld>
            <a:endParaRPr lang="en-US"/>
          </a:p>
        </p:txBody>
      </p:sp>
    </p:spTree>
    <p:extLst>
      <p:ext uri="{BB962C8B-B14F-4D97-AF65-F5344CB8AC3E}">
        <p14:creationId xmlns:p14="http://schemas.microsoft.com/office/powerpoint/2010/main" val="3710146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EE7FFE6-85FE-6846-A342-6013B78D5D7B}" type="datetime1">
              <a:rPr lang="en-US"/>
              <a:pPr/>
              <a:t>11/12/15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47BD005-5C58-2D4F-8175-35A41F922D35}" type="slidenum">
              <a:rPr lang="en-US"/>
              <a:pPr/>
              <a:t>‹#›</a:t>
            </a:fld>
            <a:endParaRPr lang="en-US"/>
          </a:p>
        </p:txBody>
      </p:sp>
    </p:spTree>
    <p:extLst>
      <p:ext uri="{BB962C8B-B14F-4D97-AF65-F5344CB8AC3E}">
        <p14:creationId xmlns:p14="http://schemas.microsoft.com/office/powerpoint/2010/main" val="16269349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Osaka" charset="0"/>
                <a:cs typeface="Osaka" charset="0"/>
              </a:defRPr>
            </a:lvl1pPr>
          </a:lstStyle>
          <a:p>
            <a:fld id="{20B2C4FD-7421-3142-83A5-8DE0488F09BF}" type="datetime1">
              <a:rPr lang="en-US"/>
              <a:pPr/>
              <a:t>11/12/15</a:t>
            </a:fld>
            <a:endParaRPr lang="en-US"/>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n-ea"/>
                <a:cs typeface="+mn-cs"/>
              </a:defRPr>
            </a:lvl1pPr>
          </a:lstStyle>
          <a:p>
            <a:pPr>
              <a:defRPr/>
            </a:pPr>
            <a:endParaRPr lang="en-US"/>
          </a:p>
        </p:txBody>
      </p:sp>
      <p:sp>
        <p:nvSpPr>
          <p:cNvPr id="391174" name="Rectangle 6"/>
          <p:cNvSpPr>
            <a:spLocks noGrp="1" noChangeArrowheads="1"/>
          </p:cNvSpPr>
          <p:nvPr>
            <p:ph type="sldNum" sz="quarter" idx="4"/>
          </p:nvPr>
        </p:nvSpPr>
        <p:spPr bwMode="auto">
          <a:xfrm>
            <a:off x="7391400" y="64008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ea typeface="Osaka" charset="0"/>
                <a:cs typeface="Osaka" charset="0"/>
              </a:defRPr>
            </a:lvl1pPr>
          </a:lstStyle>
          <a:p>
            <a:fld id="{349F7E42-93B3-4F46-92B2-AD0D2495AB85}" type="slidenum">
              <a:rPr lang="en-US"/>
              <a:pPr/>
              <a:t>‹#›</a:t>
            </a:fld>
            <a:endParaRPr lang="en-US"/>
          </a:p>
        </p:txBody>
      </p:sp>
      <p:pic>
        <p:nvPicPr>
          <p:cNvPr id="1029" name="Picture 8" descr="banner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3"/>
          <p:cNvSpPr>
            <a:spLocks noGrp="1" noChangeArrowheads="1"/>
          </p:cNvSpPr>
          <p:nvPr>
            <p:ph type="body" idx="1"/>
          </p:nvPr>
        </p:nvSpPr>
        <p:spPr bwMode="auto">
          <a:xfrm>
            <a:off x="685800" y="18288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0" fontAlgn="base" hangingPunct="0">
        <a:spcBef>
          <a:spcPct val="0"/>
        </a:spcBef>
        <a:spcAft>
          <a:spcPct val="0"/>
        </a:spcAft>
        <a:defRPr sz="4000" b="1">
          <a:solidFill>
            <a:srgbClr val="800000"/>
          </a:solidFill>
          <a:latin typeface="+mj-lt"/>
          <a:ea typeface="+mj-ea"/>
          <a:cs typeface="+mj-cs"/>
        </a:defRPr>
      </a:lvl1pPr>
      <a:lvl2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2pPr>
      <a:lvl3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3pPr>
      <a:lvl4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4pPr>
      <a:lvl5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lnSpc>
          <a:spcPct val="90000"/>
        </a:lnSpc>
        <a:spcBef>
          <a:spcPct val="30000"/>
        </a:spcBef>
        <a:spcAft>
          <a:spcPct val="0"/>
        </a:spcAft>
        <a:buSzPct val="8000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085850" indent="-228600" algn="l" rtl="0" eaLnBrk="0" fontAlgn="base" hangingPunct="0">
        <a:spcBef>
          <a:spcPct val="20000"/>
        </a:spcBef>
        <a:spcAft>
          <a:spcPct val="0"/>
        </a:spcAft>
        <a:buChar char="•"/>
        <a:defRPr sz="2400">
          <a:solidFill>
            <a:schemeClr val="tx1"/>
          </a:solidFill>
          <a:latin typeface="+mn-lt"/>
          <a:ea typeface="+mn-ea"/>
          <a:cs typeface="+mn-cs"/>
        </a:defRPr>
      </a:lvl3pPr>
      <a:lvl4pPr marL="1428750" indent="-228600" algn="l" rtl="0" eaLnBrk="0" fontAlgn="base" hangingPunct="0">
        <a:spcBef>
          <a:spcPct val="20000"/>
        </a:spcBef>
        <a:spcAft>
          <a:spcPct val="0"/>
        </a:spcAft>
        <a:buChar char="–"/>
        <a:defRPr sz="2000">
          <a:solidFill>
            <a:schemeClr val="tx1"/>
          </a:solidFill>
          <a:latin typeface="+mn-lt"/>
          <a:ea typeface="+mn-ea"/>
          <a:cs typeface="+mn-cs"/>
        </a:defRPr>
      </a:lvl4pPr>
      <a:lvl5pPr marL="177165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147C6B2-2765-3A40-8121-7FC561EC09C6}" type="slidenum">
              <a:rPr lang="en-US" sz="1400">
                <a:ea typeface="Osaka" charset="0"/>
                <a:cs typeface="Osaka" charset="0"/>
              </a:rPr>
              <a:pPr/>
              <a:t>1</a:t>
            </a:fld>
            <a:endParaRPr lang="en-US" sz="1400">
              <a:ea typeface="Osaka" charset="0"/>
              <a:cs typeface="Osaka" charset="0"/>
            </a:endParaRPr>
          </a:p>
        </p:txBody>
      </p:sp>
      <p:sp>
        <p:nvSpPr>
          <p:cNvPr id="15363" name="Rectangle 2"/>
          <p:cNvSpPr>
            <a:spLocks noGrp="1" noChangeArrowheads="1"/>
          </p:cNvSpPr>
          <p:nvPr>
            <p:ph type="ctrTitle"/>
          </p:nvPr>
        </p:nvSpPr>
        <p:spPr>
          <a:xfrm>
            <a:off x="685800" y="228600"/>
            <a:ext cx="7772400" cy="1143000"/>
          </a:xfrm>
        </p:spPr>
        <p:txBody>
          <a:bodyPr/>
          <a:lstStyle/>
          <a:p>
            <a:pPr algn="ctr"/>
            <a:r>
              <a:rPr lang="en-US">
                <a:latin typeface="Arial" charset="0"/>
                <a:ea typeface="Osaka" charset="0"/>
                <a:cs typeface="Osaka" charset="0"/>
              </a:rPr>
              <a:t>Bed Bugs</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47CE26D-24BD-3148-A432-2499E9E6E536}" type="slidenum">
              <a:rPr lang="en-US" sz="1400">
                <a:ea typeface="Osaka" charset="0"/>
                <a:cs typeface="Osaka" charset="0"/>
              </a:rPr>
              <a:pPr/>
              <a:t>10</a:t>
            </a:fld>
            <a:endParaRPr lang="en-US" sz="1400">
              <a:ea typeface="Osaka" charset="0"/>
              <a:cs typeface="Osaka" charset="0"/>
            </a:endParaRPr>
          </a:p>
        </p:txBody>
      </p:sp>
      <p:pic>
        <p:nvPicPr>
          <p:cNvPr id="324610" name="Picture 2" descr="IMG_1128"/>
          <p:cNvPicPr>
            <a:picLocks noChangeAspect="1" noChangeArrowheads="1"/>
          </p:cNvPicPr>
          <p:nvPr/>
        </p:nvPicPr>
        <p:blipFill>
          <a:blip r:embed="rId3"/>
          <a:srcRect l="1599"/>
          <a:stretch>
            <a:fillRect/>
          </a:stretch>
        </p:blipFill>
        <p:spPr bwMode="auto">
          <a:xfrm>
            <a:off x="4114800" y="2309813"/>
            <a:ext cx="4689475" cy="3176587"/>
          </a:xfrm>
          <a:prstGeom prst="rect">
            <a:avLst/>
          </a:prstGeom>
          <a:noFill/>
          <a:ln w="9525">
            <a:solidFill>
              <a:schemeClr val="tx1"/>
            </a:solidFill>
            <a:miter lim="800000"/>
            <a:headEnd/>
            <a:tailEnd/>
          </a:ln>
          <a:effectLst>
            <a:outerShdw dist="53882" dir="2700000" algn="ctr" rotWithShape="0">
              <a:srgbClr val="333333"/>
            </a:outerShdw>
          </a:effectLst>
        </p:spPr>
      </p:pic>
      <p:sp>
        <p:nvSpPr>
          <p:cNvPr id="33796" name="Rectangle 3"/>
          <p:cNvSpPr>
            <a:spLocks noGrp="1" noChangeArrowheads="1"/>
          </p:cNvSpPr>
          <p:nvPr>
            <p:ph type="title"/>
          </p:nvPr>
        </p:nvSpPr>
        <p:spPr/>
        <p:txBody>
          <a:bodyPr/>
          <a:lstStyle/>
          <a:p>
            <a:r>
              <a:rPr lang="en-US">
                <a:latin typeface="Arial" charset="0"/>
                <a:ea typeface="Osaka" charset="0"/>
                <a:cs typeface="Osaka" charset="0"/>
              </a:rPr>
              <a:t>Signs of bed bugs</a:t>
            </a:r>
          </a:p>
        </p:txBody>
      </p:sp>
      <p:sp>
        <p:nvSpPr>
          <p:cNvPr id="33797" name="Rectangle 4"/>
          <p:cNvSpPr>
            <a:spLocks noGrp="1" noChangeArrowheads="1"/>
          </p:cNvSpPr>
          <p:nvPr>
            <p:ph type="body" idx="1"/>
          </p:nvPr>
        </p:nvSpPr>
        <p:spPr>
          <a:xfrm>
            <a:off x="685800" y="2057400"/>
            <a:ext cx="3505200" cy="2895600"/>
          </a:xfrm>
        </p:spPr>
        <p:txBody>
          <a:bodyPr/>
          <a:lstStyle/>
          <a:p>
            <a:r>
              <a:rPr lang="en-US" sz="2800">
                <a:latin typeface="Arial" charset="0"/>
                <a:ea typeface="Osaka" charset="0"/>
                <a:cs typeface="Osaka" charset="0"/>
              </a:rPr>
              <a:t>Bites</a:t>
            </a:r>
          </a:p>
          <a:p>
            <a:r>
              <a:rPr lang="en-US" sz="2800">
                <a:latin typeface="Arial" charset="0"/>
                <a:ea typeface="Osaka" charset="0"/>
                <a:cs typeface="Osaka" charset="0"/>
              </a:rPr>
              <a:t>Fecal spots</a:t>
            </a:r>
          </a:p>
          <a:p>
            <a:r>
              <a:rPr lang="en-US" sz="2800">
                <a:latin typeface="Arial" charset="0"/>
                <a:ea typeface="Osaka" charset="0"/>
                <a:cs typeface="Osaka" charset="0"/>
              </a:rPr>
              <a:t>Shed skins</a:t>
            </a:r>
          </a:p>
          <a:p>
            <a:r>
              <a:rPr lang="en-US" sz="2800">
                <a:latin typeface="Arial" charset="0"/>
                <a:ea typeface="Osaka" charset="0"/>
                <a:cs typeface="Osaka" charset="0"/>
              </a:rPr>
              <a:t>Dead bed bugs</a:t>
            </a:r>
          </a:p>
          <a:p>
            <a:r>
              <a:rPr lang="en-US" sz="2800">
                <a:latin typeface="Arial" charset="0"/>
                <a:ea typeface="Osaka" charset="0"/>
                <a:cs typeface="Osaka" charset="0"/>
              </a:rPr>
              <a:t>Live bed bugs</a:t>
            </a:r>
          </a:p>
          <a:p>
            <a:endParaRPr lang="en-US" sz="2800">
              <a:latin typeface="Arial"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B713252-6DB7-AF40-917F-51329A3FFBED}" type="slidenum">
              <a:rPr lang="en-US" sz="1400">
                <a:ea typeface="Osaka" charset="0"/>
                <a:cs typeface="Osaka" charset="0"/>
              </a:rPr>
              <a:pPr/>
              <a:t>11</a:t>
            </a:fld>
            <a:endParaRPr lang="en-US" sz="1400">
              <a:ea typeface="Osaka" charset="0"/>
              <a:cs typeface="Osaka" charset="0"/>
            </a:endParaRPr>
          </a:p>
        </p:txBody>
      </p:sp>
      <p:pic>
        <p:nvPicPr>
          <p:cNvPr id="329730" name="Picture 2" descr="DSCN3835"/>
          <p:cNvPicPr>
            <a:picLocks noChangeAspect="1" noChangeArrowheads="1"/>
          </p:cNvPicPr>
          <p:nvPr/>
        </p:nvPicPr>
        <p:blipFill>
          <a:blip r:embed="rId3"/>
          <a:srcRect l="1985" t="2647"/>
          <a:stretch>
            <a:fillRect/>
          </a:stretch>
        </p:blipFill>
        <p:spPr bwMode="auto">
          <a:xfrm>
            <a:off x="838200" y="3505200"/>
            <a:ext cx="3762375" cy="2801938"/>
          </a:xfrm>
          <a:prstGeom prst="rect">
            <a:avLst/>
          </a:prstGeom>
          <a:noFill/>
          <a:ln w="6350">
            <a:solidFill>
              <a:schemeClr val="tx1"/>
            </a:solidFill>
            <a:miter lim="800000"/>
            <a:headEnd/>
            <a:tailEnd/>
          </a:ln>
          <a:effectLst>
            <a:outerShdw dist="53882" dir="2700000" algn="ctr" rotWithShape="0">
              <a:srgbClr val="333333"/>
            </a:outerShdw>
          </a:effectLst>
        </p:spPr>
      </p:pic>
      <p:pic>
        <p:nvPicPr>
          <p:cNvPr id="329731" name="Picture 3" descr="bed but bite 2"/>
          <p:cNvPicPr>
            <a:picLocks noChangeAspect="1" noChangeArrowheads="1"/>
          </p:cNvPicPr>
          <p:nvPr/>
        </p:nvPicPr>
        <p:blipFill>
          <a:blip r:embed="rId4"/>
          <a:srcRect/>
          <a:stretch>
            <a:fillRect/>
          </a:stretch>
        </p:blipFill>
        <p:spPr bwMode="auto">
          <a:xfrm>
            <a:off x="4876800" y="3468688"/>
            <a:ext cx="3810000" cy="2855912"/>
          </a:xfrm>
          <a:prstGeom prst="rect">
            <a:avLst/>
          </a:prstGeom>
          <a:noFill/>
          <a:ln w="6350">
            <a:solidFill>
              <a:schemeClr val="tx1"/>
            </a:solidFill>
            <a:miter lim="800000"/>
            <a:headEnd/>
            <a:tailEnd/>
          </a:ln>
          <a:effectLst>
            <a:outerShdw dist="53882" dir="2700000" algn="ctr" rotWithShape="0">
              <a:srgbClr val="333333"/>
            </a:outerShdw>
          </a:effectLst>
        </p:spPr>
      </p:pic>
      <p:sp>
        <p:nvSpPr>
          <p:cNvPr id="35845" name="Rectangle 4"/>
          <p:cNvSpPr>
            <a:spLocks noGrp="1" noChangeArrowheads="1"/>
          </p:cNvSpPr>
          <p:nvPr>
            <p:ph type="title"/>
          </p:nvPr>
        </p:nvSpPr>
        <p:spPr/>
        <p:txBody>
          <a:bodyPr/>
          <a:lstStyle/>
          <a:p>
            <a:r>
              <a:rPr lang="en-US">
                <a:latin typeface="Arial" charset="0"/>
                <a:ea typeface="Osaka" charset="0"/>
                <a:cs typeface="Osaka" charset="0"/>
              </a:rPr>
              <a:t>Bites</a:t>
            </a:r>
          </a:p>
        </p:txBody>
      </p:sp>
      <p:sp>
        <p:nvSpPr>
          <p:cNvPr id="35846" name="Rectangle 5"/>
          <p:cNvSpPr>
            <a:spLocks noGrp="1" noChangeArrowheads="1"/>
          </p:cNvSpPr>
          <p:nvPr>
            <p:ph type="body" idx="1"/>
          </p:nvPr>
        </p:nvSpPr>
        <p:spPr>
          <a:xfrm>
            <a:off x="685800" y="2057400"/>
            <a:ext cx="7772400" cy="1524000"/>
          </a:xfrm>
        </p:spPr>
        <p:txBody>
          <a:bodyPr/>
          <a:lstStyle/>
          <a:p>
            <a:r>
              <a:rPr lang="en-US" sz="2800">
                <a:latin typeface="Arial" charset="0"/>
                <a:ea typeface="Osaka" charset="0"/>
                <a:cs typeface="Osaka" charset="0"/>
              </a:rPr>
              <a:t>Bed bugs cannot be confirmed by bites alone—bites do not show up on everyone</a:t>
            </a:r>
          </a:p>
          <a:p>
            <a:r>
              <a:rPr lang="en-US" sz="2800">
                <a:latin typeface="Arial" charset="0"/>
                <a:ea typeface="Osaka" charset="0"/>
                <a:cs typeface="Osaka" charset="0"/>
              </a:rPr>
              <a:t>Live bed bugs must be found</a:t>
            </a:r>
          </a:p>
          <a:p>
            <a:endParaRPr lang="en-US" sz="2800">
              <a:latin typeface="Arial"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DB8640B-7E09-6D4A-8E99-77334E296071}" type="slidenum">
              <a:rPr lang="en-US" sz="1400">
                <a:ea typeface="Osaka" charset="0"/>
                <a:cs typeface="Osaka" charset="0"/>
              </a:rPr>
              <a:pPr/>
              <a:t>12</a:t>
            </a:fld>
            <a:endParaRPr lang="en-US" sz="1400">
              <a:ea typeface="Osaka" charset="0"/>
              <a:cs typeface="Osaka" charset="0"/>
            </a:endParaRPr>
          </a:p>
        </p:txBody>
      </p:sp>
      <p:pic>
        <p:nvPicPr>
          <p:cNvPr id="331779" name="Picture 3" descr="IMG_1459"/>
          <p:cNvPicPr>
            <a:picLocks noChangeAspect="1" noChangeArrowheads="1"/>
          </p:cNvPicPr>
          <p:nvPr/>
        </p:nvPicPr>
        <p:blipFill>
          <a:blip r:embed="rId3"/>
          <a:srcRect/>
          <a:stretch>
            <a:fillRect/>
          </a:stretch>
        </p:blipFill>
        <p:spPr bwMode="auto">
          <a:xfrm>
            <a:off x="5257800" y="4038600"/>
            <a:ext cx="3276600" cy="2184400"/>
          </a:xfrm>
          <a:prstGeom prst="rect">
            <a:avLst/>
          </a:prstGeom>
          <a:noFill/>
          <a:ln w="9525">
            <a:solidFill>
              <a:schemeClr val="tx1"/>
            </a:solidFill>
            <a:miter lim="800000"/>
            <a:headEnd/>
            <a:tailEnd/>
          </a:ln>
          <a:effectLst>
            <a:outerShdw dist="53882" dir="2700000" algn="ctr" rotWithShape="0">
              <a:srgbClr val="333333"/>
            </a:outerShdw>
          </a:effectLst>
        </p:spPr>
      </p:pic>
      <p:sp>
        <p:nvSpPr>
          <p:cNvPr id="37892" name="Text Box 6"/>
          <p:cNvSpPr txBox="1">
            <a:spLocks noChangeArrowheads="1"/>
          </p:cNvSpPr>
          <p:nvPr/>
        </p:nvSpPr>
        <p:spPr bwMode="auto">
          <a:xfrm>
            <a:off x="5257800" y="62230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A bad infestation</a:t>
            </a:r>
          </a:p>
        </p:txBody>
      </p:sp>
      <p:sp>
        <p:nvSpPr>
          <p:cNvPr id="37893" name="Rectangle 7"/>
          <p:cNvSpPr>
            <a:spLocks noGrp="1" noChangeArrowheads="1"/>
          </p:cNvSpPr>
          <p:nvPr>
            <p:ph type="title"/>
          </p:nvPr>
        </p:nvSpPr>
        <p:spPr/>
        <p:txBody>
          <a:bodyPr/>
          <a:lstStyle/>
          <a:p>
            <a:r>
              <a:rPr lang="en-US">
                <a:latin typeface="Arial" charset="0"/>
                <a:ea typeface="Osaka" charset="0"/>
                <a:cs typeface="Osaka" charset="0"/>
              </a:rPr>
              <a:t>Fecal spots</a:t>
            </a:r>
          </a:p>
        </p:txBody>
      </p:sp>
      <p:sp>
        <p:nvSpPr>
          <p:cNvPr id="37894" name="Rectangle 8"/>
          <p:cNvSpPr>
            <a:spLocks noGrp="1" noChangeArrowheads="1"/>
          </p:cNvSpPr>
          <p:nvPr>
            <p:ph type="body" idx="1"/>
          </p:nvPr>
        </p:nvSpPr>
        <p:spPr>
          <a:xfrm>
            <a:off x="685800" y="2057400"/>
            <a:ext cx="8001000" cy="2362200"/>
          </a:xfrm>
        </p:spPr>
        <p:txBody>
          <a:bodyPr/>
          <a:lstStyle/>
          <a:p>
            <a:r>
              <a:rPr lang="en-US" sz="2800">
                <a:latin typeface="Arial" charset="0"/>
                <a:ea typeface="Osaka" charset="0"/>
                <a:cs typeface="Osaka" charset="0"/>
              </a:rPr>
              <a:t>Fecal spots are bed bug droppings</a:t>
            </a:r>
          </a:p>
          <a:p>
            <a:r>
              <a:rPr lang="en-US" sz="2800">
                <a:latin typeface="Arial" charset="0"/>
                <a:ea typeface="ＭＳ Ｐゴシック" charset="0"/>
                <a:cs typeface="ＭＳ Ｐゴシック" charset="0"/>
              </a:rPr>
              <a:t>Different from frass—frass is gritty, fecal spots are smooth.</a:t>
            </a:r>
            <a:endParaRPr lang="en-US" sz="2800">
              <a:latin typeface="Arial" charset="0"/>
              <a:ea typeface="Osaka" charset="0"/>
              <a:cs typeface="Osaka" charset="0"/>
            </a:endParaRPr>
          </a:p>
          <a:p>
            <a:r>
              <a:rPr lang="en-US" sz="2800">
                <a:latin typeface="Arial" charset="0"/>
                <a:ea typeface="Osaka" charset="0"/>
                <a:cs typeface="Osaka" charset="0"/>
              </a:rPr>
              <a:t>A current bed bug infestation cannot be confirmed by fecal spots </a:t>
            </a:r>
            <a:br>
              <a:rPr lang="en-US" sz="2800">
                <a:latin typeface="Arial" charset="0"/>
                <a:ea typeface="Osaka" charset="0"/>
                <a:cs typeface="Osaka" charset="0"/>
              </a:rPr>
            </a:br>
            <a:r>
              <a:rPr lang="en-US" sz="2800">
                <a:latin typeface="Arial" charset="0"/>
                <a:ea typeface="Osaka" charset="0"/>
                <a:cs typeface="Osaka" charset="0"/>
              </a:rPr>
              <a:t>alone</a:t>
            </a:r>
          </a:p>
          <a:p>
            <a:r>
              <a:rPr lang="en-US" sz="2800">
                <a:latin typeface="Arial" charset="0"/>
                <a:ea typeface="Osaka" charset="0"/>
                <a:cs typeface="Osaka" charset="0"/>
              </a:rPr>
              <a:t>Live bed bugs </a:t>
            </a:r>
            <a:br>
              <a:rPr lang="en-US" sz="2800">
                <a:latin typeface="Arial" charset="0"/>
                <a:ea typeface="Osaka" charset="0"/>
                <a:cs typeface="Osaka" charset="0"/>
              </a:rPr>
            </a:br>
            <a:r>
              <a:rPr lang="en-US" sz="2800">
                <a:latin typeface="Arial" charset="0"/>
                <a:ea typeface="Osaka" charset="0"/>
                <a:cs typeface="Osaka" charset="0"/>
              </a:rPr>
              <a:t>must be found</a:t>
            </a:r>
            <a:endParaRPr lang="en-US">
              <a:latin typeface="Arial"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FA0D260-F206-1A48-9453-A7ED6390119D}" type="slidenum">
              <a:rPr lang="en-US" sz="1400">
                <a:ea typeface="Osaka" charset="0"/>
                <a:cs typeface="Osaka" charset="0"/>
              </a:rPr>
              <a:pPr/>
              <a:t>13</a:t>
            </a:fld>
            <a:endParaRPr lang="en-US" sz="1400">
              <a:ea typeface="Osaka" charset="0"/>
              <a:cs typeface="Osaka" charset="0"/>
            </a:endParaRPr>
          </a:p>
        </p:txBody>
      </p:sp>
      <p:pic>
        <p:nvPicPr>
          <p:cNvPr id="333826" name="Picture 2" descr="IMG_1461"/>
          <p:cNvPicPr>
            <a:picLocks noChangeAspect="1" noChangeArrowheads="1"/>
          </p:cNvPicPr>
          <p:nvPr/>
        </p:nvPicPr>
        <p:blipFill>
          <a:blip r:embed="rId3"/>
          <a:srcRect r="5000"/>
          <a:stretch>
            <a:fillRect/>
          </a:stretch>
        </p:blipFill>
        <p:spPr bwMode="auto">
          <a:xfrm>
            <a:off x="2819400" y="1957388"/>
            <a:ext cx="5791200" cy="4062412"/>
          </a:xfrm>
          <a:prstGeom prst="rect">
            <a:avLst/>
          </a:prstGeom>
          <a:noFill/>
          <a:ln w="6350">
            <a:solidFill>
              <a:schemeClr val="tx1"/>
            </a:solidFill>
            <a:miter lim="800000"/>
            <a:headEnd/>
            <a:tailEnd/>
          </a:ln>
          <a:effectLst>
            <a:outerShdw dist="53882" dir="2700000" algn="ctr" rotWithShape="0">
              <a:srgbClr val="333333"/>
            </a:outerShdw>
          </a:effectLst>
        </p:spPr>
      </p:pic>
      <p:sp>
        <p:nvSpPr>
          <p:cNvPr id="39940" name="Text Box 3"/>
          <p:cNvSpPr txBox="1">
            <a:spLocks noChangeArrowheads="1"/>
          </p:cNvSpPr>
          <p:nvPr/>
        </p:nvSpPr>
        <p:spPr bwMode="auto">
          <a:xfrm>
            <a:off x="2819400" y="60198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Bed bug signs on a mattress seam</a:t>
            </a:r>
          </a:p>
        </p:txBody>
      </p:sp>
      <p:pic>
        <p:nvPicPr>
          <p:cNvPr id="39941" name="Picture 4" descr="cast-sk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0"/>
            <a:ext cx="2259013"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Oval 5"/>
          <p:cNvSpPr>
            <a:spLocks noChangeArrowheads="1"/>
          </p:cNvSpPr>
          <p:nvPr/>
        </p:nvSpPr>
        <p:spPr bwMode="auto">
          <a:xfrm>
            <a:off x="4648200" y="3962400"/>
            <a:ext cx="838200" cy="9144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ea typeface="Osaka" charset="0"/>
              <a:cs typeface="Osaka" charset="0"/>
            </a:endParaRPr>
          </a:p>
        </p:txBody>
      </p:sp>
      <p:sp>
        <p:nvSpPr>
          <p:cNvPr id="39943" name="Line 6"/>
          <p:cNvSpPr>
            <a:spLocks noChangeShapeType="1"/>
          </p:cNvSpPr>
          <p:nvPr/>
        </p:nvSpPr>
        <p:spPr bwMode="auto">
          <a:xfrm flipH="1" flipV="1">
            <a:off x="1981200" y="2133600"/>
            <a:ext cx="3048000" cy="1828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4" name="Line 7"/>
          <p:cNvSpPr>
            <a:spLocks noChangeShapeType="1"/>
          </p:cNvSpPr>
          <p:nvPr/>
        </p:nvSpPr>
        <p:spPr bwMode="auto">
          <a:xfrm flipH="1">
            <a:off x="1600200" y="4876800"/>
            <a:ext cx="3429000" cy="533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5" name="Oval 8"/>
          <p:cNvSpPr>
            <a:spLocks noChangeArrowheads="1"/>
          </p:cNvSpPr>
          <p:nvPr/>
        </p:nvSpPr>
        <p:spPr bwMode="auto">
          <a:xfrm>
            <a:off x="228600" y="1981200"/>
            <a:ext cx="2438400" cy="3429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ea typeface="Osaka" charset="0"/>
              <a:cs typeface="Osaka" charset="0"/>
            </a:endParaRPr>
          </a:p>
        </p:txBody>
      </p:sp>
      <p:sp>
        <p:nvSpPr>
          <p:cNvPr id="39946" name="Rectangle 9"/>
          <p:cNvSpPr>
            <a:spLocks noGrp="1" noChangeArrowheads="1"/>
          </p:cNvSpPr>
          <p:nvPr>
            <p:ph type="title"/>
          </p:nvPr>
        </p:nvSpPr>
        <p:spPr/>
        <p:txBody>
          <a:bodyPr/>
          <a:lstStyle/>
          <a:p>
            <a:r>
              <a:rPr lang="en-US">
                <a:latin typeface="Arial" charset="0"/>
                <a:ea typeface="Osaka" charset="0"/>
                <a:cs typeface="Osaka" charset="0"/>
              </a:rPr>
              <a:t>Shed skins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8A1F04A-17E4-FB42-891C-8996886542C5}" type="slidenum">
              <a:rPr lang="en-US" sz="1400">
                <a:ea typeface="Osaka" charset="0"/>
                <a:cs typeface="Osaka" charset="0"/>
              </a:rPr>
              <a:pPr/>
              <a:t>14</a:t>
            </a:fld>
            <a:endParaRPr lang="en-US" sz="1400">
              <a:ea typeface="Osaka" charset="0"/>
              <a:cs typeface="Osaka" charset="0"/>
            </a:endParaRPr>
          </a:p>
        </p:txBody>
      </p:sp>
      <p:pic>
        <p:nvPicPr>
          <p:cNvPr id="335874" name="Picture 2" descr="Bed-bugV1"/>
          <p:cNvPicPr>
            <a:picLocks noChangeAspect="1" noChangeArrowheads="1"/>
          </p:cNvPicPr>
          <p:nvPr/>
        </p:nvPicPr>
        <p:blipFill>
          <a:blip r:embed="rId3"/>
          <a:srcRect r="5304" b="3303"/>
          <a:stretch>
            <a:fillRect/>
          </a:stretch>
        </p:blipFill>
        <p:spPr bwMode="auto">
          <a:xfrm>
            <a:off x="979488" y="1752600"/>
            <a:ext cx="2740025" cy="4648200"/>
          </a:xfrm>
          <a:prstGeom prst="rect">
            <a:avLst/>
          </a:prstGeom>
          <a:noFill/>
          <a:ln w="9525">
            <a:solidFill>
              <a:schemeClr val="tx1"/>
            </a:solidFill>
            <a:miter lim="800000"/>
            <a:headEnd/>
            <a:tailEnd/>
          </a:ln>
          <a:effectLst>
            <a:outerShdw dist="35921" dir="2700000" algn="ctr" rotWithShape="0">
              <a:srgbClr val="333333"/>
            </a:outerShdw>
          </a:effectLst>
        </p:spPr>
      </p:pic>
      <p:pic>
        <p:nvPicPr>
          <p:cNvPr id="335875" name="Picture 3" descr="Bed-bugDorsal"/>
          <p:cNvPicPr>
            <a:picLocks noChangeAspect="1" noChangeArrowheads="1"/>
          </p:cNvPicPr>
          <p:nvPr/>
        </p:nvPicPr>
        <p:blipFill>
          <a:blip r:embed="rId4"/>
          <a:srcRect r="10106" b="3334"/>
          <a:stretch>
            <a:fillRect/>
          </a:stretch>
        </p:blipFill>
        <p:spPr bwMode="auto">
          <a:xfrm>
            <a:off x="5018088" y="1752600"/>
            <a:ext cx="2982912" cy="4648200"/>
          </a:xfrm>
          <a:prstGeom prst="rect">
            <a:avLst/>
          </a:prstGeom>
          <a:noFill/>
          <a:ln w="9525">
            <a:solidFill>
              <a:schemeClr val="tx1"/>
            </a:solidFill>
            <a:miter lim="800000"/>
            <a:headEnd/>
            <a:tailEnd/>
          </a:ln>
          <a:effectLst>
            <a:outerShdw dist="35921" dir="2700000" algn="ctr" rotWithShape="0">
              <a:srgbClr val="333333"/>
            </a:outerShdw>
          </a:effectLst>
        </p:spPr>
      </p:pic>
      <p:sp>
        <p:nvSpPr>
          <p:cNvPr id="41989" name="Rectangle 4"/>
          <p:cNvSpPr>
            <a:spLocks noGrp="1" noChangeArrowheads="1"/>
          </p:cNvSpPr>
          <p:nvPr>
            <p:ph type="title"/>
          </p:nvPr>
        </p:nvSpPr>
        <p:spPr/>
        <p:txBody>
          <a:bodyPr/>
          <a:lstStyle/>
          <a:p>
            <a:r>
              <a:rPr lang="en-US">
                <a:latin typeface="Arial" charset="0"/>
                <a:ea typeface="Osaka" charset="0"/>
                <a:cs typeface="Osaka" charset="0"/>
              </a:rPr>
              <a:t>Dead bed bugs</a:t>
            </a:r>
          </a:p>
        </p:txBody>
      </p:sp>
      <p:sp>
        <p:nvSpPr>
          <p:cNvPr id="41990" name="Text Box 5"/>
          <p:cNvSpPr txBox="1">
            <a:spLocks noChangeArrowheads="1"/>
          </p:cNvSpPr>
          <p:nvPr/>
        </p:nvSpPr>
        <p:spPr bwMode="auto">
          <a:xfrm>
            <a:off x="990600" y="6396038"/>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Bottom</a:t>
            </a:r>
          </a:p>
        </p:txBody>
      </p:sp>
      <p:sp>
        <p:nvSpPr>
          <p:cNvPr id="41991" name="Text Box 6"/>
          <p:cNvSpPr txBox="1">
            <a:spLocks noChangeArrowheads="1"/>
          </p:cNvSpPr>
          <p:nvPr/>
        </p:nvSpPr>
        <p:spPr bwMode="auto">
          <a:xfrm>
            <a:off x="5029200" y="6396038"/>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Top</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4B2F04A-245B-2F45-803F-A370F0EDAD88}" type="slidenum">
              <a:rPr lang="en-US" sz="1400">
                <a:ea typeface="Osaka" charset="0"/>
                <a:cs typeface="Osaka" charset="0"/>
              </a:rPr>
              <a:pPr/>
              <a:t>15</a:t>
            </a:fld>
            <a:endParaRPr lang="en-US" sz="1400">
              <a:ea typeface="Osaka" charset="0"/>
              <a:cs typeface="Osaka" charset="0"/>
            </a:endParaRPr>
          </a:p>
        </p:txBody>
      </p:sp>
      <p:sp>
        <p:nvSpPr>
          <p:cNvPr id="44035" name="Rectangle 2"/>
          <p:cNvSpPr>
            <a:spLocks noGrp="1" noChangeArrowheads="1"/>
          </p:cNvSpPr>
          <p:nvPr>
            <p:ph type="title"/>
          </p:nvPr>
        </p:nvSpPr>
        <p:spPr/>
        <p:txBody>
          <a:bodyPr/>
          <a:lstStyle/>
          <a:p>
            <a:r>
              <a:rPr lang="en-US">
                <a:latin typeface="Arial" charset="0"/>
                <a:ea typeface="Osaka" charset="0"/>
                <a:cs typeface="Osaka" charset="0"/>
              </a:rPr>
              <a:t>Where bed bugs live</a:t>
            </a:r>
          </a:p>
        </p:txBody>
      </p:sp>
      <p:sp>
        <p:nvSpPr>
          <p:cNvPr id="44036" name="Rectangle 3"/>
          <p:cNvSpPr>
            <a:spLocks noGrp="1" noChangeArrowheads="1"/>
          </p:cNvSpPr>
          <p:nvPr>
            <p:ph type="body" idx="1"/>
          </p:nvPr>
        </p:nvSpPr>
        <p:spPr>
          <a:xfrm>
            <a:off x="609600" y="2057400"/>
            <a:ext cx="7924800" cy="2286000"/>
          </a:xfrm>
        </p:spPr>
        <p:txBody>
          <a:bodyPr/>
          <a:lstStyle/>
          <a:p>
            <a:r>
              <a:rPr lang="en-US" sz="2800">
                <a:latin typeface="Arial" charset="0"/>
                <a:ea typeface="Osaka" charset="0"/>
                <a:cs typeface="Osaka" charset="0"/>
              </a:rPr>
              <a:t>In the building</a:t>
            </a:r>
          </a:p>
          <a:p>
            <a:r>
              <a:rPr lang="en-US" sz="2800">
                <a:latin typeface="Arial" charset="0"/>
                <a:ea typeface="Osaka" charset="0"/>
                <a:cs typeface="Osaka" charset="0"/>
              </a:rPr>
              <a:t>In any crack or crevice where a credit card edge could fit</a:t>
            </a:r>
          </a:p>
          <a:p>
            <a:r>
              <a:rPr lang="en-US" sz="2800">
                <a:latin typeface="Arial" charset="0"/>
                <a:ea typeface="Osaka" charset="0"/>
                <a:cs typeface="Osaka" charset="0"/>
              </a:rPr>
              <a:t>In anything near where people rest</a:t>
            </a:r>
          </a:p>
          <a:p>
            <a:endParaRPr lang="en-US" sz="2800">
              <a:latin typeface="Arial" charset="0"/>
              <a:ea typeface="Osaka" charset="0"/>
              <a:cs typeface="Osaka" charset="0"/>
            </a:endParaRPr>
          </a:p>
        </p:txBody>
      </p:sp>
      <p:pic>
        <p:nvPicPr>
          <p:cNvPr id="6" name="Picture 5" descr="IMAG0445.jpg"/>
          <p:cNvPicPr>
            <a:picLocks noChangeAspect="1"/>
          </p:cNvPicPr>
          <p:nvPr/>
        </p:nvPicPr>
        <p:blipFill>
          <a:blip r:embed="rId3">
            <a:lum bright="16000" contrast="-2000"/>
          </a:blip>
          <a:srcRect l="14167" r="14167" b="17770"/>
          <a:stretch>
            <a:fillRect/>
          </a:stretch>
        </p:blipFill>
        <p:spPr>
          <a:xfrm>
            <a:off x="685800" y="4178300"/>
            <a:ext cx="3065463" cy="2103438"/>
          </a:xfrm>
          <a:prstGeom prst="rect">
            <a:avLst/>
          </a:prstGeom>
          <a:ln>
            <a:solidFill>
              <a:schemeClr val="tx1"/>
            </a:solidFill>
          </a:ln>
          <a:effectLst>
            <a:outerShdw dist="35941" dir="2700000" algn="tl" rotWithShape="0">
              <a:srgbClr val="000000"/>
            </a:outerShdw>
          </a:effectLst>
        </p:spPr>
      </p:pic>
      <p:pic>
        <p:nvPicPr>
          <p:cNvPr id="7" name="Picture 6" descr="IMAG0441.jpg"/>
          <p:cNvPicPr>
            <a:picLocks noChangeAspect="1"/>
          </p:cNvPicPr>
          <p:nvPr/>
        </p:nvPicPr>
        <p:blipFill>
          <a:blip r:embed="rId4">
            <a:lum bright="16000" contrast="28000"/>
          </a:blip>
          <a:srcRect l="17292" t="4413" r="2708"/>
          <a:stretch>
            <a:fillRect/>
          </a:stretch>
        </p:blipFill>
        <p:spPr>
          <a:xfrm>
            <a:off x="5334000" y="4105275"/>
            <a:ext cx="3048000" cy="2176463"/>
          </a:xfrm>
          <a:prstGeom prst="rect">
            <a:avLst/>
          </a:prstGeom>
          <a:ln>
            <a:solidFill>
              <a:schemeClr val="tx1"/>
            </a:solidFill>
          </a:ln>
          <a:effectLst>
            <a:outerShdw dist="35941" dir="2700000" algn="tl" rotWithShape="0">
              <a:srgbClr val="000000"/>
            </a:outerShdw>
          </a:effectLst>
        </p:spPr>
      </p:pic>
      <p:sp>
        <p:nvSpPr>
          <p:cNvPr id="44039" name="Text Box 3"/>
          <p:cNvSpPr txBox="1">
            <a:spLocks noChangeArrowheads="1"/>
          </p:cNvSpPr>
          <p:nvPr/>
        </p:nvSpPr>
        <p:spPr bwMode="auto">
          <a:xfrm>
            <a:off x="685800" y="6319838"/>
            <a:ext cx="3124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Mattress piping</a:t>
            </a:r>
          </a:p>
        </p:txBody>
      </p:sp>
      <p:sp>
        <p:nvSpPr>
          <p:cNvPr id="44040" name="Text Box 3"/>
          <p:cNvSpPr txBox="1">
            <a:spLocks noChangeArrowheads="1"/>
          </p:cNvSpPr>
          <p:nvPr/>
        </p:nvSpPr>
        <p:spPr bwMode="auto">
          <a:xfrm>
            <a:off x="5334000" y="63246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Switch plates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216BC92-B5DD-C346-A66C-7F2AC02C87A9}" type="slidenum">
              <a:rPr lang="en-US" sz="1400">
                <a:ea typeface="Osaka" charset="0"/>
                <a:cs typeface="Osaka" charset="0"/>
              </a:rPr>
              <a:pPr/>
              <a:t>16</a:t>
            </a:fld>
            <a:endParaRPr lang="en-US" sz="1400">
              <a:ea typeface="Osaka" charset="0"/>
              <a:cs typeface="Osaka" charset="0"/>
            </a:endParaRPr>
          </a:p>
        </p:txBody>
      </p:sp>
      <p:pic>
        <p:nvPicPr>
          <p:cNvPr id="46083" name="Picture 3" descr="RG Unit Floor Plan"/>
          <p:cNvPicPr>
            <a:picLocks noChangeAspect="1" noChangeArrowheads="1"/>
          </p:cNvPicPr>
          <p:nvPr/>
        </p:nvPicPr>
        <p:blipFill>
          <a:blip r:embed="rId3">
            <a:extLst>
              <a:ext uri="{28A0092B-C50C-407E-A947-70E740481C1C}">
                <a14:useLocalDpi xmlns:a14="http://schemas.microsoft.com/office/drawing/2010/main" val="0"/>
              </a:ext>
            </a:extLst>
          </a:blip>
          <a:srcRect t="14415" r="1791" b="25119"/>
          <a:stretch>
            <a:fillRect/>
          </a:stretch>
        </p:blipFill>
        <p:spPr bwMode="auto">
          <a:xfrm rot="10800000">
            <a:off x="2209800" y="1762125"/>
            <a:ext cx="658495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Oval 4"/>
          <p:cNvSpPr>
            <a:spLocks noChangeArrowheads="1"/>
          </p:cNvSpPr>
          <p:nvPr/>
        </p:nvSpPr>
        <p:spPr bwMode="auto">
          <a:xfrm rot="10800000">
            <a:off x="4572000" y="5791200"/>
            <a:ext cx="381000" cy="38100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6085" name="Oval 5"/>
          <p:cNvSpPr>
            <a:spLocks noChangeArrowheads="1"/>
          </p:cNvSpPr>
          <p:nvPr/>
        </p:nvSpPr>
        <p:spPr bwMode="auto">
          <a:xfrm rot="10800000">
            <a:off x="4038600" y="5257800"/>
            <a:ext cx="1371600" cy="1447800"/>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6086" name="Oval 6"/>
          <p:cNvSpPr>
            <a:spLocks noChangeArrowheads="1"/>
          </p:cNvSpPr>
          <p:nvPr/>
        </p:nvSpPr>
        <p:spPr bwMode="auto">
          <a:xfrm rot="10800000">
            <a:off x="4800600" y="4495800"/>
            <a:ext cx="1371600" cy="1447800"/>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6087" name="Oval 7"/>
          <p:cNvSpPr>
            <a:spLocks noChangeArrowheads="1"/>
          </p:cNvSpPr>
          <p:nvPr/>
        </p:nvSpPr>
        <p:spPr bwMode="auto">
          <a:xfrm rot="10800000">
            <a:off x="5257800" y="5105400"/>
            <a:ext cx="381000" cy="38100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6088" name="Line 8"/>
          <p:cNvSpPr>
            <a:spLocks noChangeShapeType="1"/>
          </p:cNvSpPr>
          <p:nvPr/>
        </p:nvSpPr>
        <p:spPr bwMode="auto">
          <a:xfrm rot="10800000" flipH="1">
            <a:off x="2057400" y="4800600"/>
            <a:ext cx="990600" cy="1143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89" name="Line 9"/>
          <p:cNvSpPr>
            <a:spLocks noChangeShapeType="1"/>
          </p:cNvSpPr>
          <p:nvPr/>
        </p:nvSpPr>
        <p:spPr bwMode="auto">
          <a:xfrm rot="10800000" flipH="1">
            <a:off x="2057400" y="5715000"/>
            <a:ext cx="99060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6090" name="Group 11"/>
          <p:cNvGrpSpPr>
            <a:grpSpLocks/>
          </p:cNvGrpSpPr>
          <p:nvPr/>
        </p:nvGrpSpPr>
        <p:grpSpPr bwMode="auto">
          <a:xfrm rot="10800000">
            <a:off x="7315200" y="4343400"/>
            <a:ext cx="1371600" cy="1447800"/>
            <a:chOff x="2400" y="1536"/>
            <a:chExt cx="864" cy="912"/>
          </a:xfrm>
        </p:grpSpPr>
        <p:sp>
          <p:nvSpPr>
            <p:cNvPr id="46111"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6112"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nvGrpSpPr>
          <p:cNvPr id="46091" name="Group 14"/>
          <p:cNvGrpSpPr>
            <a:grpSpLocks/>
          </p:cNvGrpSpPr>
          <p:nvPr/>
        </p:nvGrpSpPr>
        <p:grpSpPr bwMode="auto">
          <a:xfrm rot="10800000">
            <a:off x="6705600" y="5410200"/>
            <a:ext cx="1066800" cy="1143000"/>
            <a:chOff x="2400" y="1536"/>
            <a:chExt cx="864" cy="912"/>
          </a:xfrm>
        </p:grpSpPr>
        <p:sp>
          <p:nvSpPr>
            <p:cNvPr id="46109" name="Oval 15"/>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6110" name="Oval 16"/>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nvGrpSpPr>
          <p:cNvPr id="46092" name="Group 17"/>
          <p:cNvGrpSpPr>
            <a:grpSpLocks/>
          </p:cNvGrpSpPr>
          <p:nvPr/>
        </p:nvGrpSpPr>
        <p:grpSpPr bwMode="auto">
          <a:xfrm rot="10800000">
            <a:off x="5867400" y="5715000"/>
            <a:ext cx="1066800" cy="1143000"/>
            <a:chOff x="2400" y="1536"/>
            <a:chExt cx="864" cy="912"/>
          </a:xfrm>
        </p:grpSpPr>
        <p:sp>
          <p:nvSpPr>
            <p:cNvPr id="46107" name="Oval 18"/>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6108" name="Oval 19"/>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nvGrpSpPr>
          <p:cNvPr id="46093" name="Group 20"/>
          <p:cNvGrpSpPr>
            <a:grpSpLocks/>
          </p:cNvGrpSpPr>
          <p:nvPr/>
        </p:nvGrpSpPr>
        <p:grpSpPr bwMode="auto">
          <a:xfrm rot="10800000">
            <a:off x="3733800" y="5334000"/>
            <a:ext cx="1066800" cy="1143000"/>
            <a:chOff x="2400" y="1536"/>
            <a:chExt cx="864" cy="912"/>
          </a:xfrm>
        </p:grpSpPr>
        <p:sp>
          <p:nvSpPr>
            <p:cNvPr id="46105" name="Oval 21"/>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6106" name="Oval 22"/>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nvGrpSpPr>
          <p:cNvPr id="46094" name="Group 23"/>
          <p:cNvGrpSpPr>
            <a:grpSpLocks/>
          </p:cNvGrpSpPr>
          <p:nvPr/>
        </p:nvGrpSpPr>
        <p:grpSpPr bwMode="auto">
          <a:xfrm rot="10800000">
            <a:off x="2362200" y="4876800"/>
            <a:ext cx="1600200" cy="1524000"/>
            <a:chOff x="2400" y="1536"/>
            <a:chExt cx="864" cy="912"/>
          </a:xfrm>
        </p:grpSpPr>
        <p:sp>
          <p:nvSpPr>
            <p:cNvPr id="46103" name="Oval 24"/>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6104" name="Oval 25"/>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nvGrpSpPr>
          <p:cNvPr id="46095" name="Group 26"/>
          <p:cNvGrpSpPr>
            <a:grpSpLocks/>
          </p:cNvGrpSpPr>
          <p:nvPr/>
        </p:nvGrpSpPr>
        <p:grpSpPr bwMode="auto">
          <a:xfrm rot="10800000">
            <a:off x="2362200" y="3886200"/>
            <a:ext cx="1600200" cy="1524000"/>
            <a:chOff x="2400" y="1536"/>
            <a:chExt cx="864" cy="912"/>
          </a:xfrm>
        </p:grpSpPr>
        <p:sp>
          <p:nvSpPr>
            <p:cNvPr id="46101" name="Oval 27"/>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6102" name="Oval 28"/>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sp>
        <p:nvSpPr>
          <p:cNvPr id="46096" name="Rectangle 29"/>
          <p:cNvSpPr>
            <a:spLocks noGrp="1" noChangeArrowheads="1"/>
          </p:cNvSpPr>
          <p:nvPr>
            <p:ph type="title"/>
          </p:nvPr>
        </p:nvSpPr>
        <p:spPr/>
        <p:txBody>
          <a:bodyPr/>
          <a:lstStyle/>
          <a:p>
            <a:r>
              <a:rPr lang="en-US">
                <a:latin typeface="Arial" charset="0"/>
                <a:ea typeface="Osaka" charset="0"/>
                <a:cs typeface="Osaka" charset="0"/>
              </a:rPr>
              <a:t>Where bed bugs live</a:t>
            </a:r>
          </a:p>
        </p:txBody>
      </p:sp>
      <p:grpSp>
        <p:nvGrpSpPr>
          <p:cNvPr id="46097" name="Group 30"/>
          <p:cNvGrpSpPr>
            <a:grpSpLocks/>
          </p:cNvGrpSpPr>
          <p:nvPr/>
        </p:nvGrpSpPr>
        <p:grpSpPr bwMode="auto">
          <a:xfrm>
            <a:off x="152400" y="5638800"/>
            <a:ext cx="2286000" cy="461963"/>
            <a:chOff x="192" y="1027"/>
            <a:chExt cx="1440" cy="291"/>
          </a:xfrm>
        </p:grpSpPr>
        <p:sp>
          <p:nvSpPr>
            <p:cNvPr id="46099" name="Oval 31"/>
            <p:cNvSpPr>
              <a:spLocks noChangeArrowheads="1"/>
            </p:cNvSpPr>
            <p:nvPr/>
          </p:nvSpPr>
          <p:spPr bwMode="auto">
            <a:xfrm>
              <a:off x="192" y="1056"/>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6100" name="Text Box 32"/>
            <p:cNvSpPr txBox="1">
              <a:spLocks noChangeArrowheads="1"/>
            </p:cNvSpPr>
            <p:nvPr/>
          </p:nvSpPr>
          <p:spPr bwMode="auto">
            <a:xfrm>
              <a:off x="384" y="1027"/>
              <a:ext cx="124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200" b="1">
                  <a:ea typeface="Osaka" charset="0"/>
                  <a:cs typeface="Osaka" charset="0"/>
                </a:rPr>
                <a:t>= </a:t>
              </a:r>
              <a:r>
                <a:rPr lang="en-US" b="1">
                  <a:ea typeface="Osaka" charset="0"/>
                  <a:cs typeface="Osaka" charset="0"/>
                </a:rPr>
                <a:t>Hot</a:t>
              </a:r>
              <a:r>
                <a:rPr lang="en-US" sz="2200" b="1">
                  <a:ea typeface="Osaka" charset="0"/>
                  <a:cs typeface="Osaka" charset="0"/>
                </a:rPr>
                <a:t> Spot</a:t>
              </a:r>
              <a:endParaRPr lang="en-US" sz="1800">
                <a:ea typeface="Osaka" charset="0"/>
                <a:cs typeface="Osaka" charset="0"/>
              </a:endParaRPr>
            </a:p>
          </p:txBody>
        </p:sp>
      </p:grpSp>
      <p:sp>
        <p:nvSpPr>
          <p:cNvPr id="46098" name="Text Box 33"/>
          <p:cNvSpPr txBox="1">
            <a:spLocks noChangeArrowheads="1"/>
          </p:cNvSpPr>
          <p:nvPr/>
        </p:nvSpPr>
        <p:spPr bwMode="auto">
          <a:xfrm>
            <a:off x="685800" y="2057400"/>
            <a:ext cx="17526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ea typeface="Osaka" charset="0"/>
                <a:cs typeface="Osaka" charset="0"/>
              </a:rPr>
              <a:t>Beds, sofas, bedside tables, recliners, picture frames…</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4CA0057-AC34-934C-90B8-E96ADC6EFBBF}" type="slidenum">
              <a:rPr lang="en-US" sz="1400">
                <a:ea typeface="Osaka" charset="0"/>
                <a:cs typeface="Osaka" charset="0"/>
              </a:rPr>
              <a:pPr/>
              <a:t>17</a:t>
            </a:fld>
            <a:endParaRPr lang="en-US" sz="1400">
              <a:ea typeface="Osaka" charset="0"/>
              <a:cs typeface="Osaka" charset="0"/>
            </a:endParaRPr>
          </a:p>
        </p:txBody>
      </p:sp>
      <p:grpSp>
        <p:nvGrpSpPr>
          <p:cNvPr id="48131" name="Group 2"/>
          <p:cNvGrpSpPr>
            <a:grpSpLocks/>
          </p:cNvGrpSpPr>
          <p:nvPr/>
        </p:nvGrpSpPr>
        <p:grpSpPr bwMode="auto">
          <a:xfrm>
            <a:off x="914400" y="3048000"/>
            <a:ext cx="3886200" cy="3810000"/>
            <a:chOff x="672" y="624"/>
            <a:chExt cx="2448" cy="2400"/>
          </a:xfrm>
        </p:grpSpPr>
        <p:pic>
          <p:nvPicPr>
            <p:cNvPr id="48135" name="Picture 3" descr="RG Unit Floor Plan"/>
            <p:cNvPicPr>
              <a:picLocks noChangeAspect="1" noChangeArrowheads="1"/>
            </p:cNvPicPr>
            <p:nvPr/>
          </p:nvPicPr>
          <p:blipFill>
            <a:blip r:embed="rId3">
              <a:extLst>
                <a:ext uri="{28A0092B-C50C-407E-A947-70E740481C1C}">
                  <a14:useLocalDpi xmlns:a14="http://schemas.microsoft.com/office/drawing/2010/main" val="0"/>
                </a:ext>
              </a:extLst>
            </a:blip>
            <a:srcRect l="82954" t="14362" b="47632"/>
            <a:stretch>
              <a:fillRect/>
            </a:stretch>
          </p:blipFill>
          <p:spPr bwMode="auto">
            <a:xfrm>
              <a:off x="876" y="624"/>
              <a:ext cx="1044"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 Box 4"/>
            <p:cNvSpPr txBox="1">
              <a:spLocks noChangeArrowheads="1"/>
            </p:cNvSpPr>
            <p:nvPr/>
          </p:nvSpPr>
          <p:spPr bwMode="auto">
            <a:xfrm>
              <a:off x="1968" y="1392"/>
              <a:ext cx="1152"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What</a:t>
              </a:r>
              <a:r>
                <a:rPr lang="ja-JP" altLang="en-US" b="1">
                  <a:ea typeface="Osaka" charset="0"/>
                  <a:cs typeface="Osaka" charset="0"/>
                </a:rPr>
                <a:t>’</a:t>
              </a:r>
              <a:r>
                <a:rPr lang="en-US" b="1">
                  <a:ea typeface="Osaka" charset="0"/>
                  <a:cs typeface="Osaka" charset="0"/>
                </a:rPr>
                <a:t>s on the other side of the wall?</a:t>
              </a:r>
            </a:p>
          </p:txBody>
        </p:sp>
        <p:sp>
          <p:nvSpPr>
            <p:cNvPr id="48137" name="Line 5"/>
            <p:cNvSpPr>
              <a:spLocks noChangeShapeType="1"/>
            </p:cNvSpPr>
            <p:nvPr/>
          </p:nvSpPr>
          <p:spPr bwMode="auto">
            <a:xfrm flipH="1" flipV="1">
              <a:off x="1584" y="1584"/>
              <a:ext cx="384" cy="1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38" name="Line 6"/>
            <p:cNvSpPr>
              <a:spLocks noChangeShapeType="1"/>
            </p:cNvSpPr>
            <p:nvPr/>
          </p:nvSpPr>
          <p:spPr bwMode="auto">
            <a:xfrm flipH="1" flipV="1">
              <a:off x="1584" y="1920"/>
              <a:ext cx="43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39" name="Line 7"/>
            <p:cNvSpPr>
              <a:spLocks noChangeShapeType="1"/>
            </p:cNvSpPr>
            <p:nvPr/>
          </p:nvSpPr>
          <p:spPr bwMode="auto">
            <a:xfrm flipH="1">
              <a:off x="1584" y="2112"/>
              <a:ext cx="432"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8140" name="Group 8"/>
            <p:cNvGrpSpPr>
              <a:grpSpLocks/>
            </p:cNvGrpSpPr>
            <p:nvPr/>
          </p:nvGrpSpPr>
          <p:grpSpPr bwMode="auto">
            <a:xfrm>
              <a:off x="672" y="1728"/>
              <a:ext cx="1008" cy="1008"/>
              <a:chOff x="2400" y="1536"/>
              <a:chExt cx="864" cy="912"/>
            </a:xfrm>
          </p:grpSpPr>
          <p:sp>
            <p:nvSpPr>
              <p:cNvPr id="48144" name="Oval 9"/>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8145" name="Oval 10"/>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nvGrpSpPr>
            <p:cNvPr id="48141" name="Group 11"/>
            <p:cNvGrpSpPr>
              <a:grpSpLocks/>
            </p:cNvGrpSpPr>
            <p:nvPr/>
          </p:nvGrpSpPr>
          <p:grpSpPr bwMode="auto">
            <a:xfrm>
              <a:off x="672" y="1008"/>
              <a:ext cx="1008" cy="1008"/>
              <a:chOff x="2400" y="1536"/>
              <a:chExt cx="864" cy="912"/>
            </a:xfrm>
          </p:grpSpPr>
          <p:sp>
            <p:nvSpPr>
              <p:cNvPr id="48142"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8143"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pic>
        <p:nvPicPr>
          <p:cNvPr id="308238" name="Picture 14" descr="BB mattress by Dan r 2"/>
          <p:cNvPicPr>
            <a:picLocks noChangeAspect="1" noChangeArrowheads="1"/>
          </p:cNvPicPr>
          <p:nvPr/>
        </p:nvPicPr>
        <p:blipFill>
          <a:blip r:embed="rId4"/>
          <a:srcRect t="7329"/>
          <a:stretch>
            <a:fillRect/>
          </a:stretch>
        </p:blipFill>
        <p:spPr bwMode="auto">
          <a:xfrm>
            <a:off x="5181600" y="3509963"/>
            <a:ext cx="2566988" cy="3119437"/>
          </a:xfrm>
          <a:prstGeom prst="rect">
            <a:avLst/>
          </a:prstGeom>
          <a:noFill/>
          <a:ln w="6350">
            <a:solidFill>
              <a:schemeClr val="tx1"/>
            </a:solidFill>
            <a:miter lim="800000"/>
            <a:headEnd/>
            <a:tailEnd/>
          </a:ln>
          <a:effectLst>
            <a:outerShdw dist="53882" dir="2700000" algn="ctr" rotWithShape="0">
              <a:srgbClr val="333333"/>
            </a:outerShdw>
          </a:effectLst>
        </p:spPr>
      </p:pic>
      <p:sp>
        <p:nvSpPr>
          <p:cNvPr id="48133" name="Rectangle 15"/>
          <p:cNvSpPr>
            <a:spLocks noGrp="1" noChangeArrowheads="1"/>
          </p:cNvSpPr>
          <p:nvPr>
            <p:ph type="title"/>
          </p:nvPr>
        </p:nvSpPr>
        <p:spPr/>
        <p:txBody>
          <a:bodyPr/>
          <a:lstStyle/>
          <a:p>
            <a:r>
              <a:rPr lang="en-US">
                <a:latin typeface="Arial" charset="0"/>
                <a:ea typeface="Osaka" charset="0"/>
                <a:cs typeface="Osaka" charset="0"/>
              </a:rPr>
              <a:t>How do bed bugs spread?</a:t>
            </a:r>
          </a:p>
        </p:txBody>
      </p:sp>
      <p:sp>
        <p:nvSpPr>
          <p:cNvPr id="48134" name="Rectangle 16"/>
          <p:cNvSpPr>
            <a:spLocks noGrp="1" noChangeArrowheads="1"/>
          </p:cNvSpPr>
          <p:nvPr>
            <p:ph type="body" idx="1"/>
          </p:nvPr>
        </p:nvSpPr>
        <p:spPr>
          <a:xfrm>
            <a:off x="609600" y="2057400"/>
            <a:ext cx="8534400" cy="1600200"/>
          </a:xfrm>
        </p:spPr>
        <p:txBody>
          <a:bodyPr/>
          <a:lstStyle/>
          <a:p>
            <a:r>
              <a:rPr lang="en-US" sz="2800">
                <a:latin typeface="Arial" charset="0"/>
                <a:ea typeface="Osaka" charset="0"/>
                <a:cs typeface="Osaka" charset="0"/>
              </a:rPr>
              <a:t>Actively crawl along wires, pipes, and under doors</a:t>
            </a:r>
          </a:p>
          <a:p>
            <a:r>
              <a:rPr lang="en-US" sz="2800">
                <a:latin typeface="Arial" charset="0"/>
                <a:ea typeface="Osaka" charset="0"/>
                <a:cs typeface="Osaka" charset="0"/>
              </a:rPr>
              <a:t>Passively on anything coming from an infested unit (furniture, backpacks, laundry…)</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atin typeface="Arial" charset="0"/>
                <a:ea typeface="Osaka" charset="0"/>
                <a:cs typeface="Osaka" charset="0"/>
              </a:rPr>
              <a:t>Areas at-risk for introduction and infestation</a:t>
            </a:r>
          </a:p>
        </p:txBody>
      </p:sp>
      <p:sp>
        <p:nvSpPr>
          <p:cNvPr id="50179" name="Content Placeholder 2"/>
          <p:cNvSpPr>
            <a:spLocks noGrp="1"/>
          </p:cNvSpPr>
          <p:nvPr>
            <p:ph idx="1"/>
          </p:nvPr>
        </p:nvSpPr>
        <p:spPr>
          <a:xfrm>
            <a:off x="685800" y="1828800"/>
            <a:ext cx="7772400" cy="5029200"/>
          </a:xfrm>
        </p:spPr>
        <p:txBody>
          <a:bodyPr/>
          <a:lstStyle/>
          <a:p>
            <a:r>
              <a:rPr lang="en-US">
                <a:latin typeface="Arial" charset="0"/>
                <a:ea typeface="Osaka" charset="0"/>
                <a:cs typeface="Osaka" charset="0"/>
              </a:rPr>
              <a:t>Introduction is likely where people </a:t>
            </a:r>
          </a:p>
          <a:p>
            <a:pPr lvl="1"/>
            <a:r>
              <a:rPr lang="en-US">
                <a:latin typeface="Arial" charset="0"/>
                <a:ea typeface="Osaka" charset="0"/>
                <a:cs typeface="Osaka" charset="0"/>
              </a:rPr>
              <a:t>frequently travel</a:t>
            </a:r>
          </a:p>
          <a:p>
            <a:pPr lvl="1"/>
            <a:r>
              <a:rPr lang="en-US">
                <a:latin typeface="Arial" charset="0"/>
                <a:ea typeface="Osaka" charset="0"/>
                <a:cs typeface="Osaka" charset="0"/>
              </a:rPr>
              <a:t>set down personal belongings</a:t>
            </a:r>
          </a:p>
          <a:p>
            <a:pPr lvl="1"/>
            <a:r>
              <a:rPr lang="en-US">
                <a:latin typeface="Arial" charset="0"/>
                <a:ea typeface="Osaka" charset="0"/>
                <a:cs typeface="Osaka" charset="0"/>
              </a:rPr>
              <a:t>sit or lay down for long periods of time</a:t>
            </a:r>
          </a:p>
          <a:p>
            <a:r>
              <a:rPr lang="en-US">
                <a:latin typeface="Arial" charset="0"/>
                <a:ea typeface="Osaka" charset="0"/>
                <a:cs typeface="Osaka" charset="0"/>
              </a:rPr>
              <a:t>Infestation is likely where bed bugs can</a:t>
            </a:r>
          </a:p>
          <a:p>
            <a:pPr lvl="1"/>
            <a:r>
              <a:rPr lang="en-US">
                <a:latin typeface="Arial" charset="0"/>
                <a:ea typeface="Osaka" charset="0"/>
                <a:cs typeface="Osaka" charset="0"/>
              </a:rPr>
              <a:t>Crawl (upholstered furniture or bedding)</a:t>
            </a:r>
          </a:p>
          <a:p>
            <a:pPr lvl="1"/>
            <a:r>
              <a:rPr lang="en-US">
                <a:latin typeface="Arial" charset="0"/>
                <a:ea typeface="Osaka" charset="0"/>
                <a:cs typeface="Osaka" charset="0"/>
              </a:rPr>
              <a:t>Feed on a person for 5 minutes without being detected</a:t>
            </a:r>
          </a:p>
          <a:p>
            <a:pPr lvl="1"/>
            <a:r>
              <a:rPr lang="en-US">
                <a:latin typeface="Arial" charset="0"/>
                <a:ea typeface="Osaka" charset="0"/>
                <a:cs typeface="Osaka" charset="0"/>
              </a:rPr>
              <a:t>Hide in cracks or folds</a:t>
            </a:r>
          </a:p>
        </p:txBody>
      </p:sp>
      <p:sp>
        <p:nvSpPr>
          <p:cNvPr id="52228"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E1A14F7-3ACF-F943-9AEA-F8C94DB34DBB}" type="slidenum">
              <a:rPr lang="en-US" sz="1400">
                <a:ea typeface="Osaka" charset="0"/>
                <a:cs typeface="Osaka" charset="0"/>
              </a:rPr>
              <a:pPr/>
              <a:t>18</a:t>
            </a:fld>
            <a:endParaRPr lang="en-US" sz="1400">
              <a:ea typeface="Osaka" charset="0"/>
              <a:cs typeface="Osaka"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atin typeface="Arial" charset="0"/>
                <a:ea typeface="Osaka" charset="0"/>
                <a:cs typeface="Osaka" charset="0"/>
              </a:rPr>
              <a:t>Inspection</a:t>
            </a:r>
          </a:p>
        </p:txBody>
      </p:sp>
      <p:sp>
        <p:nvSpPr>
          <p:cNvPr id="54275" name="Slide Number Placeholder 2"/>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6DBC59B-8980-984E-9A76-F01E9F3B1BF8}" type="slidenum">
              <a:rPr lang="en-US" sz="1400">
                <a:ea typeface="Osaka" charset="0"/>
                <a:cs typeface="Osaka" charset="0"/>
              </a:rPr>
              <a:pPr/>
              <a:t>19</a:t>
            </a:fld>
            <a:endParaRPr lang="en-US" sz="1400">
              <a:ea typeface="Osaka" charset="0"/>
              <a:cs typeface="Osaka" charset="0"/>
            </a:endParaRPr>
          </a:p>
        </p:txBody>
      </p:sp>
      <p:sp>
        <p:nvSpPr>
          <p:cNvPr id="5" name="Rectangle 4"/>
          <p:cNvSpPr txBox="1">
            <a:spLocks noChangeArrowheads="1"/>
          </p:cNvSpPr>
          <p:nvPr/>
        </p:nvSpPr>
        <p:spPr bwMode="auto">
          <a:xfrm>
            <a:off x="685800" y="1600200"/>
            <a:ext cx="7772400" cy="3352800"/>
          </a:xfrm>
          <a:prstGeom prst="rect">
            <a:avLst/>
          </a:prstGeom>
          <a:noFill/>
          <a:ln w="9525">
            <a:noFill/>
            <a:miter lim="800000"/>
            <a:headEnd/>
            <a:tailEnd/>
          </a:ln>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30000"/>
              </a:spcBef>
              <a:buSzPct val="80000"/>
            </a:pPr>
            <a:endParaRPr lang="en-US" sz="2800">
              <a:ea typeface="Osaka" charset="0"/>
              <a:cs typeface="Osaka" charset="0"/>
            </a:endParaRPr>
          </a:p>
          <a:p>
            <a:pPr>
              <a:lnSpc>
                <a:spcPct val="90000"/>
              </a:lnSpc>
              <a:spcBef>
                <a:spcPct val="30000"/>
              </a:spcBef>
              <a:buSzPct val="80000"/>
              <a:buFontTx/>
              <a:buBlip>
                <a:blip r:embed="rId3"/>
              </a:buBlip>
            </a:pPr>
            <a:r>
              <a:rPr lang="en-US" sz="2800">
                <a:ea typeface="Osaka" charset="0"/>
                <a:cs typeface="Osaka" charset="0"/>
              </a:rPr>
              <a:t>Always use a flashlight</a:t>
            </a:r>
          </a:p>
          <a:p>
            <a:pPr>
              <a:lnSpc>
                <a:spcPct val="90000"/>
              </a:lnSpc>
              <a:spcBef>
                <a:spcPct val="30000"/>
              </a:spcBef>
              <a:buSzPct val="80000"/>
              <a:buFontTx/>
              <a:buBlip>
                <a:blip r:embed="rId3"/>
              </a:buBlip>
            </a:pPr>
            <a:r>
              <a:rPr lang="en-US" sz="2800">
                <a:ea typeface="Osaka" charset="0"/>
                <a:cs typeface="Osaka" charset="0"/>
              </a:rPr>
              <a:t>If bed bugs are found, inspect all adjacent units</a:t>
            </a:r>
          </a:p>
          <a:p>
            <a:pPr>
              <a:lnSpc>
                <a:spcPct val="90000"/>
              </a:lnSpc>
              <a:spcBef>
                <a:spcPct val="30000"/>
              </a:spcBef>
              <a:buSzPct val="80000"/>
              <a:buFontTx/>
              <a:buBlip>
                <a:blip r:embed="rId3"/>
              </a:buBlip>
            </a:pPr>
            <a:r>
              <a:rPr lang="en-US" sz="2800">
                <a:ea typeface="Osaka" charset="0"/>
                <a:cs typeface="Osaka" charset="0"/>
              </a:rPr>
              <a:t>Two types</a:t>
            </a:r>
          </a:p>
          <a:p>
            <a:pPr lvl="1">
              <a:lnSpc>
                <a:spcPct val="90000"/>
              </a:lnSpc>
              <a:spcBef>
                <a:spcPct val="30000"/>
              </a:spcBef>
              <a:buSzPct val="80000"/>
              <a:buFontTx/>
              <a:buBlip>
                <a:blip r:embed="rId3"/>
              </a:buBlip>
            </a:pPr>
            <a:r>
              <a:rPr lang="en-US" sz="2800">
                <a:ea typeface="Osaka" charset="0"/>
                <a:cs typeface="Osaka" charset="0"/>
              </a:rPr>
              <a:t>Visual</a:t>
            </a:r>
          </a:p>
          <a:p>
            <a:pPr lvl="1">
              <a:lnSpc>
                <a:spcPct val="90000"/>
              </a:lnSpc>
              <a:spcBef>
                <a:spcPct val="30000"/>
              </a:spcBef>
              <a:buSzPct val="80000"/>
              <a:buFontTx/>
              <a:buBlip>
                <a:blip r:embed="rId3"/>
              </a:buBlip>
            </a:pPr>
            <a:r>
              <a:rPr lang="en-US" sz="2800">
                <a:ea typeface="Osaka" charset="0"/>
                <a:cs typeface="Osaka" charset="0"/>
              </a:rPr>
              <a:t>Scent detecting canine</a:t>
            </a:r>
          </a:p>
          <a:p>
            <a:pPr>
              <a:lnSpc>
                <a:spcPct val="90000"/>
              </a:lnSpc>
              <a:spcBef>
                <a:spcPct val="30000"/>
              </a:spcBef>
              <a:buSzPct val="80000"/>
              <a:buFontTx/>
              <a:buBlip>
                <a:blip r:embed="rId3"/>
              </a:buBlip>
            </a:pPr>
            <a:endParaRPr lang="en-US" sz="2800">
              <a:ea typeface="Osaka" charset="0"/>
              <a:cs typeface="Osaka"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sldNum" sz="quarter" idx="12"/>
          </p:nvPr>
        </p:nvSpPr>
        <p:spPr>
          <a:xfrm>
            <a:off x="7467600" y="6400800"/>
            <a:ext cx="16764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B63F6AE-0847-F447-AF6F-8519E2240AAD}" type="slidenum">
              <a:rPr lang="en-US" sz="1400">
                <a:ea typeface="Osaka" charset="0"/>
                <a:cs typeface="Osaka" charset="0"/>
              </a:rPr>
              <a:pPr/>
              <a:t>2</a:t>
            </a:fld>
            <a:endParaRPr lang="en-US" sz="1400">
              <a:ea typeface="Osaka" charset="0"/>
              <a:cs typeface="Osaka" charset="0"/>
            </a:endParaRPr>
          </a:p>
        </p:txBody>
      </p:sp>
      <p:sp>
        <p:nvSpPr>
          <p:cNvPr id="17411" name="Rectangle 19"/>
          <p:cNvSpPr>
            <a:spLocks noChangeArrowheads="1"/>
          </p:cNvSpPr>
          <p:nvPr/>
        </p:nvSpPr>
        <p:spPr bwMode="auto">
          <a:xfrm>
            <a:off x="4067175" y="5064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800">
              <a:ea typeface="Osaka" charset="0"/>
              <a:cs typeface="Osaka" charset="0"/>
            </a:endParaRPr>
          </a:p>
        </p:txBody>
      </p:sp>
      <p:sp>
        <p:nvSpPr>
          <p:cNvPr id="17412" name="Text Box 3"/>
          <p:cNvSpPr txBox="1">
            <a:spLocks noChangeArrowheads="1"/>
          </p:cNvSpPr>
          <p:nvPr/>
        </p:nvSpPr>
        <p:spPr bwMode="auto">
          <a:xfrm>
            <a:off x="4724400" y="2046288"/>
            <a:ext cx="4267200" cy="2678112"/>
          </a:xfrm>
          <a:prstGeom prst="rect">
            <a:avLst/>
          </a:prstGeom>
          <a:solidFill>
            <a:srgbClr val="FFCC66">
              <a:alpha val="50195"/>
            </a:srgbClr>
          </a:solidFill>
          <a:ln w="12700">
            <a:solidFill>
              <a:srgbClr val="800000"/>
            </a:solidFill>
            <a:miter lim="800000"/>
            <a:headEnd/>
            <a:tailEnd/>
          </a:ln>
        </p:spPr>
        <p:txBody>
          <a:bodyPr lIns="182880">
            <a:spAutoFit/>
          </a:bodyPr>
          <a:lstStyle>
            <a:lvl1pPr defTabSz="169863" eaLnBrk="0" hangingPunct="0">
              <a:defRPr sz="2400">
                <a:solidFill>
                  <a:schemeClr val="tx1"/>
                </a:solidFill>
                <a:latin typeface="Arial" charset="0"/>
                <a:ea typeface="ＭＳ Ｐゴシック" charset="0"/>
                <a:cs typeface="ＭＳ Ｐゴシック" charset="0"/>
              </a:defRPr>
            </a:lvl1pPr>
            <a:lvl2pPr marL="37931725" indent="-37474525" defTabSz="16986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ea typeface="Osaka" charset="0"/>
                <a:cs typeface="Osaka" charset="0"/>
              </a:rPr>
              <a:t>Also known as…</a:t>
            </a:r>
          </a:p>
          <a:p>
            <a:r>
              <a:rPr lang="en-US" dirty="0">
                <a:ea typeface="Osaka" charset="0"/>
                <a:cs typeface="Osaka" charset="0"/>
              </a:rPr>
              <a:t>	chintzes or chinches</a:t>
            </a:r>
          </a:p>
          <a:p>
            <a:r>
              <a:rPr lang="en-US" dirty="0">
                <a:ea typeface="Osaka" charset="0"/>
                <a:cs typeface="Osaka" charset="0"/>
              </a:rPr>
              <a:t>	mahogany flats</a:t>
            </a:r>
          </a:p>
          <a:p>
            <a:r>
              <a:rPr lang="en-US" dirty="0">
                <a:ea typeface="Osaka" charset="0"/>
                <a:cs typeface="Osaka" charset="0"/>
              </a:rPr>
              <a:t>	red coats</a:t>
            </a:r>
          </a:p>
          <a:p>
            <a:r>
              <a:rPr lang="en-US" dirty="0">
                <a:ea typeface="Osaka" charset="0"/>
                <a:cs typeface="Osaka" charset="0"/>
              </a:rPr>
              <a:t>	crimson ramblers</a:t>
            </a:r>
          </a:p>
          <a:p>
            <a:r>
              <a:rPr lang="en-US" dirty="0">
                <a:ea typeface="Osaka" charset="0"/>
                <a:cs typeface="Osaka" charset="0"/>
              </a:rPr>
              <a:t>	wall lice</a:t>
            </a:r>
          </a:p>
          <a:p>
            <a:r>
              <a:rPr lang="en-US" dirty="0">
                <a:ea typeface="Osaka" charset="0"/>
                <a:cs typeface="Osaka" charset="0"/>
              </a:rPr>
              <a:t>	the bug that nobody knows</a:t>
            </a:r>
          </a:p>
        </p:txBody>
      </p:sp>
      <p:pic>
        <p:nvPicPr>
          <p:cNvPr id="17413" name="Picture 4"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58868">
            <a:off x="3810000" y="54102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72856">
            <a:off x="7772400" y="52578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19250">
            <a:off x="6213475" y="5553075"/>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Rectangle 8"/>
          <p:cNvSpPr>
            <a:spLocks noGrp="1" noChangeArrowheads="1"/>
          </p:cNvSpPr>
          <p:nvPr>
            <p:ph type="body" idx="1"/>
          </p:nvPr>
        </p:nvSpPr>
        <p:spPr>
          <a:xfrm>
            <a:off x="609600" y="2057400"/>
            <a:ext cx="5181600" cy="4267200"/>
          </a:xfrm>
        </p:spPr>
        <p:txBody>
          <a:bodyPr/>
          <a:lstStyle/>
          <a:p>
            <a:r>
              <a:rPr lang="en-US" sz="2800" dirty="0">
                <a:latin typeface="Arial" charset="0"/>
                <a:ea typeface="Osaka" charset="0"/>
                <a:cs typeface="Osaka" charset="0"/>
              </a:rPr>
              <a:t>What they are</a:t>
            </a:r>
          </a:p>
          <a:p>
            <a:r>
              <a:rPr lang="en-US" sz="2800" dirty="0">
                <a:latin typeface="Arial" charset="0"/>
                <a:ea typeface="Osaka" charset="0"/>
                <a:cs typeface="Osaka" charset="0"/>
              </a:rPr>
              <a:t>What they eat </a:t>
            </a:r>
          </a:p>
          <a:p>
            <a:r>
              <a:rPr lang="en-US" sz="2800" dirty="0">
                <a:latin typeface="Arial" charset="0"/>
                <a:ea typeface="Osaka" charset="0"/>
                <a:cs typeface="Osaka" charset="0"/>
              </a:rPr>
              <a:t>Where they live</a:t>
            </a:r>
          </a:p>
          <a:p>
            <a:r>
              <a:rPr lang="en-US" sz="2800" dirty="0">
                <a:latin typeface="Arial" charset="0"/>
                <a:ea typeface="Osaka" charset="0"/>
                <a:cs typeface="Osaka" charset="0"/>
              </a:rPr>
              <a:t>How to think like a </a:t>
            </a:r>
            <a:br>
              <a:rPr lang="en-US" sz="2800" dirty="0">
                <a:latin typeface="Arial" charset="0"/>
                <a:ea typeface="Osaka" charset="0"/>
                <a:cs typeface="Osaka" charset="0"/>
              </a:rPr>
            </a:br>
            <a:r>
              <a:rPr lang="en-US" sz="2800" dirty="0" smtClean="0">
                <a:latin typeface="Arial" charset="0"/>
                <a:ea typeface="Osaka" charset="0"/>
                <a:cs typeface="Osaka" charset="0"/>
              </a:rPr>
              <a:t>bed </a:t>
            </a:r>
            <a:r>
              <a:rPr lang="en-US" sz="2800" dirty="0">
                <a:latin typeface="Arial" charset="0"/>
                <a:ea typeface="Osaka" charset="0"/>
                <a:cs typeface="Osaka" charset="0"/>
              </a:rPr>
              <a:t>bug</a:t>
            </a:r>
          </a:p>
          <a:p>
            <a:r>
              <a:rPr lang="en-US" sz="2800" dirty="0">
                <a:latin typeface="Arial" charset="0"/>
                <a:ea typeface="Osaka" charset="0"/>
                <a:cs typeface="Osaka" charset="0"/>
              </a:rPr>
              <a:t>Prevention and control</a:t>
            </a:r>
          </a:p>
        </p:txBody>
      </p:sp>
      <p:sp>
        <p:nvSpPr>
          <p:cNvPr id="2" name="Title 1"/>
          <p:cNvSpPr>
            <a:spLocks noGrp="1"/>
          </p:cNvSpPr>
          <p:nvPr>
            <p:ph type="title"/>
          </p:nvPr>
        </p:nvSpPr>
        <p:spPr/>
        <p:txBody>
          <a:bodyPr/>
          <a:lstStyle/>
          <a:p>
            <a:r>
              <a:rPr lang="en-US" dirty="0" smtClean="0"/>
              <a:t>Outline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atin typeface="Arial" charset="0"/>
                <a:ea typeface="Osaka" charset="0"/>
                <a:cs typeface="Osaka" charset="0"/>
              </a:rPr>
              <a:t>Monitoring</a:t>
            </a:r>
          </a:p>
        </p:txBody>
      </p:sp>
      <p:sp>
        <p:nvSpPr>
          <p:cNvPr id="54275" name="Content Placeholder 2"/>
          <p:cNvSpPr>
            <a:spLocks noGrp="1"/>
          </p:cNvSpPr>
          <p:nvPr>
            <p:ph idx="1"/>
          </p:nvPr>
        </p:nvSpPr>
        <p:spPr>
          <a:xfrm>
            <a:off x="685800" y="2057400"/>
            <a:ext cx="7772400" cy="4267200"/>
          </a:xfrm>
        </p:spPr>
        <p:txBody>
          <a:bodyPr/>
          <a:lstStyle/>
          <a:p>
            <a:r>
              <a:rPr lang="en-US">
                <a:latin typeface="Arial" charset="0"/>
                <a:ea typeface="Osaka" charset="0"/>
                <a:cs typeface="Osaka" charset="0"/>
              </a:rPr>
              <a:t>Trap and kill bed bugs</a:t>
            </a:r>
          </a:p>
          <a:p>
            <a:r>
              <a:rPr lang="en-US">
                <a:latin typeface="Arial" charset="0"/>
                <a:ea typeface="Osaka" charset="0"/>
                <a:cs typeface="Osaka" charset="0"/>
              </a:rPr>
              <a:t>Determine how bad the infestation is</a:t>
            </a:r>
          </a:p>
          <a:p>
            <a:r>
              <a:rPr lang="en-US">
                <a:latin typeface="Arial" charset="0"/>
                <a:ea typeface="Osaka" charset="0"/>
                <a:cs typeface="Osaka" charset="0"/>
              </a:rPr>
              <a:t>Two types</a:t>
            </a:r>
          </a:p>
          <a:p>
            <a:pPr lvl="1"/>
            <a:r>
              <a:rPr lang="en-US">
                <a:latin typeface="Arial" charset="0"/>
                <a:ea typeface="Osaka" charset="0"/>
                <a:cs typeface="Osaka" charset="0"/>
              </a:rPr>
              <a:t>Passive</a:t>
            </a:r>
          </a:p>
          <a:p>
            <a:pPr lvl="1"/>
            <a:r>
              <a:rPr lang="en-US">
                <a:latin typeface="Arial" charset="0"/>
                <a:ea typeface="Osaka" charset="0"/>
                <a:cs typeface="Osaka" charset="0"/>
              </a:rPr>
              <a:t>Active</a:t>
            </a:r>
          </a:p>
        </p:txBody>
      </p:sp>
      <p:sp>
        <p:nvSpPr>
          <p:cNvPr id="56324"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E2595F-4E43-B144-9F3A-267182A83828}" type="slidenum">
              <a:rPr lang="en-US" sz="1400">
                <a:ea typeface="Osaka" charset="0"/>
                <a:cs typeface="Osaka" charset="0"/>
              </a:rPr>
              <a:pPr/>
              <a:t>20</a:t>
            </a:fld>
            <a:endParaRPr lang="en-US" sz="1400">
              <a:ea typeface="Osaka" charset="0"/>
              <a:cs typeface="Osaka" charset="0"/>
            </a:endParaRPr>
          </a:p>
        </p:txBody>
      </p:sp>
      <p:pic>
        <p:nvPicPr>
          <p:cNvPr id="56325" name="Picture 1" descr="http://www.bedbugcentral.com/images/products/climbup.jpg"/>
          <p:cNvPicPr>
            <a:picLocks noChangeAspect="1" noChangeArrowheads="1"/>
          </p:cNvPicPr>
          <p:nvPr/>
        </p:nvPicPr>
        <p:blipFill>
          <a:blip r:embed="rId3"/>
          <a:srcRect b="23808"/>
          <a:stretch>
            <a:fillRect/>
          </a:stretch>
        </p:blipFill>
        <p:spPr bwMode="auto">
          <a:xfrm>
            <a:off x="1066800" y="4889500"/>
            <a:ext cx="2360613" cy="1511300"/>
          </a:xfrm>
          <a:prstGeom prst="rect">
            <a:avLst/>
          </a:prstGeom>
          <a:noFill/>
          <a:ln w="6350">
            <a:solidFill>
              <a:schemeClr val="tx1"/>
            </a:solidFill>
            <a:miter lim="800000"/>
            <a:headEnd/>
            <a:tailEnd/>
          </a:ln>
          <a:effectLst>
            <a:outerShdw dist="53848" dir="2700000" algn="tl" rotWithShape="0">
              <a:srgbClr val="333333"/>
            </a:outerShdw>
          </a:effectLst>
        </p:spPr>
      </p:pic>
      <p:sp>
        <p:nvSpPr>
          <p:cNvPr id="54278" name="Text Box 35"/>
          <p:cNvSpPr txBox="1">
            <a:spLocks noChangeArrowheads="1"/>
          </p:cNvSpPr>
          <p:nvPr/>
        </p:nvSpPr>
        <p:spPr bwMode="auto">
          <a:xfrm>
            <a:off x="1066800" y="6396038"/>
            <a:ext cx="502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Passive, moat-style interceptor</a:t>
            </a:r>
          </a:p>
        </p:txBody>
      </p:sp>
      <p:pic>
        <p:nvPicPr>
          <p:cNvPr id="7" name="Picture 6" descr="Verifi-bed-bug-detector-inspection.jpg"/>
          <p:cNvPicPr>
            <a:picLocks noChangeAspect="1"/>
          </p:cNvPicPr>
          <p:nvPr/>
        </p:nvPicPr>
        <p:blipFill>
          <a:blip r:embed="rId4"/>
          <a:srcRect l="24445" t="39583" r="32222"/>
          <a:stretch>
            <a:fillRect/>
          </a:stretch>
        </p:blipFill>
        <p:spPr>
          <a:xfrm>
            <a:off x="4495800" y="3429000"/>
            <a:ext cx="2743200" cy="2549525"/>
          </a:xfrm>
          <a:prstGeom prst="rect">
            <a:avLst/>
          </a:prstGeom>
          <a:ln w="6350">
            <a:solidFill>
              <a:schemeClr val="tx1"/>
            </a:solidFill>
          </a:ln>
          <a:effectLst>
            <a:outerShdw dist="53848" dir="2700000" algn="tl" rotWithShape="0">
              <a:srgbClr val="333333"/>
            </a:outerShdw>
          </a:effectLst>
        </p:spPr>
      </p:pic>
      <p:sp>
        <p:nvSpPr>
          <p:cNvPr id="54280" name="Text Box 35"/>
          <p:cNvSpPr txBox="1">
            <a:spLocks noChangeArrowheads="1"/>
          </p:cNvSpPr>
          <p:nvPr/>
        </p:nvSpPr>
        <p:spPr bwMode="auto">
          <a:xfrm>
            <a:off x="4572000" y="5943600"/>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Active, plug-in trap</a:t>
            </a:r>
          </a:p>
        </p:txBody>
      </p:sp>
      <p:sp>
        <p:nvSpPr>
          <p:cNvPr id="54281" name="Text Box 35"/>
          <p:cNvSpPr txBox="1">
            <a:spLocks noChangeArrowheads="1"/>
          </p:cNvSpPr>
          <p:nvPr/>
        </p:nvSpPr>
        <p:spPr bwMode="auto">
          <a:xfrm>
            <a:off x="4419600" y="5743575"/>
            <a:ext cx="289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a:ea typeface="Osaka" charset="0"/>
                <a:cs typeface="Osaka" charset="0"/>
              </a:rPr>
              <a:t>Photo credit: FMC Corp.</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029DC03-3448-A049-9A6A-AB555F1D0FF2}" type="slidenum">
              <a:rPr lang="en-US" sz="1400">
                <a:ea typeface="Osaka" charset="0"/>
                <a:cs typeface="Osaka" charset="0"/>
              </a:rPr>
              <a:pPr/>
              <a:t>21</a:t>
            </a:fld>
            <a:endParaRPr lang="en-US" sz="1400">
              <a:ea typeface="Osaka" charset="0"/>
              <a:cs typeface="Osaka" charset="0"/>
            </a:endParaRPr>
          </a:p>
        </p:txBody>
      </p:sp>
      <p:sp>
        <p:nvSpPr>
          <p:cNvPr id="56323" name="Rectangle 8"/>
          <p:cNvSpPr>
            <a:spLocks noGrp="1" noChangeArrowheads="1"/>
          </p:cNvSpPr>
          <p:nvPr>
            <p:ph type="title" idx="4294967295"/>
          </p:nvPr>
        </p:nvSpPr>
        <p:spPr/>
        <p:txBody>
          <a:bodyPr/>
          <a:lstStyle/>
          <a:p>
            <a:r>
              <a:rPr lang="en-US">
                <a:latin typeface="Arial" charset="0"/>
                <a:ea typeface="Osaka" charset="0"/>
                <a:cs typeface="Osaka" charset="0"/>
              </a:rPr>
              <a:t>Got bed bugs? Now what?</a:t>
            </a:r>
          </a:p>
        </p:txBody>
      </p:sp>
      <p:sp>
        <p:nvSpPr>
          <p:cNvPr id="56324" name="Rectangle 9"/>
          <p:cNvSpPr>
            <a:spLocks noGrp="1" noChangeArrowheads="1"/>
          </p:cNvSpPr>
          <p:nvPr>
            <p:ph type="body" idx="4294967295"/>
          </p:nvPr>
        </p:nvSpPr>
        <p:spPr>
          <a:xfrm>
            <a:off x="685800" y="2057400"/>
            <a:ext cx="7772400" cy="4267200"/>
          </a:xfrm>
        </p:spPr>
        <p:txBody>
          <a:bodyPr/>
          <a:lstStyle/>
          <a:p>
            <a:pPr>
              <a:buFontTx/>
              <a:buChar char="•"/>
            </a:pPr>
            <a:r>
              <a:rPr lang="en-US" sz="2800">
                <a:latin typeface="Arial" charset="0"/>
                <a:ea typeface="Osaka" charset="0"/>
                <a:cs typeface="Osaka" charset="0"/>
              </a:rPr>
              <a:t>If found and controlled early in the infestation, the spread of bed bugs can be stopped</a:t>
            </a:r>
          </a:p>
          <a:p>
            <a:pPr>
              <a:buFontTx/>
              <a:buChar char="•"/>
            </a:pPr>
            <a:r>
              <a:rPr lang="en-US" sz="2800">
                <a:latin typeface="Arial" charset="0"/>
                <a:ea typeface="Osaka" charset="0"/>
                <a:cs typeface="Osaka" charset="0"/>
              </a:rPr>
              <a:t>Early detection and rapid response are critical to building-wide bed bug management</a:t>
            </a:r>
          </a:p>
          <a:p>
            <a:pPr>
              <a:buFontTx/>
              <a:buChar char="•"/>
            </a:pPr>
            <a:r>
              <a:rPr lang="en-US" sz="2800">
                <a:latin typeface="Arial" charset="0"/>
                <a:ea typeface="Osaka" charset="0"/>
                <a:cs typeface="Osaka" charset="0"/>
              </a:rPr>
              <a:t>Only PMPs apply pesticides</a:t>
            </a:r>
            <a:br>
              <a:rPr lang="en-US" sz="2800">
                <a:latin typeface="Arial" charset="0"/>
                <a:ea typeface="Osaka" charset="0"/>
                <a:cs typeface="Osaka" charset="0"/>
              </a:rPr>
            </a:br>
            <a:endParaRPr lang="en-US" sz="2800">
              <a:latin typeface="Arial"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atin typeface="Arial" charset="0"/>
                <a:ea typeface="Osaka" charset="0"/>
                <a:cs typeface="Osaka" charset="0"/>
              </a:rPr>
              <a:t>If someone finds a bed bug</a:t>
            </a:r>
          </a:p>
        </p:txBody>
      </p:sp>
      <p:sp>
        <p:nvSpPr>
          <p:cNvPr id="58371" name="Content Placeholder 2"/>
          <p:cNvSpPr>
            <a:spLocks noGrp="1"/>
          </p:cNvSpPr>
          <p:nvPr>
            <p:ph idx="1"/>
          </p:nvPr>
        </p:nvSpPr>
        <p:spPr>
          <a:xfrm>
            <a:off x="685800" y="1752600"/>
            <a:ext cx="6019800" cy="5029200"/>
          </a:xfrm>
        </p:spPr>
        <p:txBody>
          <a:bodyPr/>
          <a:lstStyle/>
          <a:p>
            <a:pPr>
              <a:buFontTx/>
              <a:buNone/>
            </a:pPr>
            <a:r>
              <a:rPr lang="en-US">
                <a:latin typeface="Arial" charset="0"/>
                <a:ea typeface="Osaka" charset="0"/>
                <a:cs typeface="Osaka" charset="0"/>
              </a:rPr>
              <a:t>Document all observations</a:t>
            </a:r>
          </a:p>
          <a:p>
            <a:pPr>
              <a:buFontTx/>
              <a:buNone/>
            </a:pPr>
            <a:r>
              <a:rPr lang="en-US">
                <a:latin typeface="Arial" charset="0"/>
                <a:ea typeface="Osaka" charset="0"/>
                <a:cs typeface="Osaka" charset="0"/>
              </a:rPr>
              <a:t>Rapid response plan:</a:t>
            </a:r>
          </a:p>
          <a:p>
            <a:pPr lvl="1">
              <a:buFontTx/>
              <a:buBlip>
                <a:blip r:embed="rId3"/>
              </a:buBlip>
            </a:pPr>
            <a:r>
              <a:rPr lang="en-US">
                <a:latin typeface="Arial" charset="0"/>
                <a:ea typeface="Osaka" charset="0"/>
                <a:cs typeface="Osaka" charset="0"/>
              </a:rPr>
              <a:t>Save the insect</a:t>
            </a:r>
          </a:p>
          <a:p>
            <a:pPr lvl="1">
              <a:buFontTx/>
              <a:buBlip>
                <a:blip r:embed="rId3"/>
              </a:buBlip>
            </a:pPr>
            <a:r>
              <a:rPr lang="en-US">
                <a:latin typeface="Arial" charset="0"/>
                <a:ea typeface="Osaka" charset="0"/>
                <a:cs typeface="Osaka" charset="0"/>
              </a:rPr>
              <a:t>Report the problem</a:t>
            </a:r>
          </a:p>
          <a:p>
            <a:pPr lvl="1">
              <a:buFontTx/>
              <a:buBlip>
                <a:blip r:embed="rId3"/>
              </a:buBlip>
            </a:pPr>
            <a:r>
              <a:rPr lang="en-US">
                <a:latin typeface="Arial" charset="0"/>
                <a:ea typeface="Osaka" charset="0"/>
                <a:cs typeface="Osaka" charset="0"/>
              </a:rPr>
              <a:t>Don't apply pesticides or move things around</a:t>
            </a:r>
          </a:p>
          <a:p>
            <a:pPr lvl="1">
              <a:buFontTx/>
              <a:buBlip>
                <a:blip r:embed="rId3"/>
              </a:buBlip>
            </a:pPr>
            <a:r>
              <a:rPr lang="en-US">
                <a:latin typeface="Arial" charset="0"/>
                <a:ea typeface="Osaka" charset="0"/>
                <a:cs typeface="Osaka" charset="0"/>
              </a:rPr>
              <a:t>Prevent carrying the bed bugs to other places</a:t>
            </a:r>
          </a:p>
          <a:p>
            <a:pPr lvl="1">
              <a:buFontTx/>
              <a:buBlip>
                <a:blip r:embed="rId3"/>
              </a:buBlip>
            </a:pPr>
            <a:r>
              <a:rPr lang="en-US">
                <a:latin typeface="Arial" charset="0"/>
                <a:ea typeface="Osaka" charset="0"/>
                <a:cs typeface="Osaka" charset="0"/>
              </a:rPr>
              <a:t>Have the PMP inspect the unit and adjacent units</a:t>
            </a:r>
          </a:p>
        </p:txBody>
      </p:sp>
      <p:sp>
        <p:nvSpPr>
          <p:cNvPr id="60420"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959315C-34D3-C142-8848-9971F7BF5EED}" type="slidenum">
              <a:rPr lang="en-US" sz="1400">
                <a:ea typeface="Osaka" charset="0"/>
                <a:cs typeface="Osaka" charset="0"/>
              </a:rPr>
              <a:pPr/>
              <a:t>22</a:t>
            </a:fld>
            <a:endParaRPr lang="en-US" sz="1400">
              <a:ea typeface="Osaka" charset="0"/>
              <a:cs typeface="Osaka" charset="0"/>
            </a:endParaRPr>
          </a:p>
        </p:txBody>
      </p:sp>
      <p:pic>
        <p:nvPicPr>
          <p:cNvPr id="5" name="Picture 4"/>
          <p:cNvPicPr>
            <a:picLocks noChangeArrowheads="1"/>
          </p:cNvPicPr>
          <p:nvPr/>
        </p:nvPicPr>
        <p:blipFill>
          <a:blip r:embed="rId4"/>
          <a:srcRect l="62346" b="12560"/>
          <a:stretch>
            <a:fillRect/>
          </a:stretch>
        </p:blipFill>
        <p:spPr bwMode="auto">
          <a:xfrm>
            <a:off x="6496050" y="2155825"/>
            <a:ext cx="2266950" cy="3940175"/>
          </a:xfrm>
          <a:prstGeom prst="rect">
            <a:avLst/>
          </a:prstGeom>
          <a:noFill/>
          <a:ln w="6350">
            <a:solidFill>
              <a:schemeClr val="tx1"/>
            </a:solidFill>
            <a:miter lim="800000"/>
            <a:headEnd/>
            <a:tailEnd/>
          </a:ln>
          <a:effectLst>
            <a:outerShdw dist="53882" dir="2700000" algn="ctr" rotWithShape="0">
              <a:srgbClr val="333333"/>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atin typeface="Arial" charset="0"/>
                <a:ea typeface="Osaka" charset="0"/>
                <a:cs typeface="Osaka" charset="0"/>
              </a:rPr>
              <a:t>Encourage a community response</a:t>
            </a:r>
          </a:p>
        </p:txBody>
      </p:sp>
      <p:sp>
        <p:nvSpPr>
          <p:cNvPr id="60419" name="Content Placeholder 2"/>
          <p:cNvSpPr>
            <a:spLocks noGrp="1"/>
          </p:cNvSpPr>
          <p:nvPr>
            <p:ph idx="1"/>
          </p:nvPr>
        </p:nvSpPr>
        <p:spPr/>
        <p:txBody>
          <a:bodyPr/>
          <a:lstStyle/>
          <a:p>
            <a:r>
              <a:rPr lang="en-US">
                <a:latin typeface="Arial" charset="0"/>
                <a:ea typeface="Osaka" charset="0"/>
                <a:cs typeface="Osaka" charset="0"/>
              </a:rPr>
              <a:t>Educate everyone</a:t>
            </a:r>
          </a:p>
          <a:p>
            <a:r>
              <a:rPr lang="en-US">
                <a:latin typeface="Arial" charset="0"/>
                <a:ea typeface="Osaka" charset="0"/>
                <a:cs typeface="Osaka" charset="0"/>
              </a:rPr>
              <a:t>Destroy discarded items</a:t>
            </a:r>
          </a:p>
          <a:p>
            <a:r>
              <a:rPr lang="en-US">
                <a:latin typeface="Arial" charset="0"/>
                <a:ea typeface="Osaka" charset="0"/>
                <a:cs typeface="Osaka" charset="0"/>
              </a:rPr>
              <a:t>Housing should take the financial burden off of residents by providing</a:t>
            </a:r>
          </a:p>
          <a:p>
            <a:pPr lvl="1"/>
            <a:r>
              <a:rPr lang="en-US">
                <a:latin typeface="Arial" charset="0"/>
                <a:ea typeface="Osaka" charset="0"/>
                <a:cs typeface="Osaka" charset="0"/>
              </a:rPr>
              <a:t>mattress encasements</a:t>
            </a:r>
          </a:p>
          <a:p>
            <a:pPr lvl="1"/>
            <a:r>
              <a:rPr lang="en-US">
                <a:latin typeface="Arial" charset="0"/>
                <a:ea typeface="Osaka" charset="0"/>
                <a:cs typeface="Osaka" charset="0"/>
              </a:rPr>
              <a:t>monitors </a:t>
            </a:r>
          </a:p>
          <a:p>
            <a:pPr lvl="1"/>
            <a:r>
              <a:rPr lang="en-US">
                <a:latin typeface="Arial" charset="0"/>
                <a:ea typeface="Osaka" charset="0"/>
                <a:cs typeface="Osaka" charset="0"/>
              </a:rPr>
              <a:t>large bags for furniture removal</a:t>
            </a:r>
          </a:p>
          <a:p>
            <a:endParaRPr lang="en-US">
              <a:latin typeface="Arial" charset="0"/>
              <a:ea typeface="Osaka" charset="0"/>
              <a:cs typeface="Osaka" charset="0"/>
            </a:endParaRPr>
          </a:p>
        </p:txBody>
      </p:sp>
      <p:sp>
        <p:nvSpPr>
          <p:cNvPr id="63492"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959A4EA-8D60-5949-BC6D-C090FD45E8B0}" type="slidenum">
              <a:rPr lang="en-US" sz="1400">
                <a:ea typeface="Osaka" charset="0"/>
                <a:cs typeface="Osaka" charset="0"/>
              </a:rPr>
              <a:pPr/>
              <a:t>23</a:t>
            </a:fld>
            <a:endParaRPr lang="en-US" sz="1400">
              <a:ea typeface="Osaka" charset="0"/>
              <a:cs typeface="Osaka"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atin typeface="Arial" charset="0"/>
                <a:ea typeface="Osaka" charset="0"/>
                <a:cs typeface="Osaka" charset="0"/>
              </a:rPr>
              <a:t>Prepare before you have to</a:t>
            </a:r>
          </a:p>
        </p:txBody>
      </p:sp>
      <p:sp>
        <p:nvSpPr>
          <p:cNvPr id="62467" name="Content Placeholder 2"/>
          <p:cNvSpPr>
            <a:spLocks noGrp="1"/>
          </p:cNvSpPr>
          <p:nvPr>
            <p:ph idx="1"/>
          </p:nvPr>
        </p:nvSpPr>
        <p:spPr/>
        <p:txBody>
          <a:bodyPr/>
          <a:lstStyle/>
          <a:p>
            <a:r>
              <a:rPr lang="en-US">
                <a:latin typeface="Arial" charset="0"/>
                <a:ea typeface="Osaka" charset="0"/>
                <a:cs typeface="Osaka" charset="0"/>
              </a:rPr>
              <a:t>Once bed bugs are present, you don</a:t>
            </a:r>
            <a:r>
              <a:rPr lang="ja-JP" altLang="en-US">
                <a:latin typeface="Arial" charset="0"/>
                <a:ea typeface="Osaka" charset="0"/>
                <a:cs typeface="Osaka" charset="0"/>
              </a:rPr>
              <a:t>’</a:t>
            </a:r>
            <a:r>
              <a:rPr lang="en-US">
                <a:latin typeface="Arial" charset="0"/>
                <a:ea typeface="Osaka" charset="0"/>
                <a:cs typeface="Osaka" charset="0"/>
              </a:rPr>
              <a:t>t want to disturb the area</a:t>
            </a:r>
          </a:p>
          <a:p>
            <a:r>
              <a:rPr lang="en-US">
                <a:latin typeface="Arial" charset="0"/>
                <a:ea typeface="Osaka" charset="0"/>
                <a:cs typeface="Osaka" charset="0"/>
              </a:rPr>
              <a:t>Ideally, residents routinely</a:t>
            </a:r>
          </a:p>
          <a:p>
            <a:pPr lvl="1"/>
            <a:r>
              <a:rPr lang="en-US">
                <a:latin typeface="Arial" charset="0"/>
                <a:ea typeface="Osaka" charset="0"/>
                <a:cs typeface="Osaka" charset="0"/>
              </a:rPr>
              <a:t>inspect with a flashlight</a:t>
            </a:r>
          </a:p>
          <a:p>
            <a:pPr lvl="1"/>
            <a:r>
              <a:rPr lang="en-US">
                <a:latin typeface="Arial" charset="0"/>
                <a:ea typeface="Osaka" charset="0"/>
                <a:cs typeface="Osaka" charset="0"/>
              </a:rPr>
              <a:t>launder bedding</a:t>
            </a:r>
          </a:p>
          <a:p>
            <a:pPr lvl="1"/>
            <a:r>
              <a:rPr lang="en-US">
                <a:latin typeface="Arial" charset="0"/>
                <a:ea typeface="Osaka" charset="0"/>
                <a:cs typeface="Osaka" charset="0"/>
              </a:rPr>
              <a:t>vacuum</a:t>
            </a:r>
          </a:p>
          <a:p>
            <a:pPr lvl="1"/>
            <a:r>
              <a:rPr lang="en-US">
                <a:latin typeface="Arial" charset="0"/>
                <a:ea typeface="Osaka" charset="0"/>
                <a:cs typeface="Osaka" charset="0"/>
              </a:rPr>
              <a:t>maintain their unit according to housekeeping standards</a:t>
            </a:r>
          </a:p>
          <a:p>
            <a:pPr lvl="1"/>
            <a:endParaRPr lang="en-US">
              <a:latin typeface="Arial" charset="0"/>
              <a:ea typeface="Osaka" charset="0"/>
              <a:cs typeface="Osaka" charset="0"/>
            </a:endParaRPr>
          </a:p>
        </p:txBody>
      </p:sp>
      <p:sp>
        <p:nvSpPr>
          <p:cNvPr id="65540"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85EAA4C-9D86-7649-972D-C1C30525D750}" type="slidenum">
              <a:rPr lang="en-US" sz="1400">
                <a:ea typeface="Osaka" charset="0"/>
                <a:cs typeface="Osaka" charset="0"/>
              </a:rPr>
              <a:pPr/>
              <a:t>24</a:t>
            </a:fld>
            <a:endParaRPr lang="en-US" sz="1400">
              <a:ea typeface="Osaka" charset="0"/>
              <a:cs typeface="Osaka"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atin typeface="Arial" charset="0"/>
                <a:ea typeface="Osaka" charset="0"/>
                <a:cs typeface="Osaka" charset="0"/>
              </a:rPr>
              <a:t>Prevent introduction and spread: residents</a:t>
            </a:r>
          </a:p>
        </p:txBody>
      </p:sp>
      <p:sp>
        <p:nvSpPr>
          <p:cNvPr id="64515" name="Content Placeholder 2"/>
          <p:cNvSpPr>
            <a:spLocks noGrp="1"/>
          </p:cNvSpPr>
          <p:nvPr>
            <p:ph idx="1"/>
          </p:nvPr>
        </p:nvSpPr>
        <p:spPr/>
        <p:txBody>
          <a:bodyPr/>
          <a:lstStyle/>
          <a:p>
            <a:pPr eaLnBrk="1" hangingPunct="1"/>
            <a:r>
              <a:rPr lang="en-US">
                <a:latin typeface="Arial" charset="0"/>
                <a:ea typeface="Osaka" charset="0"/>
                <a:cs typeface="Osaka" charset="0"/>
              </a:rPr>
              <a:t>Manage items that come or go from the home</a:t>
            </a:r>
          </a:p>
          <a:p>
            <a:pPr lvl="1" eaLnBrk="1" hangingPunct="1"/>
            <a:r>
              <a:rPr lang="en-US">
                <a:latin typeface="Arial" charset="0"/>
                <a:ea typeface="Osaka" charset="0"/>
                <a:cs typeface="Osaka" charset="0"/>
              </a:rPr>
              <a:t>Keep coats, backpacks, purses, and bags off beds, recliners, and sofas at home and while out</a:t>
            </a:r>
          </a:p>
          <a:p>
            <a:pPr lvl="1" eaLnBrk="1" hangingPunct="1"/>
            <a:r>
              <a:rPr lang="en-US">
                <a:latin typeface="Arial" charset="0"/>
                <a:ea typeface="Osaka" charset="0"/>
                <a:cs typeface="Osaka" charset="0"/>
              </a:rPr>
              <a:t>Inspect used furniture carefully before bringing it home—avoid it if possible</a:t>
            </a:r>
          </a:p>
          <a:p>
            <a:pPr eaLnBrk="1" hangingPunct="1"/>
            <a:r>
              <a:rPr lang="en-US">
                <a:latin typeface="Arial" charset="0"/>
                <a:ea typeface="Osaka" charset="0"/>
                <a:cs typeface="Osaka" charset="0"/>
              </a:rPr>
              <a:t>Look for signs when sleeping away from home</a:t>
            </a:r>
          </a:p>
          <a:p>
            <a:endParaRPr lang="en-US">
              <a:latin typeface="Arial" charset="0"/>
              <a:ea typeface="Osaka" charset="0"/>
              <a:cs typeface="Osaka" charset="0"/>
            </a:endParaRPr>
          </a:p>
        </p:txBody>
      </p:sp>
      <p:sp>
        <p:nvSpPr>
          <p:cNvPr id="66564"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FE14322-C1F2-8147-B4F0-61733DED62A7}" type="slidenum">
              <a:rPr lang="en-US" sz="1400">
                <a:ea typeface="Osaka" charset="0"/>
                <a:cs typeface="Osaka" charset="0"/>
              </a:rPr>
              <a:pPr/>
              <a:t>25</a:t>
            </a:fld>
            <a:endParaRPr lang="en-US" sz="1400">
              <a:ea typeface="Osaka" charset="0"/>
              <a:cs typeface="Osaka"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atin typeface="Arial" charset="0"/>
                <a:ea typeface="Osaka" charset="0"/>
                <a:cs typeface="Osaka" charset="0"/>
              </a:rPr>
              <a:t>Advice for staff, health aides, and contractors</a:t>
            </a:r>
          </a:p>
        </p:txBody>
      </p:sp>
      <p:sp>
        <p:nvSpPr>
          <p:cNvPr id="66563" name="Content Placeholder 2"/>
          <p:cNvSpPr>
            <a:spLocks noGrp="1"/>
          </p:cNvSpPr>
          <p:nvPr>
            <p:ph idx="1"/>
          </p:nvPr>
        </p:nvSpPr>
        <p:spPr>
          <a:xfrm>
            <a:off x="685800" y="1828800"/>
            <a:ext cx="7772400" cy="5029200"/>
          </a:xfrm>
        </p:spPr>
        <p:txBody>
          <a:bodyPr/>
          <a:lstStyle/>
          <a:p>
            <a:pPr eaLnBrk="1" hangingPunct="1"/>
            <a:r>
              <a:rPr lang="en-US">
                <a:latin typeface="Arial" charset="0"/>
                <a:ea typeface="Osaka" charset="0"/>
                <a:cs typeface="Osaka" charset="0"/>
              </a:rPr>
              <a:t>In units: </a:t>
            </a:r>
          </a:p>
          <a:p>
            <a:pPr lvl="1" eaLnBrk="1" hangingPunct="1"/>
            <a:r>
              <a:rPr lang="en-US">
                <a:latin typeface="Arial" charset="0"/>
                <a:ea typeface="Osaka" charset="0"/>
                <a:cs typeface="Osaka" charset="0"/>
              </a:rPr>
              <a:t>Avoid sitting or placing items on potentially infested surfaces </a:t>
            </a:r>
          </a:p>
          <a:p>
            <a:pPr lvl="1" eaLnBrk="1" hangingPunct="1"/>
            <a:r>
              <a:rPr lang="en-US">
                <a:latin typeface="Arial" charset="0"/>
                <a:ea typeface="Osaka" charset="0"/>
                <a:cs typeface="Osaka" charset="0"/>
              </a:rPr>
              <a:t>Wear a protective layer when moving infested items</a:t>
            </a:r>
          </a:p>
          <a:p>
            <a:pPr eaLnBrk="1" hangingPunct="1"/>
            <a:r>
              <a:rPr lang="en-US">
                <a:latin typeface="Arial" charset="0"/>
                <a:ea typeface="Osaka" charset="0"/>
                <a:cs typeface="Osaka" charset="0"/>
              </a:rPr>
              <a:t>In the main office/community areas:</a:t>
            </a:r>
          </a:p>
          <a:p>
            <a:pPr lvl="1" eaLnBrk="1" hangingPunct="1"/>
            <a:r>
              <a:rPr lang="en-US">
                <a:latin typeface="Arial" charset="0"/>
                <a:ea typeface="Osaka" charset="0"/>
                <a:cs typeface="Osaka" charset="0"/>
              </a:rPr>
              <a:t>Replace fabric-covered furniture that has many crevices with plastic or metal items</a:t>
            </a:r>
          </a:p>
          <a:p>
            <a:pPr lvl="1" eaLnBrk="1" hangingPunct="1"/>
            <a:r>
              <a:rPr lang="en-US">
                <a:latin typeface="Arial" charset="0"/>
                <a:ea typeface="Osaka" charset="0"/>
                <a:cs typeface="Osaka" charset="0"/>
              </a:rPr>
              <a:t>Have residents set their belongings in plastic totes during meetings</a:t>
            </a:r>
          </a:p>
          <a:p>
            <a:endParaRPr lang="en-US">
              <a:latin typeface="Arial" charset="0"/>
              <a:ea typeface="Osaka" charset="0"/>
              <a:cs typeface="Osaka" charset="0"/>
            </a:endParaRPr>
          </a:p>
        </p:txBody>
      </p:sp>
      <p:sp>
        <p:nvSpPr>
          <p:cNvPr id="68612"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1E51F27-22C3-684C-9700-AE0E5EF875BD}" type="slidenum">
              <a:rPr lang="en-US" sz="1400">
                <a:ea typeface="Osaka" charset="0"/>
                <a:cs typeface="Osaka" charset="0"/>
              </a:rPr>
              <a:pPr/>
              <a:t>26</a:t>
            </a:fld>
            <a:endParaRPr lang="en-US" sz="1400">
              <a:ea typeface="Osaka" charset="0"/>
              <a:cs typeface="Osaka"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a:latin typeface="Arial" charset="0"/>
                <a:ea typeface="Osaka" charset="0"/>
                <a:cs typeface="Osaka" charset="0"/>
              </a:rPr>
              <a:t>Who is responsible?</a:t>
            </a:r>
          </a:p>
        </p:txBody>
      </p:sp>
      <p:sp>
        <p:nvSpPr>
          <p:cNvPr id="17411" name="Content Placeholder 2"/>
          <p:cNvSpPr>
            <a:spLocks noGrp="1"/>
          </p:cNvSpPr>
          <p:nvPr>
            <p:ph idx="1"/>
          </p:nvPr>
        </p:nvSpPr>
        <p:spPr>
          <a:xfrm>
            <a:off x="457200" y="1714500"/>
            <a:ext cx="8229600" cy="2744788"/>
          </a:xfrm>
        </p:spPr>
        <p:txBody>
          <a:bodyPr>
            <a:normAutofit/>
          </a:bodyPr>
          <a:lstStyle/>
          <a:p>
            <a:pPr eaLnBrk="1" hangingPunct="1">
              <a:buFontTx/>
              <a:buChar char="•"/>
            </a:pPr>
            <a:r>
              <a:rPr lang="en-US" sz="2800">
                <a:latin typeface="Arial" charset="0"/>
                <a:ea typeface="Osaka" charset="0"/>
                <a:cs typeface="Osaka" charset="0"/>
              </a:rPr>
              <a:t>The PMP gives all instructions after inspection</a:t>
            </a:r>
          </a:p>
          <a:p>
            <a:pPr eaLnBrk="1" hangingPunct="1">
              <a:buFontTx/>
              <a:buChar char="•"/>
            </a:pPr>
            <a:r>
              <a:rPr lang="en-US" sz="2800">
                <a:latin typeface="Arial" charset="0"/>
                <a:ea typeface="Osaka" charset="0"/>
                <a:cs typeface="Osaka" charset="0"/>
              </a:rPr>
              <a:t>Assign realistic preparation responsibilities, taking into consideration financial, physical, and mental limitations of those involved</a:t>
            </a:r>
          </a:p>
          <a:p>
            <a:pPr eaLnBrk="1" hangingPunct="1">
              <a:buFontTx/>
              <a:buChar char="•"/>
            </a:pPr>
            <a:r>
              <a:rPr lang="en-US" sz="2800">
                <a:latin typeface="Arial" charset="0"/>
                <a:ea typeface="Osaka" charset="0"/>
                <a:cs typeface="Osaka" charset="0"/>
              </a:rPr>
              <a:t>Instructions are ideally carried out by the person who owns the materials</a:t>
            </a:r>
          </a:p>
          <a:p>
            <a:pPr eaLnBrk="1" hangingPunct="1">
              <a:buFontTx/>
              <a:buChar char="•"/>
            </a:pPr>
            <a:endParaRPr lang="en-US" sz="2800">
              <a:latin typeface="Arial" charset="0"/>
              <a:ea typeface="Osaka" charset="0"/>
              <a:cs typeface="Osaka" charset="0"/>
            </a:endParaRPr>
          </a:p>
          <a:p>
            <a:pPr eaLnBrk="1" hangingPunct="1">
              <a:buFontTx/>
              <a:buNone/>
            </a:pPr>
            <a:endParaRPr lang="en-US" sz="2800">
              <a:latin typeface="Arial" charset="0"/>
              <a:ea typeface="Osaka" charset="0"/>
              <a:cs typeface="Osaka" charset="0"/>
            </a:endParaRPr>
          </a:p>
        </p:txBody>
      </p:sp>
      <p:sp>
        <p:nvSpPr>
          <p:cNvPr id="67588" name="TextBox 3"/>
          <p:cNvSpPr txBox="1">
            <a:spLocks noChangeArrowheads="1"/>
          </p:cNvSpPr>
          <p:nvPr/>
        </p:nvSpPr>
        <p:spPr bwMode="auto">
          <a:xfrm>
            <a:off x="796925" y="4310063"/>
            <a:ext cx="4090988" cy="2308225"/>
          </a:xfrm>
          <a:prstGeom prst="rect">
            <a:avLst/>
          </a:prstGeom>
          <a:noFill/>
          <a:ln w="9525">
            <a:noFill/>
            <a:miter lim="800000"/>
            <a:headEnd/>
            <a:tailEnd/>
          </a:ln>
        </p:spPr>
        <p:txBody>
          <a:bodyPr>
            <a:spAutoFit/>
          </a:bodyPr>
          <a:lstStyle/>
          <a:p>
            <a:pPr>
              <a:defRPr/>
            </a:pPr>
            <a:r>
              <a:rPr lang="en-US" u="sng" dirty="0">
                <a:latin typeface="+mn-lt"/>
                <a:ea typeface="+mn-ea"/>
                <a:cs typeface="+mn-cs"/>
              </a:rPr>
              <a:t>If they are unable</a:t>
            </a:r>
          </a:p>
          <a:p>
            <a:pPr>
              <a:defRPr/>
            </a:pPr>
            <a:r>
              <a:rPr lang="en-US" dirty="0">
                <a:latin typeface="+mn-lt"/>
                <a:ea typeface="+mn-ea"/>
                <a:cs typeface="+mn-cs"/>
              </a:rPr>
              <a:t>Family &amp; friends</a:t>
            </a:r>
          </a:p>
          <a:p>
            <a:pPr>
              <a:defRPr/>
            </a:pPr>
            <a:r>
              <a:rPr lang="en-US" dirty="0">
                <a:latin typeface="+mn-lt"/>
                <a:ea typeface="+mn-ea"/>
                <a:cs typeface="+mn-cs"/>
              </a:rPr>
              <a:t>Building staff</a:t>
            </a:r>
          </a:p>
          <a:p>
            <a:pPr>
              <a:defRPr/>
            </a:pPr>
            <a:r>
              <a:rPr lang="en-US" dirty="0">
                <a:latin typeface="+mn-lt"/>
                <a:ea typeface="+mn-ea"/>
                <a:cs typeface="+mn-cs"/>
              </a:rPr>
              <a:t>Aides</a:t>
            </a:r>
          </a:p>
          <a:p>
            <a:pPr>
              <a:defRPr/>
            </a:pPr>
            <a:r>
              <a:rPr lang="en-US" dirty="0">
                <a:latin typeface="+mn-lt"/>
                <a:ea typeface="+mn-ea"/>
                <a:cs typeface="+mn-cs"/>
              </a:rPr>
              <a:t>Nonprofit groups</a:t>
            </a:r>
          </a:p>
          <a:p>
            <a:pPr>
              <a:defRPr/>
            </a:pPr>
            <a:r>
              <a:rPr lang="en-US" dirty="0">
                <a:latin typeface="+mn-lt"/>
                <a:ea typeface="+mn-ea"/>
                <a:cs typeface="+mn-cs"/>
              </a:rPr>
              <a:t>Contracted companies</a:t>
            </a:r>
          </a:p>
        </p:txBody>
      </p:sp>
      <p:sp>
        <p:nvSpPr>
          <p:cNvPr id="67589" name="TextBox 4"/>
          <p:cNvSpPr txBox="1">
            <a:spLocks noChangeArrowheads="1"/>
          </p:cNvSpPr>
          <p:nvPr/>
        </p:nvSpPr>
        <p:spPr bwMode="auto">
          <a:xfrm>
            <a:off x="4595813" y="4298950"/>
            <a:ext cx="4090987" cy="1570038"/>
          </a:xfrm>
          <a:prstGeom prst="rect">
            <a:avLst/>
          </a:prstGeom>
          <a:noFill/>
          <a:ln w="9525">
            <a:noFill/>
            <a:miter lim="800000"/>
            <a:headEnd/>
            <a:tailEnd/>
          </a:ln>
        </p:spPr>
        <p:txBody>
          <a:bodyPr>
            <a:spAutoFit/>
          </a:bodyPr>
          <a:lstStyle/>
          <a:p>
            <a:pPr>
              <a:defRPr/>
            </a:pPr>
            <a:r>
              <a:rPr lang="en-US" u="sng" dirty="0">
                <a:latin typeface="+mn-lt"/>
                <a:ea typeface="+mn-ea"/>
                <a:cs typeface="+mn-cs"/>
              </a:rPr>
              <a:t>If they are unwilling</a:t>
            </a:r>
          </a:p>
          <a:p>
            <a:pPr>
              <a:defRPr/>
            </a:pPr>
            <a:r>
              <a:rPr lang="en-US" dirty="0">
                <a:latin typeface="+mn-lt"/>
                <a:ea typeface="+mn-ea"/>
                <a:cs typeface="+mn-cs"/>
              </a:rPr>
              <a:t>Fall back on lease, job description, or other existing formal agreement</a:t>
            </a:r>
          </a:p>
        </p:txBody>
      </p:sp>
      <p:sp>
        <p:nvSpPr>
          <p:cNvPr id="6" name="Rectangle 6"/>
          <p:cNvSpPr>
            <a:spLocks noGrp="1" noChangeArrowheads="1"/>
          </p:cNvSpPr>
          <p:nvPr>
            <p:ph type="sldNum" sz="quarter" idx="12"/>
          </p:nvPr>
        </p:nvSpPr>
        <p:spPr>
          <a:xfrm>
            <a:off x="7467600" y="6400800"/>
            <a:ext cx="16764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3F1039A-7F6C-8747-98D5-EB7397698529}" type="slidenum">
              <a:rPr lang="en-US" sz="1400">
                <a:ea typeface="Osaka" charset="0"/>
                <a:cs typeface="Osaka" charset="0"/>
              </a:rPr>
              <a:pPr/>
              <a:t>27</a:t>
            </a:fld>
            <a:endParaRPr lang="en-US" sz="140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304800"/>
            <a:ext cx="8458200" cy="990600"/>
          </a:xfrm>
        </p:spPr>
        <p:txBody>
          <a:bodyPr/>
          <a:lstStyle/>
          <a:p>
            <a:r>
              <a:rPr lang="en-US">
                <a:latin typeface="Arial" charset="0"/>
                <a:ea typeface="Osaka" charset="0"/>
                <a:cs typeface="Osaka" charset="0"/>
              </a:rPr>
              <a:t>Clutter image rating scale </a:t>
            </a:r>
            <a:r>
              <a:rPr lang="en-US" sz="2800" u="sng">
                <a:latin typeface="Arial" charset="0"/>
                <a:ea typeface="Osaka" charset="0"/>
                <a:cs typeface="Osaka" charset="0"/>
              </a:rPr>
              <a:t>Compulsive Hoarding and Acquiring Workbook</a:t>
            </a:r>
          </a:p>
        </p:txBody>
      </p:sp>
      <p:sp>
        <p:nvSpPr>
          <p:cNvPr id="71683"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9E888F6-7227-6A49-8D6F-BF6F199B3482}" type="slidenum">
              <a:rPr lang="en-US" sz="1400">
                <a:ea typeface="Osaka" charset="0"/>
                <a:cs typeface="Osaka" charset="0"/>
              </a:rPr>
              <a:pPr/>
              <a:t>28</a:t>
            </a:fld>
            <a:endParaRPr lang="en-US" sz="1400">
              <a:ea typeface="Osaka" charset="0"/>
              <a:cs typeface="Osaka" charset="0"/>
            </a:endParaRPr>
          </a:p>
        </p:txBody>
      </p:sp>
      <p:pic>
        <p:nvPicPr>
          <p:cNvPr id="70660" name="Picture 5" descr="CIR Bedroom.jpg"/>
          <p:cNvPicPr>
            <a:picLocks noChangeAspect="1"/>
          </p:cNvPicPr>
          <p:nvPr/>
        </p:nvPicPr>
        <p:blipFill>
          <a:blip r:embed="rId3">
            <a:extLst>
              <a:ext uri="{28A0092B-C50C-407E-A947-70E740481C1C}">
                <a14:useLocalDpi xmlns:a14="http://schemas.microsoft.com/office/drawing/2010/main" val="0"/>
              </a:ext>
            </a:extLst>
          </a:blip>
          <a:srcRect r="33736" b="55664"/>
          <a:stretch>
            <a:fillRect/>
          </a:stretch>
        </p:blipFill>
        <p:spPr bwMode="auto">
          <a:xfrm>
            <a:off x="609600" y="3733800"/>
            <a:ext cx="83820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Content Placeholder 2"/>
          <p:cNvSpPr>
            <a:spLocks noGrp="1"/>
          </p:cNvSpPr>
          <p:nvPr>
            <p:ph idx="1"/>
          </p:nvPr>
        </p:nvSpPr>
        <p:spPr>
          <a:xfrm>
            <a:off x="685800" y="1905000"/>
            <a:ext cx="7772400" cy="1828800"/>
          </a:xfrm>
        </p:spPr>
        <p:txBody>
          <a:bodyPr/>
          <a:lstStyle/>
          <a:p>
            <a:r>
              <a:rPr lang="en-US">
                <a:latin typeface="Arial" charset="0"/>
                <a:ea typeface="Osaka" charset="0"/>
                <a:cs typeface="Osaka" charset="0"/>
              </a:rPr>
              <a:t>If preparation is required, communicate expectations to the resident using a visual rating scale</a:t>
            </a:r>
          </a:p>
          <a:p>
            <a:pPr lvl="1"/>
            <a:endParaRPr lang="en-US">
              <a:latin typeface="Arial" charset="0"/>
              <a:ea typeface="Osaka" charset="0"/>
              <a:cs typeface="Osaka"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atin typeface="Arial" charset="0"/>
                <a:ea typeface="Osaka" charset="0"/>
                <a:cs typeface="Osaka" charset="0"/>
              </a:rPr>
              <a:t>Treatment options</a:t>
            </a:r>
          </a:p>
        </p:txBody>
      </p:sp>
      <p:sp>
        <p:nvSpPr>
          <p:cNvPr id="72707" name="Content Placeholder 2"/>
          <p:cNvSpPr>
            <a:spLocks noGrp="1"/>
          </p:cNvSpPr>
          <p:nvPr>
            <p:ph idx="1"/>
          </p:nvPr>
        </p:nvSpPr>
        <p:spPr>
          <a:xfrm>
            <a:off x="5257800" y="1828800"/>
            <a:ext cx="3886200" cy="5029200"/>
          </a:xfrm>
        </p:spPr>
        <p:txBody>
          <a:bodyPr/>
          <a:lstStyle/>
          <a:p>
            <a:r>
              <a:rPr lang="en-US">
                <a:latin typeface="Arial" charset="0"/>
                <a:ea typeface="Osaka" charset="0"/>
                <a:cs typeface="Osaka" charset="0"/>
              </a:rPr>
              <a:t>Heat</a:t>
            </a:r>
          </a:p>
          <a:p>
            <a:pPr lvl="1"/>
            <a:r>
              <a:rPr lang="en-US">
                <a:latin typeface="Arial" charset="0"/>
                <a:ea typeface="Osaka" charset="0"/>
                <a:cs typeface="Osaka" charset="0"/>
              </a:rPr>
              <a:t>Clothes dryer</a:t>
            </a:r>
          </a:p>
          <a:p>
            <a:pPr lvl="1"/>
            <a:r>
              <a:rPr lang="en-US">
                <a:latin typeface="Arial" charset="0"/>
                <a:ea typeface="Osaka" charset="0"/>
                <a:cs typeface="Osaka" charset="0"/>
              </a:rPr>
              <a:t>Steam</a:t>
            </a:r>
          </a:p>
          <a:p>
            <a:pPr lvl="1"/>
            <a:r>
              <a:rPr lang="en-US">
                <a:latin typeface="Arial" charset="0"/>
                <a:ea typeface="Osaka" charset="0"/>
                <a:cs typeface="Osaka" charset="0"/>
              </a:rPr>
              <a:t>Container</a:t>
            </a:r>
          </a:p>
          <a:p>
            <a:pPr lvl="1"/>
            <a:r>
              <a:rPr lang="en-US">
                <a:latin typeface="Arial" charset="0"/>
                <a:ea typeface="Osaka" charset="0"/>
                <a:cs typeface="Osaka" charset="0"/>
              </a:rPr>
              <a:t>Whole unit</a:t>
            </a:r>
          </a:p>
          <a:p>
            <a:r>
              <a:rPr lang="en-US">
                <a:latin typeface="Arial" charset="0"/>
                <a:ea typeface="Osaka" charset="0"/>
                <a:cs typeface="Osaka" charset="0"/>
              </a:rPr>
              <a:t>Pesticides</a:t>
            </a:r>
          </a:p>
          <a:p>
            <a:pPr lvl="1"/>
            <a:r>
              <a:rPr lang="en-US">
                <a:latin typeface="Arial" charset="0"/>
                <a:ea typeface="Osaka" charset="0"/>
                <a:cs typeface="Osaka" charset="0"/>
              </a:rPr>
              <a:t>Spray</a:t>
            </a:r>
          </a:p>
          <a:p>
            <a:pPr lvl="1"/>
            <a:r>
              <a:rPr lang="en-US">
                <a:latin typeface="Arial" charset="0"/>
                <a:ea typeface="Osaka" charset="0"/>
                <a:cs typeface="Osaka" charset="0"/>
              </a:rPr>
              <a:t>Dust</a:t>
            </a:r>
          </a:p>
          <a:p>
            <a:pPr lvl="1"/>
            <a:r>
              <a:rPr lang="en-US">
                <a:latin typeface="Arial" charset="0"/>
                <a:ea typeface="Osaka" charset="0"/>
                <a:cs typeface="Osaka" charset="0"/>
              </a:rPr>
              <a:t>Fumigation</a:t>
            </a:r>
          </a:p>
        </p:txBody>
      </p:sp>
      <p:sp>
        <p:nvSpPr>
          <p:cNvPr id="73732"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54D3484-8A3F-E347-85B7-36D60F665D65}" type="slidenum">
              <a:rPr lang="en-US" sz="1400">
                <a:ea typeface="Osaka" charset="0"/>
                <a:cs typeface="Osaka" charset="0"/>
              </a:rPr>
              <a:pPr/>
              <a:t>29</a:t>
            </a:fld>
            <a:endParaRPr lang="en-US" sz="1400">
              <a:ea typeface="Osaka" charset="0"/>
              <a:cs typeface="Osaka" charset="0"/>
            </a:endParaRPr>
          </a:p>
        </p:txBody>
      </p:sp>
      <p:sp>
        <p:nvSpPr>
          <p:cNvPr id="5" name="Content Placeholder 2"/>
          <p:cNvSpPr txBox="1">
            <a:spLocks/>
          </p:cNvSpPr>
          <p:nvPr/>
        </p:nvSpPr>
        <p:spPr bwMode="auto">
          <a:xfrm>
            <a:off x="228600" y="1828800"/>
            <a:ext cx="5638800" cy="4267200"/>
          </a:xfrm>
          <a:prstGeom prst="rect">
            <a:avLst/>
          </a:prstGeom>
          <a:noFill/>
          <a:ln w="9525">
            <a:noFill/>
            <a:miter lim="800000"/>
            <a:headEnd/>
            <a:tailEnd/>
          </a:ln>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30000"/>
              </a:spcBef>
              <a:buSzPct val="80000"/>
              <a:buFontTx/>
              <a:buBlip>
                <a:blip r:embed="rId3"/>
              </a:buBlip>
            </a:pPr>
            <a:r>
              <a:rPr lang="en-US" sz="3200">
                <a:ea typeface="Osaka" charset="0"/>
                <a:cs typeface="Osaka" charset="0"/>
              </a:rPr>
              <a:t>Vacuuming</a:t>
            </a:r>
          </a:p>
          <a:p>
            <a:pPr>
              <a:lnSpc>
                <a:spcPct val="90000"/>
              </a:lnSpc>
              <a:spcBef>
                <a:spcPct val="30000"/>
              </a:spcBef>
              <a:buSzPct val="80000"/>
              <a:buFontTx/>
              <a:buBlip>
                <a:blip r:embed="rId3"/>
              </a:buBlip>
            </a:pPr>
            <a:r>
              <a:rPr lang="en-US" sz="3200">
                <a:ea typeface="Osaka" charset="0"/>
                <a:cs typeface="Osaka" charset="0"/>
              </a:rPr>
              <a:t>Isolation</a:t>
            </a:r>
          </a:p>
          <a:p>
            <a:pPr lvl="1">
              <a:lnSpc>
                <a:spcPct val="90000"/>
              </a:lnSpc>
              <a:spcBef>
                <a:spcPct val="30000"/>
              </a:spcBef>
              <a:buSzPct val="90000"/>
              <a:buFont typeface="Lucida Grande" charset="0"/>
              <a:buChar char="−"/>
            </a:pPr>
            <a:r>
              <a:rPr lang="en-US" sz="2800">
                <a:ea typeface="Osaka" charset="0"/>
                <a:cs typeface="Osaka" charset="0"/>
              </a:rPr>
              <a:t>Encasements</a:t>
            </a:r>
          </a:p>
          <a:p>
            <a:pPr lvl="1">
              <a:lnSpc>
                <a:spcPct val="90000"/>
              </a:lnSpc>
              <a:spcBef>
                <a:spcPct val="30000"/>
              </a:spcBef>
              <a:buSzPct val="90000"/>
              <a:buFont typeface="Lucida Grande" charset="0"/>
              <a:buChar char="−"/>
            </a:pPr>
            <a:r>
              <a:rPr lang="en-US" sz="2800">
                <a:ea typeface="Osaka" charset="0"/>
                <a:cs typeface="Osaka" charset="0"/>
              </a:rPr>
              <a:t>Clear bags</a:t>
            </a:r>
          </a:p>
          <a:p>
            <a:pPr lvl="1">
              <a:lnSpc>
                <a:spcPct val="90000"/>
              </a:lnSpc>
              <a:spcBef>
                <a:spcPct val="30000"/>
              </a:spcBef>
              <a:buSzPct val="90000"/>
              <a:buFont typeface="Lucida Grande" charset="0"/>
              <a:buChar char="−"/>
            </a:pPr>
            <a:r>
              <a:rPr lang="en-US" sz="2800">
                <a:ea typeface="Osaka" charset="0"/>
                <a:cs typeface="Osaka" charset="0"/>
              </a:rPr>
              <a:t>Closed plastic containers</a:t>
            </a:r>
          </a:p>
          <a:p>
            <a:pPr lvl="1">
              <a:lnSpc>
                <a:spcPct val="90000"/>
              </a:lnSpc>
              <a:spcBef>
                <a:spcPct val="30000"/>
              </a:spcBef>
              <a:buSzPct val="90000"/>
              <a:buFont typeface="Lucida Grande" charset="0"/>
              <a:buChar char="−"/>
            </a:pPr>
            <a:r>
              <a:rPr lang="en-US" sz="2800">
                <a:ea typeface="Osaka" charset="0"/>
                <a:cs typeface="Osaka" charset="0"/>
              </a:rPr>
              <a:t>Make the bed an island</a:t>
            </a:r>
          </a:p>
          <a:p>
            <a:pPr>
              <a:lnSpc>
                <a:spcPct val="90000"/>
              </a:lnSpc>
              <a:spcBef>
                <a:spcPct val="30000"/>
              </a:spcBef>
              <a:buSzPct val="80000"/>
              <a:buFontTx/>
              <a:buBlip>
                <a:blip r:embed="rId3"/>
              </a:buBlip>
            </a:pPr>
            <a:r>
              <a:rPr lang="en-US" sz="3200">
                <a:ea typeface="Osaka" charset="0"/>
                <a:cs typeface="Osaka" charset="0"/>
              </a:rPr>
              <a:t>Freezing</a:t>
            </a:r>
          </a:p>
          <a:p>
            <a:pPr lvl="1">
              <a:spcBef>
                <a:spcPct val="20000"/>
              </a:spcBef>
              <a:buFontTx/>
              <a:buChar char="–"/>
            </a:pPr>
            <a:r>
              <a:rPr lang="en-US" sz="2800">
                <a:ea typeface="Osaka" charset="0"/>
                <a:cs typeface="Osaka" charset="0"/>
              </a:rPr>
              <a:t>Liquid CO</a:t>
            </a:r>
            <a:r>
              <a:rPr lang="en-US" sz="2800" baseline="-25000">
                <a:ea typeface="Osaka" charset="0"/>
                <a:cs typeface="Osaka" charset="0"/>
              </a:rPr>
              <a:t>2</a:t>
            </a:r>
          </a:p>
          <a:p>
            <a:pPr lvl="1">
              <a:spcBef>
                <a:spcPct val="20000"/>
              </a:spcBef>
              <a:buFontTx/>
              <a:buChar char="–"/>
            </a:pPr>
            <a:r>
              <a:rPr lang="en-US" sz="2800">
                <a:ea typeface="Osaka" charset="0"/>
                <a:cs typeface="Osaka" charset="0"/>
              </a:rPr>
              <a:t>Chest freezer</a:t>
            </a:r>
          </a:p>
          <a:p>
            <a:pPr lvl="1">
              <a:lnSpc>
                <a:spcPct val="90000"/>
              </a:lnSpc>
              <a:spcBef>
                <a:spcPct val="30000"/>
              </a:spcBef>
              <a:buSzPct val="90000"/>
              <a:buFont typeface="Lucida Grande" charset="0"/>
              <a:buChar char="−"/>
            </a:pPr>
            <a:endParaRPr lang="en-US" sz="2800">
              <a:ea typeface="Osaka" charset="0"/>
              <a:cs typeface="Osaka"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2B497B3-35CF-9640-A2B5-64B5C0B88FAA}" type="slidenum">
              <a:rPr lang="en-US" sz="1400">
                <a:ea typeface="Osaka" charset="0"/>
                <a:cs typeface="Osaka" charset="0"/>
              </a:rPr>
              <a:pPr/>
              <a:t>3</a:t>
            </a:fld>
            <a:endParaRPr lang="en-US" sz="1400">
              <a:ea typeface="Osaka" charset="0"/>
              <a:cs typeface="Osaka" charset="0"/>
            </a:endParaRPr>
          </a:p>
        </p:txBody>
      </p:sp>
      <p:pic>
        <p:nvPicPr>
          <p:cNvPr id="314370" name="Picture 2" descr="XB3J3663 copy"/>
          <p:cNvPicPr>
            <a:picLocks noChangeAspect="1" noChangeArrowheads="1"/>
          </p:cNvPicPr>
          <p:nvPr/>
        </p:nvPicPr>
        <p:blipFill>
          <a:blip r:embed="rId3"/>
          <a:srcRect/>
          <a:stretch>
            <a:fillRect/>
          </a:stretch>
        </p:blipFill>
        <p:spPr bwMode="auto">
          <a:xfrm>
            <a:off x="4953000" y="3429000"/>
            <a:ext cx="3886200" cy="2589213"/>
          </a:xfrm>
          <a:prstGeom prst="rect">
            <a:avLst/>
          </a:prstGeom>
          <a:noFill/>
          <a:ln w="3175">
            <a:solidFill>
              <a:srgbClr val="000000"/>
            </a:solidFill>
            <a:miter lim="800000"/>
            <a:headEnd/>
            <a:tailEnd/>
          </a:ln>
          <a:effectLst>
            <a:outerShdw dist="53882" dir="2700000" algn="ctr" rotWithShape="0">
              <a:srgbClr val="333333"/>
            </a:outerShdw>
          </a:effectLst>
        </p:spPr>
      </p:pic>
      <p:sp>
        <p:nvSpPr>
          <p:cNvPr id="19460" name="Text Box 3"/>
          <p:cNvSpPr txBox="1">
            <a:spLocks noChangeArrowheads="1"/>
          </p:cNvSpPr>
          <p:nvPr/>
        </p:nvSpPr>
        <p:spPr bwMode="auto">
          <a:xfrm>
            <a:off x="4953000" y="6027738"/>
            <a:ext cx="4343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Adult bed bug feeding on a human</a:t>
            </a:r>
          </a:p>
        </p:txBody>
      </p:sp>
      <p:sp>
        <p:nvSpPr>
          <p:cNvPr id="19462" name="Rectangle 5"/>
          <p:cNvSpPr>
            <a:spLocks noGrp="1" noChangeArrowheads="1"/>
          </p:cNvSpPr>
          <p:nvPr>
            <p:ph type="body" idx="1"/>
          </p:nvPr>
        </p:nvSpPr>
        <p:spPr>
          <a:xfrm>
            <a:off x="609600" y="2057400"/>
            <a:ext cx="4343400" cy="4419600"/>
          </a:xfrm>
        </p:spPr>
        <p:txBody>
          <a:bodyPr/>
          <a:lstStyle/>
          <a:p>
            <a:r>
              <a:rPr lang="en-US" sz="2800" dirty="0">
                <a:latin typeface="Arial" charset="0"/>
                <a:ea typeface="Osaka" charset="0"/>
                <a:cs typeface="Osaka" charset="0"/>
              </a:rPr>
              <a:t> A blood-sucking insect</a:t>
            </a:r>
          </a:p>
          <a:p>
            <a:r>
              <a:rPr lang="en-US" sz="2800" dirty="0">
                <a:latin typeface="Arial" charset="0"/>
                <a:ea typeface="Osaka" charset="0"/>
                <a:cs typeface="Osaka" charset="0"/>
              </a:rPr>
              <a:t> Flat</a:t>
            </a:r>
          </a:p>
          <a:p>
            <a:r>
              <a:rPr lang="en-US" sz="2800" dirty="0">
                <a:latin typeface="Arial" charset="0"/>
                <a:ea typeface="Osaka" charset="0"/>
                <a:cs typeface="Osaka" charset="0"/>
              </a:rPr>
              <a:t>Range in size from a sesame seed to a apple seed </a:t>
            </a:r>
          </a:p>
          <a:p>
            <a:r>
              <a:rPr lang="en-US" sz="2800" dirty="0">
                <a:latin typeface="Arial" charset="0"/>
                <a:ea typeface="Osaka" charset="0"/>
                <a:cs typeface="Osaka" charset="0"/>
              </a:rPr>
              <a:t>Light brown to mahogany red depending when they last fed</a:t>
            </a:r>
          </a:p>
        </p:txBody>
      </p:sp>
      <p:sp>
        <p:nvSpPr>
          <p:cNvPr id="2" name="Title 1"/>
          <p:cNvSpPr>
            <a:spLocks noGrp="1"/>
          </p:cNvSpPr>
          <p:nvPr>
            <p:ph type="title"/>
          </p:nvPr>
        </p:nvSpPr>
        <p:spPr/>
        <p:txBody>
          <a:bodyPr/>
          <a:lstStyle/>
          <a:p>
            <a:r>
              <a:rPr lang="en-US" dirty="0" smtClean="0"/>
              <a:t>What is a bed bug?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26A4CCC-467A-8444-8706-2F6057AC902F}" type="slidenum">
              <a:rPr lang="en-US" sz="1400">
                <a:ea typeface="Osaka" charset="0"/>
                <a:cs typeface="Osaka" charset="0"/>
              </a:rPr>
              <a:pPr/>
              <a:t>30</a:t>
            </a:fld>
            <a:endParaRPr lang="en-US" sz="1400">
              <a:ea typeface="Osaka" charset="0"/>
              <a:cs typeface="Osaka" charset="0"/>
            </a:endParaRPr>
          </a:p>
        </p:txBody>
      </p:sp>
      <p:sp>
        <p:nvSpPr>
          <p:cNvPr id="74755" name="Text Box 35"/>
          <p:cNvSpPr txBox="1">
            <a:spLocks noChangeArrowheads="1"/>
          </p:cNvSpPr>
          <p:nvPr/>
        </p:nvSpPr>
        <p:spPr bwMode="auto">
          <a:xfrm>
            <a:off x="4191000" y="5797550"/>
            <a:ext cx="5257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Mattresses and furniture </a:t>
            </a:r>
            <a:br>
              <a:rPr lang="en-US" b="1">
                <a:ea typeface="Osaka" charset="0"/>
                <a:cs typeface="Osaka" charset="0"/>
              </a:rPr>
            </a:br>
            <a:r>
              <a:rPr lang="en-US" b="1">
                <a:ea typeface="Osaka" charset="0"/>
                <a:cs typeface="Osaka" charset="0"/>
              </a:rPr>
              <a:t>don</a:t>
            </a:r>
            <a:r>
              <a:rPr lang="ja-JP" altLang="en-US" b="1">
                <a:ea typeface="Osaka" charset="0"/>
                <a:cs typeface="Osaka" charset="0"/>
              </a:rPr>
              <a:t>’</a:t>
            </a:r>
            <a:r>
              <a:rPr lang="en-US" b="1">
                <a:ea typeface="Osaka" charset="0"/>
                <a:cs typeface="Osaka" charset="0"/>
              </a:rPr>
              <a:t>t have to be thrown out!</a:t>
            </a:r>
          </a:p>
        </p:txBody>
      </p:sp>
      <p:sp>
        <p:nvSpPr>
          <p:cNvPr id="74756" name="Rectangle 38"/>
          <p:cNvSpPr>
            <a:spLocks noGrp="1" noChangeArrowheads="1"/>
          </p:cNvSpPr>
          <p:nvPr>
            <p:ph type="title" idx="4294967295"/>
          </p:nvPr>
        </p:nvSpPr>
        <p:spPr/>
        <p:txBody>
          <a:bodyPr/>
          <a:lstStyle/>
          <a:p>
            <a:r>
              <a:rPr lang="en-US">
                <a:latin typeface="Arial" charset="0"/>
                <a:ea typeface="Osaka" charset="0"/>
                <a:cs typeface="Osaka" charset="0"/>
              </a:rPr>
              <a:t>Use a mattress encasement</a:t>
            </a:r>
          </a:p>
        </p:txBody>
      </p:sp>
      <p:sp>
        <p:nvSpPr>
          <p:cNvPr id="74757" name="Rectangle 39"/>
          <p:cNvSpPr>
            <a:spLocks noGrp="1" noChangeArrowheads="1"/>
          </p:cNvSpPr>
          <p:nvPr>
            <p:ph type="body" idx="4294967295"/>
          </p:nvPr>
        </p:nvSpPr>
        <p:spPr>
          <a:xfrm>
            <a:off x="685800" y="2057400"/>
            <a:ext cx="4953000" cy="3657600"/>
          </a:xfrm>
        </p:spPr>
        <p:txBody>
          <a:bodyPr/>
          <a:lstStyle/>
          <a:p>
            <a:pPr>
              <a:lnSpc>
                <a:spcPct val="80000"/>
              </a:lnSpc>
            </a:pPr>
            <a:r>
              <a:rPr lang="en-US" sz="2800">
                <a:latin typeface="Arial" charset="0"/>
                <a:ea typeface="Osaka" charset="0"/>
                <a:cs typeface="Osaka" charset="0"/>
              </a:rPr>
              <a:t>Cover mattresses and box springs</a:t>
            </a:r>
          </a:p>
          <a:p>
            <a:pPr>
              <a:lnSpc>
                <a:spcPct val="80000"/>
              </a:lnSpc>
            </a:pPr>
            <a:r>
              <a:rPr lang="en-US" sz="2800">
                <a:latin typeface="Arial" charset="0"/>
                <a:ea typeface="Osaka" charset="0"/>
                <a:cs typeface="Osaka" charset="0"/>
              </a:rPr>
              <a:t>Ensure a snug fit, zip, seal, </a:t>
            </a:r>
            <a:br>
              <a:rPr lang="en-US" sz="2800">
                <a:latin typeface="Arial" charset="0"/>
                <a:ea typeface="Osaka" charset="0"/>
                <a:cs typeface="Osaka" charset="0"/>
              </a:rPr>
            </a:br>
            <a:r>
              <a:rPr lang="en-US" sz="2800">
                <a:latin typeface="Arial" charset="0"/>
                <a:ea typeface="Osaka" charset="0"/>
                <a:cs typeface="Osaka" charset="0"/>
              </a:rPr>
              <a:t>and check for rips</a:t>
            </a:r>
          </a:p>
          <a:p>
            <a:pPr>
              <a:lnSpc>
                <a:spcPct val="80000"/>
              </a:lnSpc>
            </a:pPr>
            <a:r>
              <a:rPr lang="en-US" sz="2800">
                <a:latin typeface="Arial" charset="0"/>
                <a:ea typeface="Osaka" charset="0"/>
                <a:cs typeface="Osaka" charset="0"/>
              </a:rPr>
              <a:t>Leave it on</a:t>
            </a:r>
          </a:p>
          <a:p>
            <a:pPr>
              <a:lnSpc>
                <a:spcPct val="80000"/>
              </a:lnSpc>
            </a:pPr>
            <a:r>
              <a:rPr lang="en-US" sz="2800">
                <a:latin typeface="Arial" charset="0"/>
                <a:ea typeface="Osaka" charset="0"/>
                <a:cs typeface="Osaka" charset="0"/>
              </a:rPr>
              <a:t>Cover any sharp points on the bed frame with tape or felt</a:t>
            </a:r>
          </a:p>
          <a:p>
            <a:pPr>
              <a:lnSpc>
                <a:spcPct val="80000"/>
              </a:lnSpc>
            </a:pPr>
            <a:endParaRPr lang="en-US" sz="2800">
              <a:latin typeface="Arial" charset="0"/>
              <a:ea typeface="Osaka" charset="0"/>
              <a:cs typeface="Osaka" charset="0"/>
            </a:endParaRPr>
          </a:p>
        </p:txBody>
      </p:sp>
      <p:pic>
        <p:nvPicPr>
          <p:cNvPr id="7" name="Picture 6" descr="DSC03034.JPG"/>
          <p:cNvPicPr>
            <a:picLocks noChangeAspect="1"/>
          </p:cNvPicPr>
          <p:nvPr/>
        </p:nvPicPr>
        <p:blipFill>
          <a:blip r:embed="rId3">
            <a:lum bright="12000"/>
          </a:blip>
          <a:stretch>
            <a:fillRect/>
          </a:stretch>
        </p:blipFill>
        <p:spPr>
          <a:xfrm>
            <a:off x="5715000" y="2362200"/>
            <a:ext cx="2628900" cy="3505200"/>
          </a:xfrm>
          <a:prstGeom prst="rect">
            <a:avLst/>
          </a:prstGeom>
          <a:ln>
            <a:solidFill>
              <a:schemeClr val="tx1"/>
            </a:solidFill>
          </a:ln>
          <a:effectLst>
            <a:outerShdw dist="35941" dir="2700000" algn="tl" rotWithShape="0">
              <a:srgbClr val="000000"/>
            </a:outerShdw>
          </a:effec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7A04B0B-F250-9F4C-8262-1E246E205C3C}" type="slidenum">
              <a:rPr lang="en-US" sz="1400">
                <a:ea typeface="Osaka" charset="0"/>
                <a:cs typeface="Osaka" charset="0"/>
              </a:rPr>
              <a:pPr/>
              <a:t>31</a:t>
            </a:fld>
            <a:endParaRPr lang="en-US" sz="1400">
              <a:ea typeface="Osaka" charset="0"/>
              <a:cs typeface="Osaka" charset="0"/>
            </a:endParaRPr>
          </a:p>
        </p:txBody>
      </p:sp>
      <p:sp>
        <p:nvSpPr>
          <p:cNvPr id="76803" name="Rectangle 4"/>
          <p:cNvSpPr>
            <a:spLocks noGrp="1" noChangeArrowheads="1"/>
          </p:cNvSpPr>
          <p:nvPr>
            <p:ph type="title"/>
          </p:nvPr>
        </p:nvSpPr>
        <p:spPr/>
        <p:txBody>
          <a:bodyPr/>
          <a:lstStyle/>
          <a:p>
            <a:r>
              <a:rPr lang="en-US">
                <a:latin typeface="Arial" charset="0"/>
                <a:ea typeface="Osaka" charset="0"/>
                <a:cs typeface="Osaka" charset="0"/>
              </a:rPr>
              <a:t>The PMP's role</a:t>
            </a:r>
          </a:p>
        </p:txBody>
      </p:sp>
      <p:sp>
        <p:nvSpPr>
          <p:cNvPr id="76804" name="Rectangle 5"/>
          <p:cNvSpPr>
            <a:spLocks noGrp="1" noChangeArrowheads="1"/>
          </p:cNvSpPr>
          <p:nvPr>
            <p:ph type="body" idx="1"/>
          </p:nvPr>
        </p:nvSpPr>
        <p:spPr>
          <a:xfrm>
            <a:off x="685800" y="2057400"/>
            <a:ext cx="8001000" cy="4800600"/>
          </a:xfrm>
        </p:spPr>
        <p:txBody>
          <a:bodyPr/>
          <a:lstStyle/>
          <a:p>
            <a:pPr eaLnBrk="1" hangingPunct="1">
              <a:lnSpc>
                <a:spcPct val="100000"/>
              </a:lnSpc>
              <a:spcBef>
                <a:spcPct val="50000"/>
              </a:spcBef>
              <a:buSzTx/>
            </a:pPr>
            <a:r>
              <a:rPr lang="en-US" sz="2800">
                <a:latin typeface="Arial" charset="0"/>
                <a:ea typeface="ＭＳ Ｐゴシック" charset="0"/>
                <a:cs typeface="ＭＳ Ｐゴシック" charset="0"/>
              </a:rPr>
              <a:t>ALWAYS thoroughly inspects the reporting unit and the adjacent areas</a:t>
            </a:r>
          </a:p>
          <a:p>
            <a:pPr eaLnBrk="1" hangingPunct="1">
              <a:lnSpc>
                <a:spcPct val="100000"/>
              </a:lnSpc>
              <a:spcBef>
                <a:spcPct val="50000"/>
              </a:spcBef>
              <a:buSzTx/>
            </a:pPr>
            <a:r>
              <a:rPr lang="en-US" sz="2800">
                <a:latin typeface="Arial" charset="0"/>
                <a:ea typeface="ＭＳ Ｐゴシック" charset="0"/>
                <a:cs typeface="ＭＳ Ｐゴシック" charset="0"/>
              </a:rPr>
              <a:t>Provides site-specific preparation and follow-up instructions in multiple languages</a:t>
            </a:r>
          </a:p>
          <a:p>
            <a:pPr eaLnBrk="1" hangingPunct="1">
              <a:lnSpc>
                <a:spcPct val="100000"/>
              </a:lnSpc>
              <a:spcBef>
                <a:spcPct val="50000"/>
              </a:spcBef>
              <a:buSzTx/>
            </a:pPr>
            <a:r>
              <a:rPr lang="en-US" sz="2800">
                <a:latin typeface="Arial" charset="0"/>
                <a:ea typeface="ＭＳ Ｐゴシック" charset="0"/>
                <a:cs typeface="ＭＳ Ｐゴシック" charset="0"/>
              </a:rPr>
              <a:t>Follows the label</a:t>
            </a:r>
          </a:p>
          <a:p>
            <a:pPr eaLnBrk="1" hangingPunct="1">
              <a:lnSpc>
                <a:spcPct val="100000"/>
              </a:lnSpc>
              <a:spcBef>
                <a:spcPct val="50000"/>
              </a:spcBef>
              <a:buSzTx/>
            </a:pPr>
            <a:r>
              <a:rPr lang="en-US" sz="2800">
                <a:latin typeface="Arial" charset="0"/>
                <a:ea typeface="ＭＳ Ｐゴシック" charset="0"/>
                <a:cs typeface="ＭＳ Ｐゴシック" charset="0"/>
              </a:rPr>
              <a:t>Returns to inspect and treat if bed bugs are found</a:t>
            </a:r>
            <a:endParaRPr lang="en-US" sz="240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DA2CAB-4DBF-F346-BC90-A0633514EC6C}" type="slidenum">
              <a:rPr lang="en-US" sz="1400">
                <a:ea typeface="Osaka" charset="0"/>
                <a:cs typeface="Osaka" charset="0"/>
              </a:rPr>
              <a:pPr/>
              <a:t>32</a:t>
            </a:fld>
            <a:endParaRPr lang="en-US" sz="1400">
              <a:ea typeface="Osaka" charset="0"/>
              <a:cs typeface="Osaka" charset="0"/>
            </a:endParaRPr>
          </a:p>
        </p:txBody>
      </p:sp>
      <p:sp>
        <p:nvSpPr>
          <p:cNvPr id="78851" name="Rectangle 43"/>
          <p:cNvSpPr>
            <a:spLocks noGrp="1" noChangeArrowheads="1"/>
          </p:cNvSpPr>
          <p:nvPr>
            <p:ph type="title" idx="4294967295"/>
          </p:nvPr>
        </p:nvSpPr>
        <p:spPr/>
        <p:txBody>
          <a:bodyPr/>
          <a:lstStyle/>
          <a:p>
            <a:r>
              <a:rPr lang="en-US">
                <a:latin typeface="Arial" charset="0"/>
                <a:ea typeface="Osaka" charset="0"/>
                <a:cs typeface="Osaka" charset="0"/>
              </a:rPr>
              <a:t>Only PMPs use sprays</a:t>
            </a:r>
          </a:p>
        </p:txBody>
      </p:sp>
      <p:sp>
        <p:nvSpPr>
          <p:cNvPr id="78852" name="Rectangle 44"/>
          <p:cNvSpPr>
            <a:spLocks noGrp="1" noChangeArrowheads="1"/>
          </p:cNvSpPr>
          <p:nvPr>
            <p:ph type="body" idx="4294967295"/>
          </p:nvPr>
        </p:nvSpPr>
        <p:spPr/>
        <p:txBody>
          <a:bodyPr/>
          <a:lstStyle/>
          <a:p>
            <a:r>
              <a:rPr lang="en-US">
                <a:latin typeface="Arial" charset="0"/>
                <a:ea typeface="Osaka" charset="0"/>
                <a:cs typeface="Osaka" charset="0"/>
              </a:rPr>
              <a:t>Sprays are not effective when used by homeowners for bed bug control</a:t>
            </a:r>
          </a:p>
          <a:p>
            <a:r>
              <a:rPr lang="en-US">
                <a:latin typeface="Arial" charset="0"/>
                <a:ea typeface="Osaka" charset="0"/>
                <a:cs typeface="Osaka" charset="0"/>
              </a:rPr>
              <a:t>Over-the-counter-sprays and foggers cause the bugs to scatter so the problem becomes harder to deal with</a:t>
            </a:r>
          </a:p>
          <a:p>
            <a:pPr lvl="1"/>
            <a:endParaRPr lang="en-US">
              <a:latin typeface="Arial" charset="0"/>
              <a:ea typeface="Osaka" charset="0"/>
              <a:cs typeface="Osaka" charset="0"/>
            </a:endParaRPr>
          </a:p>
        </p:txBody>
      </p:sp>
      <p:grpSp>
        <p:nvGrpSpPr>
          <p:cNvPr id="78853" name="Group 4"/>
          <p:cNvGrpSpPr>
            <a:grpSpLocks/>
          </p:cNvGrpSpPr>
          <p:nvPr/>
        </p:nvGrpSpPr>
        <p:grpSpPr bwMode="auto">
          <a:xfrm>
            <a:off x="2971800" y="4495800"/>
            <a:ext cx="3162300" cy="2362200"/>
            <a:chOff x="1485900" y="1676400"/>
            <a:chExt cx="6248400" cy="4549775"/>
          </a:xfrm>
        </p:grpSpPr>
        <p:pic>
          <p:nvPicPr>
            <p:cNvPr id="78854" name="Picture 4" descr="Milwaukee 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09800"/>
              <a:ext cx="48768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5" name="Line 31"/>
            <p:cNvSpPr>
              <a:spLocks noChangeShapeType="1"/>
            </p:cNvSpPr>
            <p:nvPr/>
          </p:nvSpPr>
          <p:spPr bwMode="auto">
            <a:xfrm flipV="1">
              <a:off x="1485900" y="1676400"/>
              <a:ext cx="6248400" cy="4549775"/>
            </a:xfrm>
            <a:prstGeom prst="line">
              <a:avLst/>
            </a:prstGeom>
            <a:noFill/>
            <a:ln w="104775">
              <a:solidFill>
                <a:srgbClr val="B0272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56" name="Rectangle 7"/>
            <p:cNvSpPr>
              <a:spLocks noChangeArrowheads="1"/>
            </p:cNvSpPr>
            <p:nvPr/>
          </p:nvSpPr>
          <p:spPr bwMode="auto">
            <a:xfrm>
              <a:off x="3352800" y="2743200"/>
              <a:ext cx="1143000" cy="914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ea typeface="Osaka" charset="0"/>
                <a:cs typeface="Osaka" charset="0"/>
              </a:endParaRPr>
            </a:p>
          </p:txBody>
        </p:sp>
        <p:sp>
          <p:nvSpPr>
            <p:cNvPr id="78857" name="Line 30"/>
            <p:cNvSpPr>
              <a:spLocks noChangeShapeType="1"/>
            </p:cNvSpPr>
            <p:nvPr/>
          </p:nvSpPr>
          <p:spPr bwMode="auto">
            <a:xfrm>
              <a:off x="1485900" y="1679575"/>
              <a:ext cx="6057900" cy="4543425"/>
            </a:xfrm>
            <a:prstGeom prst="line">
              <a:avLst/>
            </a:prstGeom>
            <a:noFill/>
            <a:ln w="104775">
              <a:solidFill>
                <a:srgbClr val="B0272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F9E7A10-6F7E-3A42-A961-3B69A6EF537A}" type="slidenum">
              <a:rPr lang="en-US" sz="1400">
                <a:ea typeface="Osaka" charset="0"/>
                <a:cs typeface="Osaka" charset="0"/>
              </a:rPr>
              <a:pPr/>
              <a:t>33</a:t>
            </a:fld>
            <a:endParaRPr lang="en-US" sz="1400">
              <a:ea typeface="Osaka" charset="0"/>
              <a:cs typeface="Osaka" charset="0"/>
            </a:endParaRPr>
          </a:p>
        </p:txBody>
      </p:sp>
      <p:sp>
        <p:nvSpPr>
          <p:cNvPr id="80899" name="Rectangle 50"/>
          <p:cNvSpPr>
            <a:spLocks noGrp="1" noChangeArrowheads="1"/>
          </p:cNvSpPr>
          <p:nvPr>
            <p:ph type="title" idx="4294967295"/>
          </p:nvPr>
        </p:nvSpPr>
        <p:spPr>
          <a:xfrm>
            <a:off x="685800" y="381000"/>
            <a:ext cx="8077200" cy="990600"/>
          </a:xfrm>
        </p:spPr>
        <p:txBody>
          <a:bodyPr/>
          <a:lstStyle/>
          <a:p>
            <a:r>
              <a:rPr lang="en-US">
                <a:latin typeface="Arial" charset="0"/>
                <a:ea typeface="Osaka" charset="0"/>
                <a:cs typeface="Osaka" charset="0"/>
              </a:rPr>
              <a:t>A review of what you should do</a:t>
            </a:r>
          </a:p>
        </p:txBody>
      </p:sp>
      <p:sp>
        <p:nvSpPr>
          <p:cNvPr id="80900" name="Rectangle 51"/>
          <p:cNvSpPr>
            <a:spLocks noGrp="1" noChangeArrowheads="1"/>
          </p:cNvSpPr>
          <p:nvPr>
            <p:ph type="body" idx="4294967295"/>
          </p:nvPr>
        </p:nvSpPr>
        <p:spPr/>
        <p:txBody>
          <a:bodyPr/>
          <a:lstStyle/>
          <a:p>
            <a:r>
              <a:rPr lang="en-US">
                <a:latin typeface="Arial" charset="0"/>
                <a:ea typeface="Osaka" charset="0"/>
                <a:cs typeface="Osaka" charset="0"/>
              </a:rPr>
              <a:t>Educate everyone about what they can do to prevent bed bugs</a:t>
            </a:r>
          </a:p>
          <a:p>
            <a:r>
              <a:rPr lang="en-US">
                <a:latin typeface="Arial" charset="0"/>
                <a:ea typeface="Osaka" charset="0"/>
                <a:cs typeface="Osaka" charset="0"/>
              </a:rPr>
              <a:t>Prepare before bed bugs are reported by minimizing clutter and installing encasements and monitors</a:t>
            </a:r>
          </a:p>
          <a:p>
            <a:r>
              <a:rPr lang="en-US">
                <a:latin typeface="Arial" charset="0"/>
                <a:ea typeface="Osaka" charset="0"/>
                <a:cs typeface="Osaka" charset="0"/>
              </a:rPr>
              <a:t>Respond rapidly with a professional before the infestation grows and spreads</a:t>
            </a:r>
          </a:p>
          <a:p>
            <a:endParaRPr lang="en-US">
              <a:latin typeface="Arial"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A243247-5D74-F245-A5B0-8F2A5262BA65}" type="slidenum">
              <a:rPr lang="en-US" sz="1400">
                <a:ea typeface="Osaka" charset="0"/>
                <a:cs typeface="Osaka" charset="0"/>
              </a:rPr>
              <a:pPr/>
              <a:t>34</a:t>
            </a:fld>
            <a:endParaRPr lang="en-US" sz="1400">
              <a:ea typeface="Osaka" charset="0"/>
              <a:cs typeface="Osaka" charset="0"/>
            </a:endParaRPr>
          </a:p>
        </p:txBody>
      </p:sp>
      <p:sp>
        <p:nvSpPr>
          <p:cNvPr id="82947" name="Rectangle 2"/>
          <p:cNvSpPr>
            <a:spLocks noGrp="1" noChangeArrowheads="1"/>
          </p:cNvSpPr>
          <p:nvPr>
            <p:ph type="title"/>
          </p:nvPr>
        </p:nvSpPr>
        <p:spPr>
          <a:xfrm>
            <a:off x="2819400" y="304800"/>
            <a:ext cx="3505200" cy="1143000"/>
          </a:xfrm>
        </p:spPr>
        <p:txBody>
          <a:bodyPr/>
          <a:lstStyle/>
          <a:p>
            <a:pPr algn="ctr" eaLnBrk="1" hangingPunct="1">
              <a:lnSpc>
                <a:spcPct val="80000"/>
              </a:lnSpc>
              <a:spcAft>
                <a:spcPct val="30000"/>
              </a:spcAft>
            </a:pPr>
            <a:r>
              <a:rPr lang="en-US">
                <a:latin typeface="Arial" charset="0"/>
                <a:ea typeface="Osaka" charset="0"/>
                <a:cs typeface="Osaka" charset="0"/>
              </a:rPr>
              <a:t>Questions?</a:t>
            </a:r>
          </a:p>
        </p:txBody>
      </p:sp>
      <p:pic>
        <p:nvPicPr>
          <p:cNvPr id="82948" name="Picture 9"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2098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10"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58868">
            <a:off x="6858000" y="433705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11"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72856">
            <a:off x="1447800" y="51054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12"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53121">
            <a:off x="3772694" y="4153694"/>
            <a:ext cx="8382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13"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19250">
            <a:off x="1336675" y="2466975"/>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5"/>
          <p:cNvSpPr>
            <a:spLocks noGrp="1"/>
          </p:cNvSpPr>
          <p:nvPr>
            <p:ph sz="quarter" idx="4"/>
          </p:nvPr>
        </p:nvSpPr>
        <p:spPr>
          <a:xfrm>
            <a:off x="533400" y="2057400"/>
            <a:ext cx="8229600" cy="4702175"/>
          </a:xfrm>
        </p:spPr>
        <p:txBody>
          <a:bodyPr/>
          <a:lstStyle/>
          <a:p>
            <a:pPr eaLnBrk="1" hangingPunct="1">
              <a:spcBef>
                <a:spcPct val="0"/>
              </a:spcBef>
              <a:spcAft>
                <a:spcPts val="600"/>
              </a:spcAft>
            </a:pPr>
            <a:r>
              <a:rPr lang="en-US" sz="2800">
                <a:latin typeface="Arial" charset="0"/>
                <a:ea typeface="ＭＳ Ｐゴシック" charset="0"/>
                <a:cs typeface="ＭＳ Ｐゴシック" charset="0"/>
              </a:rPr>
              <a:t>Change in pesticide availability</a:t>
            </a:r>
          </a:p>
          <a:p>
            <a:pPr eaLnBrk="1" hangingPunct="1">
              <a:spcBef>
                <a:spcPct val="0"/>
              </a:spcBef>
              <a:spcAft>
                <a:spcPts val="600"/>
              </a:spcAft>
            </a:pPr>
            <a:r>
              <a:rPr lang="en-US" sz="2800">
                <a:latin typeface="Arial" charset="0"/>
                <a:ea typeface="ＭＳ Ｐゴシック" charset="0"/>
                <a:cs typeface="ＭＳ Ｐゴシック" charset="0"/>
              </a:rPr>
              <a:t>Change in pesticide use patterns</a:t>
            </a:r>
          </a:p>
          <a:p>
            <a:pPr eaLnBrk="1" hangingPunct="1">
              <a:spcBef>
                <a:spcPct val="0"/>
              </a:spcBef>
              <a:spcAft>
                <a:spcPts val="600"/>
              </a:spcAft>
            </a:pPr>
            <a:r>
              <a:rPr lang="en-US" sz="2800">
                <a:latin typeface="Arial" charset="0"/>
                <a:ea typeface="ＭＳ Ｐゴシック" charset="0"/>
                <a:cs typeface="ＭＳ Ｐゴシック" charset="0"/>
              </a:rPr>
              <a:t>More travel/ mobility of people</a:t>
            </a:r>
          </a:p>
          <a:p>
            <a:pPr eaLnBrk="1" hangingPunct="1">
              <a:spcBef>
                <a:spcPct val="0"/>
              </a:spcBef>
              <a:spcAft>
                <a:spcPts val="600"/>
              </a:spcAft>
            </a:pPr>
            <a:r>
              <a:rPr lang="en-US" sz="2800">
                <a:latin typeface="Arial" charset="0"/>
                <a:ea typeface="ＭＳ Ｐゴシック" charset="0"/>
                <a:cs typeface="ＭＳ Ｐゴシック" charset="0"/>
              </a:rPr>
              <a:t>More infested locations</a:t>
            </a:r>
          </a:p>
          <a:p>
            <a:pPr eaLnBrk="1" hangingPunct="1">
              <a:spcBef>
                <a:spcPct val="0"/>
              </a:spcBef>
              <a:spcAft>
                <a:spcPts val="600"/>
              </a:spcAft>
            </a:pPr>
            <a:r>
              <a:rPr lang="en-US" sz="2800">
                <a:latin typeface="Arial" charset="0"/>
                <a:ea typeface="ＭＳ Ｐゴシック" charset="0"/>
                <a:cs typeface="ＭＳ Ｐゴシック" charset="0"/>
              </a:rPr>
              <a:t>Pesticide resistance</a:t>
            </a:r>
          </a:p>
          <a:p>
            <a:pPr eaLnBrk="1" hangingPunct="1">
              <a:spcBef>
                <a:spcPct val="0"/>
              </a:spcBef>
              <a:spcAft>
                <a:spcPts val="600"/>
              </a:spcAft>
            </a:pPr>
            <a:r>
              <a:rPr lang="en-US" sz="2800">
                <a:latin typeface="Arial" charset="0"/>
                <a:ea typeface="ＭＳ Ｐゴシック" charset="0"/>
                <a:cs typeface="ＭＳ Ｐゴシック" charset="0"/>
              </a:rPr>
              <a:t>Lack of preparedness of society in general</a:t>
            </a:r>
          </a:p>
        </p:txBody>
      </p:sp>
      <p:sp>
        <p:nvSpPr>
          <p:cNvPr id="4" name="Rectangle 6"/>
          <p:cNvSpPr>
            <a:spLocks noGrp="1" noChangeArrowheads="1"/>
          </p:cNvSpPr>
          <p:nvPr>
            <p:ph type="sldNum" sz="quarter" idx="12"/>
          </p:nvPr>
        </p:nvSpPr>
        <p:spPr>
          <a:xfrm>
            <a:off x="7467600" y="6400800"/>
            <a:ext cx="16764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87606C5-FD5B-C247-A41F-7C649C7A76CA}" type="slidenum">
              <a:rPr lang="en-US" sz="1400">
                <a:ea typeface="Osaka" charset="0"/>
                <a:cs typeface="Osaka" charset="0"/>
              </a:rPr>
              <a:pPr/>
              <a:t>4</a:t>
            </a:fld>
            <a:endParaRPr lang="en-US" sz="1400">
              <a:ea typeface="Osaka" charset="0"/>
              <a:cs typeface="Osaka" charset="0"/>
            </a:endParaRPr>
          </a:p>
        </p:txBody>
      </p:sp>
      <p:sp>
        <p:nvSpPr>
          <p:cNvPr id="3" name="Title 2"/>
          <p:cNvSpPr>
            <a:spLocks noGrp="1"/>
          </p:cNvSpPr>
          <p:nvPr>
            <p:ph type="title"/>
          </p:nvPr>
        </p:nvSpPr>
        <p:spPr>
          <a:xfrm>
            <a:off x="685800" y="301752"/>
            <a:ext cx="7772400" cy="987552"/>
          </a:xfrm>
        </p:spPr>
        <p:txBody>
          <a:bodyPr/>
          <a:lstStyle/>
          <a:p>
            <a:r>
              <a:rPr lang="en-US" dirty="0" smtClean="0"/>
              <a:t>Why they’re back</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9CA6F11-7C39-9F40-AA5F-D1DD54916C3C}" type="slidenum">
              <a:rPr lang="en-US" sz="1400">
                <a:ea typeface="Osaka" charset="0"/>
                <a:cs typeface="Osaka" charset="0"/>
              </a:rPr>
              <a:pPr/>
              <a:t>5</a:t>
            </a:fld>
            <a:endParaRPr lang="en-US" sz="1400">
              <a:ea typeface="Osaka" charset="0"/>
              <a:cs typeface="Osaka" charset="0"/>
            </a:endParaRPr>
          </a:p>
        </p:txBody>
      </p:sp>
      <p:sp>
        <p:nvSpPr>
          <p:cNvPr id="23555" name="Rectangle 3"/>
          <p:cNvSpPr>
            <a:spLocks noGrp="1" noChangeArrowheads="1"/>
          </p:cNvSpPr>
          <p:nvPr>
            <p:ph type="title"/>
          </p:nvPr>
        </p:nvSpPr>
        <p:spPr/>
        <p:txBody>
          <a:bodyPr/>
          <a:lstStyle/>
          <a:p>
            <a:r>
              <a:rPr lang="en-US">
                <a:latin typeface="Arial" charset="0"/>
                <a:ea typeface="Osaka" charset="0"/>
                <a:cs typeface="Osaka" charset="0"/>
              </a:rPr>
              <a:t>Bed bugs are health hazards</a:t>
            </a:r>
          </a:p>
        </p:txBody>
      </p:sp>
      <p:sp>
        <p:nvSpPr>
          <p:cNvPr id="23556" name="Rectangle 4"/>
          <p:cNvSpPr>
            <a:spLocks noGrp="1" noChangeArrowheads="1"/>
          </p:cNvSpPr>
          <p:nvPr>
            <p:ph type="body" idx="1"/>
          </p:nvPr>
        </p:nvSpPr>
        <p:spPr>
          <a:xfrm>
            <a:off x="685800" y="2057400"/>
            <a:ext cx="7772400" cy="3352800"/>
          </a:xfrm>
        </p:spPr>
        <p:txBody>
          <a:bodyPr/>
          <a:lstStyle/>
          <a:p>
            <a:pPr>
              <a:buFontTx/>
              <a:buNone/>
            </a:pPr>
            <a:r>
              <a:rPr lang="en-US" sz="2800">
                <a:latin typeface="Arial" charset="0"/>
                <a:ea typeface="Osaka" charset="0"/>
                <a:cs typeface="Osaka" charset="0"/>
              </a:rPr>
              <a:t>Bed bugs do not transmit disease, but they are a pest of significant public health importance</a:t>
            </a:r>
          </a:p>
          <a:p>
            <a:r>
              <a:rPr lang="en-US" sz="2800">
                <a:latin typeface="Arial" charset="0"/>
                <a:ea typeface="Osaka" charset="0"/>
                <a:cs typeface="Osaka" charset="0"/>
              </a:rPr>
              <a:t>Cause secondary infections after people scratch their bed bug bites</a:t>
            </a:r>
          </a:p>
          <a:p>
            <a:r>
              <a:rPr lang="en-US" sz="2800">
                <a:latin typeface="Arial" charset="0"/>
                <a:ea typeface="Osaka" charset="0"/>
                <a:cs typeface="Osaka" charset="0"/>
              </a:rPr>
              <a:t>Result in stress, loss of work, loss of productivity, loss of sleep, and financial burden</a:t>
            </a:r>
          </a:p>
          <a:p>
            <a:r>
              <a:rPr lang="en-US" sz="2800">
                <a:latin typeface="Arial" charset="0"/>
                <a:ea typeface="Osaka" charset="0"/>
                <a:cs typeface="Osaka" charset="0"/>
              </a:rPr>
              <a:t>Are unwelcome in our homes and workplaces</a:t>
            </a:r>
          </a:p>
          <a:p>
            <a:endParaRPr lang="en-US" sz="2800">
              <a:latin typeface="Arial"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99589E0-DCC5-CE48-9EF8-322ABF968D6E}" type="slidenum">
              <a:rPr lang="en-US" sz="1400">
                <a:ea typeface="Osaka" charset="0"/>
                <a:cs typeface="Osaka" charset="0"/>
              </a:rPr>
              <a:pPr/>
              <a:t>6</a:t>
            </a:fld>
            <a:endParaRPr lang="en-US" sz="1400">
              <a:ea typeface="Osaka" charset="0"/>
              <a:cs typeface="Osaka" charset="0"/>
            </a:endParaRPr>
          </a:p>
        </p:txBody>
      </p:sp>
      <p:sp>
        <p:nvSpPr>
          <p:cNvPr id="25603" name="Rectangle 7"/>
          <p:cNvSpPr>
            <a:spLocks noGrp="1" noChangeArrowheads="1"/>
          </p:cNvSpPr>
          <p:nvPr>
            <p:ph type="title"/>
          </p:nvPr>
        </p:nvSpPr>
        <p:spPr/>
        <p:txBody>
          <a:bodyPr/>
          <a:lstStyle/>
          <a:p>
            <a:r>
              <a:rPr lang="en-US">
                <a:latin typeface="Arial" charset="0"/>
                <a:ea typeface="Osaka" charset="0"/>
                <a:cs typeface="Osaka" charset="0"/>
              </a:rPr>
              <a:t>Bed bug life cycle</a:t>
            </a:r>
          </a:p>
        </p:txBody>
      </p:sp>
      <p:pic>
        <p:nvPicPr>
          <p:cNvPr id="25604" name="Picture 9" descr="ASAF-6.jpg"/>
          <p:cNvPicPr>
            <a:picLocks noChangeAspect="1"/>
          </p:cNvPicPr>
          <p:nvPr/>
        </p:nvPicPr>
        <p:blipFill>
          <a:blip r:embed="rId3">
            <a:extLst>
              <a:ext uri="{28A0092B-C50C-407E-A947-70E740481C1C}">
                <a14:useLocalDpi xmlns:a14="http://schemas.microsoft.com/office/drawing/2010/main" val="0"/>
              </a:ext>
            </a:extLst>
          </a:blip>
          <a:srcRect l="6779" r="8475"/>
          <a:stretch>
            <a:fillRect/>
          </a:stretch>
        </p:blipFill>
        <p:spPr bwMode="auto">
          <a:xfrm>
            <a:off x="838200" y="2058988"/>
            <a:ext cx="37338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0" descr="BBugLifeCircleGrayBckgrd-cropped.jpg"/>
          <p:cNvPicPr>
            <a:picLocks noChangeAspect="1"/>
          </p:cNvPicPr>
          <p:nvPr/>
        </p:nvPicPr>
        <p:blipFill>
          <a:blip r:embed="rId4">
            <a:extLst>
              <a:ext uri="{28A0092B-C50C-407E-A947-70E740481C1C}">
                <a14:useLocalDpi xmlns:a14="http://schemas.microsoft.com/office/drawing/2010/main" val="0"/>
              </a:ext>
            </a:extLst>
          </a:blip>
          <a:srcRect l="5460" r="9023"/>
          <a:stretch>
            <a:fillRect/>
          </a:stretch>
        </p:blipFill>
        <p:spPr bwMode="auto">
          <a:xfrm>
            <a:off x="4876800" y="2057400"/>
            <a:ext cx="3581400"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3"/>
          <p:cNvSpPr txBox="1">
            <a:spLocks noChangeArrowheads="1"/>
          </p:cNvSpPr>
          <p:nvPr/>
        </p:nvSpPr>
        <p:spPr bwMode="auto">
          <a:xfrm>
            <a:off x="838200" y="5867400"/>
            <a:ext cx="434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Fed</a:t>
            </a:r>
          </a:p>
        </p:txBody>
      </p:sp>
      <p:sp>
        <p:nvSpPr>
          <p:cNvPr id="25607" name="Text Box 3"/>
          <p:cNvSpPr txBox="1">
            <a:spLocks noChangeArrowheads="1"/>
          </p:cNvSpPr>
          <p:nvPr/>
        </p:nvSpPr>
        <p:spPr bwMode="auto">
          <a:xfrm>
            <a:off x="4876800" y="5943600"/>
            <a:ext cx="434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Unfed</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695C14C-2402-4F4F-8C4D-E14D2392959C}" type="slidenum">
              <a:rPr lang="en-US" sz="1400">
                <a:ea typeface="Osaka" charset="0"/>
                <a:cs typeface="Osaka" charset="0"/>
              </a:rPr>
              <a:pPr/>
              <a:t>7</a:t>
            </a:fld>
            <a:endParaRPr lang="en-US" sz="1400">
              <a:ea typeface="Osaka" charset="0"/>
              <a:cs typeface="Osaka" charset="0"/>
            </a:endParaRPr>
          </a:p>
        </p:txBody>
      </p:sp>
      <p:sp>
        <p:nvSpPr>
          <p:cNvPr id="27651" name="Text Box 2"/>
          <p:cNvSpPr txBox="1">
            <a:spLocks noChangeArrowheads="1"/>
          </p:cNvSpPr>
          <p:nvPr/>
        </p:nvSpPr>
        <p:spPr bwMode="auto">
          <a:xfrm>
            <a:off x="4876800" y="4724400"/>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Bed bug crawling into a screw hole to hide</a:t>
            </a:r>
          </a:p>
        </p:txBody>
      </p:sp>
      <p:sp>
        <p:nvSpPr>
          <p:cNvPr id="27652" name="Rectangle 3"/>
          <p:cNvSpPr>
            <a:spLocks noGrp="1" noChangeArrowheads="1"/>
          </p:cNvSpPr>
          <p:nvPr>
            <p:ph type="title"/>
          </p:nvPr>
        </p:nvSpPr>
        <p:spPr/>
        <p:txBody>
          <a:bodyPr/>
          <a:lstStyle/>
          <a:p>
            <a:r>
              <a:rPr lang="en-US">
                <a:latin typeface="Arial" charset="0"/>
                <a:ea typeface="Osaka" charset="0"/>
                <a:cs typeface="Osaka" charset="0"/>
              </a:rPr>
              <a:t>Bed bug behavior</a:t>
            </a:r>
          </a:p>
        </p:txBody>
      </p:sp>
      <p:sp>
        <p:nvSpPr>
          <p:cNvPr id="27653" name="Rectangle 4"/>
          <p:cNvSpPr>
            <a:spLocks noGrp="1" noChangeArrowheads="1"/>
          </p:cNvSpPr>
          <p:nvPr>
            <p:ph type="body" idx="1"/>
          </p:nvPr>
        </p:nvSpPr>
        <p:spPr>
          <a:xfrm>
            <a:off x="685800" y="1828800"/>
            <a:ext cx="4114800" cy="4267200"/>
          </a:xfrm>
        </p:spPr>
        <p:txBody>
          <a:bodyPr/>
          <a:lstStyle/>
          <a:p>
            <a:pPr>
              <a:lnSpc>
                <a:spcPct val="80000"/>
              </a:lnSpc>
            </a:pPr>
            <a:r>
              <a:rPr lang="en-US">
                <a:latin typeface="Arial" charset="0"/>
                <a:ea typeface="Osaka" charset="0"/>
                <a:cs typeface="Osaka" charset="0"/>
              </a:rPr>
              <a:t>Most active at night</a:t>
            </a:r>
          </a:p>
          <a:p>
            <a:pPr>
              <a:lnSpc>
                <a:spcPct val="80000"/>
              </a:lnSpc>
            </a:pPr>
            <a:r>
              <a:rPr lang="en-US">
                <a:latin typeface="Arial" charset="0"/>
                <a:ea typeface="Osaka" charset="0"/>
                <a:cs typeface="Osaka" charset="0"/>
              </a:rPr>
              <a:t>Hide in cracks and crevices, often in groups</a:t>
            </a:r>
          </a:p>
          <a:p>
            <a:pPr>
              <a:lnSpc>
                <a:spcPct val="80000"/>
              </a:lnSpc>
            </a:pPr>
            <a:r>
              <a:rPr lang="en-US">
                <a:latin typeface="Arial" charset="0"/>
                <a:ea typeface="Osaka" charset="0"/>
                <a:cs typeface="Osaka" charset="0"/>
              </a:rPr>
              <a:t>Cannot fly, jump, or burrow into skin…they crawl</a:t>
            </a:r>
          </a:p>
          <a:p>
            <a:pPr>
              <a:lnSpc>
                <a:spcPct val="80000"/>
              </a:lnSpc>
            </a:pPr>
            <a:r>
              <a:rPr lang="en-US">
                <a:latin typeface="Arial" charset="0"/>
                <a:ea typeface="Osaka" charset="0"/>
                <a:cs typeface="Osaka" charset="0"/>
              </a:rPr>
              <a:t>Hitchhike on coats, bags, furniture, wheelchairs…</a:t>
            </a:r>
          </a:p>
        </p:txBody>
      </p:sp>
      <p:pic>
        <p:nvPicPr>
          <p:cNvPr id="318469" name="Picture 5" descr="IMG_1136"/>
          <p:cNvPicPr>
            <a:picLocks noChangeAspect="1" noChangeArrowheads="1"/>
          </p:cNvPicPr>
          <p:nvPr/>
        </p:nvPicPr>
        <p:blipFill>
          <a:blip r:embed="rId3">
            <a:lum bright="20000" contrast="14000"/>
          </a:blip>
          <a:srcRect/>
          <a:stretch>
            <a:fillRect/>
          </a:stretch>
        </p:blipFill>
        <p:spPr bwMode="auto">
          <a:xfrm>
            <a:off x="4876800" y="2082800"/>
            <a:ext cx="3962400" cy="2641600"/>
          </a:xfrm>
          <a:prstGeom prst="rect">
            <a:avLst/>
          </a:prstGeom>
          <a:noFill/>
          <a:ln w="9525">
            <a:solidFill>
              <a:schemeClr val="tx1"/>
            </a:solidFill>
            <a:miter lim="800000"/>
            <a:headEnd/>
            <a:tailEnd/>
          </a:ln>
          <a:effectLst>
            <a:outerShdw dist="35921" dir="2700000" algn="ctr" rotWithShape="0">
              <a:srgbClr val="808080"/>
            </a:outerShdw>
          </a:effec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A18CF4B-C584-F44A-8E32-ACC0EFD752F1}" type="slidenum">
              <a:rPr lang="en-US" sz="1400">
                <a:ea typeface="Osaka" charset="0"/>
                <a:cs typeface="Osaka" charset="0"/>
              </a:rPr>
              <a:pPr/>
              <a:t>8</a:t>
            </a:fld>
            <a:endParaRPr lang="en-US" sz="1400">
              <a:ea typeface="Osaka" charset="0"/>
              <a:cs typeface="Osaka" charset="0"/>
            </a:endParaRPr>
          </a:p>
        </p:txBody>
      </p:sp>
      <p:sp>
        <p:nvSpPr>
          <p:cNvPr id="29699" name="Rectangle 2"/>
          <p:cNvSpPr>
            <a:spLocks noGrp="1" noChangeArrowheads="1"/>
          </p:cNvSpPr>
          <p:nvPr>
            <p:ph type="title"/>
          </p:nvPr>
        </p:nvSpPr>
        <p:spPr>
          <a:xfrm>
            <a:off x="685800" y="533400"/>
            <a:ext cx="7772400" cy="990600"/>
          </a:xfrm>
        </p:spPr>
        <p:txBody>
          <a:bodyPr/>
          <a:lstStyle/>
          <a:p>
            <a:pPr eaLnBrk="1" hangingPunct="1">
              <a:lnSpc>
                <a:spcPct val="80000"/>
              </a:lnSpc>
              <a:spcAft>
                <a:spcPct val="30000"/>
              </a:spcAft>
            </a:pPr>
            <a:r>
              <a:rPr lang="en-US">
                <a:latin typeface="Arial" charset="0"/>
                <a:ea typeface="Osaka" charset="0"/>
                <a:cs typeface="Osaka" charset="0"/>
              </a:rPr>
              <a:t>What bed bugs eat and drink</a:t>
            </a:r>
          </a:p>
        </p:txBody>
      </p:sp>
      <p:sp>
        <p:nvSpPr>
          <p:cNvPr id="29700" name="Text Box 4"/>
          <p:cNvSpPr txBox="1">
            <a:spLocks noChangeArrowheads="1"/>
          </p:cNvSpPr>
          <p:nvPr/>
        </p:nvSpPr>
        <p:spPr bwMode="auto">
          <a:xfrm>
            <a:off x="762000" y="2066925"/>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ea typeface="Osaka" charset="0"/>
                <a:cs typeface="Osaka" charset="0"/>
              </a:rPr>
              <a:t>Blood</a:t>
            </a:r>
          </a:p>
        </p:txBody>
      </p:sp>
      <p:pic>
        <p:nvPicPr>
          <p:cNvPr id="302085" name="Picture 5" descr="XB3J3674 copy"/>
          <p:cNvPicPr>
            <a:picLocks noChangeAspect="1" noChangeArrowheads="1"/>
          </p:cNvPicPr>
          <p:nvPr/>
        </p:nvPicPr>
        <p:blipFill>
          <a:blip r:embed="rId3"/>
          <a:srcRect/>
          <a:stretch>
            <a:fillRect/>
          </a:stretch>
        </p:blipFill>
        <p:spPr bwMode="auto">
          <a:xfrm>
            <a:off x="5562600" y="2443163"/>
            <a:ext cx="2892425" cy="3500437"/>
          </a:xfrm>
          <a:prstGeom prst="rect">
            <a:avLst/>
          </a:prstGeom>
          <a:noFill/>
          <a:ln w="6350">
            <a:solidFill>
              <a:schemeClr val="tx1"/>
            </a:solidFill>
            <a:miter lim="800000"/>
            <a:headEnd/>
            <a:tailEnd/>
          </a:ln>
          <a:effectLst>
            <a:outerShdw dist="53882" dir="2700000" algn="ctr" rotWithShape="0">
              <a:srgbClr val="333333"/>
            </a:outerShdw>
          </a:effectLst>
        </p:spPr>
      </p:pic>
      <p:pic>
        <p:nvPicPr>
          <p:cNvPr id="302086" name="Picture 6" descr="XB3J3650 copy"/>
          <p:cNvPicPr>
            <a:picLocks noChangeAspect="1" noChangeArrowheads="1"/>
          </p:cNvPicPr>
          <p:nvPr/>
        </p:nvPicPr>
        <p:blipFill>
          <a:blip r:embed="rId4"/>
          <a:srcRect/>
          <a:stretch>
            <a:fillRect/>
          </a:stretch>
        </p:blipFill>
        <p:spPr bwMode="auto">
          <a:xfrm>
            <a:off x="1524000" y="3433763"/>
            <a:ext cx="3048000" cy="2138362"/>
          </a:xfrm>
          <a:prstGeom prst="rect">
            <a:avLst/>
          </a:prstGeom>
          <a:noFill/>
          <a:ln w="6350">
            <a:solidFill>
              <a:schemeClr val="tx1"/>
            </a:solidFill>
            <a:miter lim="800000"/>
            <a:headEnd/>
            <a:tailEnd/>
          </a:ln>
          <a:effectLst>
            <a:outerShdw dist="53882" dir="2700000" algn="ctr" rotWithShape="0">
              <a:srgbClr val="333333"/>
            </a:outerShdw>
          </a:effec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3"/>
          <p:cNvSpPr txBox="1">
            <a:spLocks noChangeArrowheads="1"/>
          </p:cNvSpPr>
          <p:nvPr/>
        </p:nvSpPr>
        <p:spPr bwMode="auto">
          <a:xfrm>
            <a:off x="7010400" y="60198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Spider Beetle</a:t>
            </a:r>
          </a:p>
        </p:txBody>
      </p:sp>
      <p:sp>
        <p:nvSpPr>
          <p:cNvPr id="29699" name="Rectangle 6"/>
          <p:cNvSpPr>
            <a:spLocks noGrp="1" noChangeArrowheads="1"/>
          </p:cNvSpPr>
          <p:nvPr>
            <p:ph type="sldNum" sz="quarter" idx="12"/>
          </p:nvPr>
        </p:nvSpPr>
        <p:spPr>
          <a:xfrm>
            <a:off x="7391400" y="6477000"/>
            <a:ext cx="16764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602F811-0A99-D94D-92B6-DC523D5B7257}" type="slidenum">
              <a:rPr lang="en-US" sz="1400">
                <a:ea typeface="Osaka" charset="0"/>
                <a:cs typeface="Osaka" charset="0"/>
              </a:rPr>
              <a:pPr/>
              <a:t>9</a:t>
            </a:fld>
            <a:endParaRPr lang="en-US" sz="1400">
              <a:ea typeface="Osaka" charset="0"/>
              <a:cs typeface="Osaka" charset="0"/>
            </a:endParaRPr>
          </a:p>
        </p:txBody>
      </p:sp>
      <p:sp>
        <p:nvSpPr>
          <p:cNvPr id="31748" name="Rectangle 3"/>
          <p:cNvSpPr>
            <a:spLocks noChangeArrowheads="1"/>
          </p:cNvSpPr>
          <p:nvPr/>
        </p:nvSpPr>
        <p:spPr bwMode="auto">
          <a:xfrm>
            <a:off x="0" y="1143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30000"/>
              </a:spcBef>
              <a:buSzPct val="80000"/>
            </a:pPr>
            <a:endParaRPr lang="en-US" sz="2800" b="1">
              <a:ea typeface="Osaka" charset="0"/>
              <a:cs typeface="Osaka" charset="0"/>
            </a:endParaRPr>
          </a:p>
          <a:p>
            <a:pPr marL="342900" indent="-342900" algn="ctr">
              <a:lnSpc>
                <a:spcPct val="90000"/>
              </a:lnSpc>
              <a:spcBef>
                <a:spcPct val="30000"/>
              </a:spcBef>
              <a:buSzPct val="80000"/>
              <a:buFontTx/>
              <a:buBlip>
                <a:blip r:embed="rId3"/>
              </a:buBlip>
            </a:pPr>
            <a:endParaRPr lang="en-US" sz="2800" b="1">
              <a:ea typeface="Osaka" charset="0"/>
              <a:cs typeface="Osaka" charset="0"/>
            </a:endParaRPr>
          </a:p>
        </p:txBody>
      </p:sp>
      <p:grpSp>
        <p:nvGrpSpPr>
          <p:cNvPr id="31749" name="Group 18"/>
          <p:cNvGrpSpPr>
            <a:grpSpLocks/>
          </p:cNvGrpSpPr>
          <p:nvPr/>
        </p:nvGrpSpPr>
        <p:grpSpPr bwMode="auto">
          <a:xfrm>
            <a:off x="457200" y="4114800"/>
            <a:ext cx="2895600" cy="2430463"/>
            <a:chOff x="685800" y="4114800"/>
            <a:chExt cx="2895600" cy="2430236"/>
          </a:xfrm>
        </p:grpSpPr>
        <p:pic>
          <p:nvPicPr>
            <p:cNvPr id="320519" name="Picture 7" descr="mosquito bites"/>
            <p:cNvPicPr>
              <a:picLocks noChangeAspect="1" noChangeArrowheads="1"/>
            </p:cNvPicPr>
            <p:nvPr/>
          </p:nvPicPr>
          <p:blipFill>
            <a:blip r:embed="rId4"/>
            <a:srcRect t="47787"/>
            <a:stretch>
              <a:fillRect/>
            </a:stretch>
          </p:blipFill>
          <p:spPr bwMode="auto">
            <a:xfrm>
              <a:off x="685800" y="4114800"/>
              <a:ext cx="2452688" cy="1892123"/>
            </a:xfrm>
            <a:prstGeom prst="rect">
              <a:avLst/>
            </a:prstGeom>
            <a:noFill/>
            <a:ln w="6350">
              <a:solidFill>
                <a:srgbClr val="000000"/>
              </a:solidFill>
              <a:miter lim="800000"/>
              <a:headEnd/>
              <a:tailEnd/>
            </a:ln>
            <a:effectLst>
              <a:outerShdw dist="53882" dir="2700000" algn="ctr" rotWithShape="0">
                <a:srgbClr val="333333"/>
              </a:outerShdw>
            </a:effectLst>
          </p:spPr>
        </p:pic>
        <p:sp>
          <p:nvSpPr>
            <p:cNvPr id="320520" name="Text Box 8"/>
            <p:cNvSpPr txBox="1">
              <a:spLocks noChangeArrowheads="1"/>
            </p:cNvSpPr>
            <p:nvPr/>
          </p:nvSpPr>
          <p:spPr bwMode="auto">
            <a:xfrm>
              <a:off x="685800" y="6083116"/>
              <a:ext cx="2895600" cy="461920"/>
            </a:xfrm>
            <a:prstGeom prst="rect">
              <a:avLst/>
            </a:prstGeom>
            <a:noFill/>
            <a:ln w="9525">
              <a:noFill/>
              <a:miter lim="800000"/>
              <a:headEnd/>
              <a:tailEnd/>
            </a:ln>
            <a:effectLst>
              <a:outerShdw dist="17961" dir="2700000" algn="ctr" rotWithShape="0">
                <a:schemeClr val="bg2"/>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Mosquito Bites</a:t>
              </a:r>
              <a:endParaRPr lang="en-US">
                <a:ea typeface="Osaka" charset="0"/>
                <a:cs typeface="Osaka" charset="0"/>
              </a:endParaRPr>
            </a:p>
          </p:txBody>
        </p:sp>
      </p:grpSp>
      <p:sp>
        <p:nvSpPr>
          <p:cNvPr id="31750" name="Rectangle 9"/>
          <p:cNvSpPr>
            <a:spLocks noGrp="1" noChangeArrowheads="1"/>
          </p:cNvSpPr>
          <p:nvPr>
            <p:ph type="title"/>
          </p:nvPr>
        </p:nvSpPr>
        <p:spPr/>
        <p:txBody>
          <a:bodyPr/>
          <a:lstStyle/>
          <a:p>
            <a:r>
              <a:rPr lang="en-US">
                <a:latin typeface="Arial" charset="0"/>
                <a:ea typeface="Osaka" charset="0"/>
                <a:cs typeface="Osaka" charset="0"/>
              </a:rPr>
              <a:t>Can be confused with…</a:t>
            </a:r>
          </a:p>
        </p:txBody>
      </p:sp>
      <p:sp>
        <p:nvSpPr>
          <p:cNvPr id="31751" name="Rectangle 10"/>
          <p:cNvSpPr>
            <a:spLocks noGrp="1" noChangeArrowheads="1"/>
          </p:cNvSpPr>
          <p:nvPr>
            <p:ph type="body" idx="1"/>
          </p:nvPr>
        </p:nvSpPr>
        <p:spPr>
          <a:xfrm>
            <a:off x="685800" y="2057400"/>
            <a:ext cx="7772400" cy="1981200"/>
          </a:xfrm>
        </p:spPr>
        <p:txBody>
          <a:bodyPr/>
          <a:lstStyle/>
          <a:p>
            <a:pPr>
              <a:lnSpc>
                <a:spcPct val="80000"/>
              </a:lnSpc>
            </a:pPr>
            <a:r>
              <a:rPr lang="en-US" sz="2800">
                <a:latin typeface="Arial" charset="0"/>
                <a:ea typeface="Osaka" charset="0"/>
                <a:cs typeface="Osaka" charset="0"/>
              </a:rPr>
              <a:t> Ticks				</a:t>
            </a:r>
          </a:p>
          <a:p>
            <a:pPr>
              <a:lnSpc>
                <a:spcPct val="80000"/>
              </a:lnSpc>
            </a:pPr>
            <a:r>
              <a:rPr lang="en-US" sz="2800">
                <a:latin typeface="Arial" charset="0"/>
                <a:ea typeface="Osaka" charset="0"/>
                <a:cs typeface="Osaka" charset="0"/>
              </a:rPr>
              <a:t> Cockroach nymphs</a:t>
            </a:r>
          </a:p>
          <a:p>
            <a:pPr>
              <a:lnSpc>
                <a:spcPct val="80000"/>
              </a:lnSpc>
            </a:pPr>
            <a:r>
              <a:rPr lang="en-US" sz="2800">
                <a:latin typeface="Arial" charset="0"/>
                <a:ea typeface="Osaka" charset="0"/>
                <a:cs typeface="Osaka" charset="0"/>
              </a:rPr>
              <a:t> Other kinds of bug bites</a:t>
            </a:r>
          </a:p>
          <a:p>
            <a:pPr>
              <a:lnSpc>
                <a:spcPct val="80000"/>
              </a:lnSpc>
            </a:pPr>
            <a:r>
              <a:rPr lang="en-US" sz="2800">
                <a:latin typeface="Arial" charset="0"/>
                <a:ea typeface="Osaka" charset="0"/>
                <a:cs typeface="Osaka" charset="0"/>
              </a:rPr>
              <a:t> Allergic reactions to chemicals</a:t>
            </a:r>
          </a:p>
          <a:p>
            <a:pPr>
              <a:lnSpc>
                <a:spcPct val="80000"/>
              </a:lnSpc>
            </a:pPr>
            <a:endParaRPr lang="en-US" sz="2800">
              <a:latin typeface="Arial" charset="0"/>
              <a:ea typeface="Osaka" charset="0"/>
              <a:cs typeface="Osaka" charset="0"/>
            </a:endParaRPr>
          </a:p>
        </p:txBody>
      </p:sp>
      <p:grpSp>
        <p:nvGrpSpPr>
          <p:cNvPr id="31752" name="Group 15"/>
          <p:cNvGrpSpPr>
            <a:grpSpLocks/>
          </p:cNvGrpSpPr>
          <p:nvPr/>
        </p:nvGrpSpPr>
        <p:grpSpPr bwMode="auto">
          <a:xfrm>
            <a:off x="6019800" y="1676400"/>
            <a:ext cx="2320925" cy="2366963"/>
            <a:chOff x="6019800" y="1676400"/>
            <a:chExt cx="2321169" cy="2366963"/>
          </a:xfrm>
        </p:grpSpPr>
        <p:pic>
          <p:nvPicPr>
            <p:cNvPr id="320516" name="Picture 4" descr="Dog-Tick-D1"/>
            <p:cNvPicPr>
              <a:picLocks noChangeAspect="1" noChangeArrowheads="1"/>
            </p:cNvPicPr>
            <p:nvPr/>
          </p:nvPicPr>
          <p:blipFill>
            <a:blip r:embed="rId5"/>
            <a:srcRect/>
            <a:stretch>
              <a:fillRect/>
            </a:stretch>
          </p:blipFill>
          <p:spPr bwMode="auto">
            <a:xfrm>
              <a:off x="6019800" y="1676400"/>
              <a:ext cx="2321169" cy="1905000"/>
            </a:xfrm>
            <a:prstGeom prst="rect">
              <a:avLst/>
            </a:prstGeom>
            <a:noFill/>
            <a:ln w="6350">
              <a:solidFill>
                <a:srgbClr val="000000"/>
              </a:solidFill>
              <a:miter lim="800000"/>
              <a:headEnd/>
              <a:tailEnd/>
            </a:ln>
            <a:effectLst>
              <a:outerShdw dist="53882" dir="2700000" algn="ctr" rotWithShape="0">
                <a:srgbClr val="333333"/>
              </a:outerShdw>
            </a:effectLst>
          </p:spPr>
        </p:pic>
        <p:sp>
          <p:nvSpPr>
            <p:cNvPr id="31759" name="Text Box 11"/>
            <p:cNvSpPr txBox="1">
              <a:spLocks noChangeArrowheads="1"/>
            </p:cNvSpPr>
            <p:nvPr/>
          </p:nvSpPr>
          <p:spPr bwMode="auto">
            <a:xfrm>
              <a:off x="6019800" y="35814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Tick</a:t>
              </a:r>
            </a:p>
          </p:txBody>
        </p:sp>
      </p:grpSp>
      <p:sp>
        <p:nvSpPr>
          <p:cNvPr id="31753" name="Text Box 12"/>
          <p:cNvSpPr txBox="1">
            <a:spLocks noChangeArrowheads="1"/>
          </p:cNvSpPr>
          <p:nvPr/>
        </p:nvSpPr>
        <p:spPr bwMode="auto">
          <a:xfrm>
            <a:off x="5181600" y="6019800"/>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Bat Bug</a:t>
            </a:r>
          </a:p>
        </p:txBody>
      </p:sp>
      <p:pic>
        <p:nvPicPr>
          <p:cNvPr id="320515" name="Picture 3" descr="Nymph_7802"/>
          <p:cNvPicPr>
            <a:picLocks noChangeAspect="1" noChangeArrowheads="1"/>
          </p:cNvPicPr>
          <p:nvPr/>
        </p:nvPicPr>
        <p:blipFill>
          <a:blip r:embed="rId6"/>
          <a:srcRect t="10754" r="35135"/>
          <a:stretch>
            <a:fillRect/>
          </a:stretch>
        </p:blipFill>
        <p:spPr bwMode="auto">
          <a:xfrm>
            <a:off x="3124200" y="4114800"/>
            <a:ext cx="1828800" cy="1897063"/>
          </a:xfrm>
          <a:prstGeom prst="rect">
            <a:avLst/>
          </a:prstGeom>
          <a:noFill/>
          <a:ln w="6350">
            <a:solidFill>
              <a:srgbClr val="000000"/>
            </a:solidFill>
            <a:miter lim="800000"/>
            <a:headEnd/>
            <a:tailEnd/>
          </a:ln>
          <a:effectLst>
            <a:outerShdw dist="71842" dir="2700000" algn="ctr" rotWithShape="0">
              <a:srgbClr val="333333"/>
            </a:outerShdw>
          </a:effectLst>
        </p:spPr>
      </p:pic>
      <p:sp>
        <p:nvSpPr>
          <p:cNvPr id="31755" name="Text Box 13"/>
          <p:cNvSpPr txBox="1">
            <a:spLocks noChangeArrowheads="1"/>
          </p:cNvSpPr>
          <p:nvPr/>
        </p:nvSpPr>
        <p:spPr bwMode="auto">
          <a:xfrm>
            <a:off x="3124200" y="60198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Cockroach Nymph</a:t>
            </a:r>
          </a:p>
        </p:txBody>
      </p:sp>
      <p:pic>
        <p:nvPicPr>
          <p:cNvPr id="15" name="Picture 14" descr="UNL Spider beetle.jpg"/>
          <p:cNvPicPr>
            <a:picLocks noChangeAspect="1"/>
          </p:cNvPicPr>
          <p:nvPr/>
        </p:nvPicPr>
        <p:blipFill>
          <a:blip r:embed="rId7"/>
          <a:srcRect l="46046" t="6111" b="15277"/>
          <a:stretch>
            <a:fillRect/>
          </a:stretch>
        </p:blipFill>
        <p:spPr>
          <a:xfrm rot="16200000">
            <a:off x="6997700" y="4127500"/>
            <a:ext cx="1905000" cy="1879600"/>
          </a:xfrm>
          <a:prstGeom prst="rect">
            <a:avLst/>
          </a:prstGeom>
          <a:ln>
            <a:solidFill>
              <a:schemeClr val="tx1"/>
            </a:solidFill>
          </a:ln>
          <a:effectLst>
            <a:outerShdw dist="35941" dir="2700000" algn="tl" rotWithShape="0">
              <a:srgbClr val="000000"/>
            </a:outerShdw>
          </a:effectLst>
        </p:spPr>
      </p:pic>
      <p:pic>
        <p:nvPicPr>
          <p:cNvPr id="19" name="Picture 18" descr="EaBtBgAdFeDorsl-Fed-9ts.jpg"/>
          <p:cNvPicPr>
            <a:picLocks noChangeAspect="1"/>
          </p:cNvPicPr>
          <p:nvPr/>
        </p:nvPicPr>
        <p:blipFill>
          <a:blip r:embed="rId8"/>
          <a:stretch>
            <a:fillRect/>
          </a:stretch>
        </p:blipFill>
        <p:spPr>
          <a:xfrm>
            <a:off x="5297488" y="4114800"/>
            <a:ext cx="1408112" cy="1905000"/>
          </a:xfrm>
          <a:prstGeom prst="rect">
            <a:avLst/>
          </a:prstGeom>
          <a:ln w="6350">
            <a:solidFill>
              <a:schemeClr val="tx1"/>
            </a:solidFill>
          </a:ln>
          <a:effectLst>
            <a:outerShdw dist="35941" dir="2700000" algn="tl" rotWithShape="0">
              <a:srgbClr val="000000"/>
            </a:outerShdw>
          </a:effec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31048</TotalTime>
  <Words>4769</Words>
  <Application>Microsoft Macintosh PowerPoint</Application>
  <PresentationFormat>On-screen Show (4:3)</PresentationFormat>
  <Paragraphs>472</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ＭＳ Ｐゴシック</vt:lpstr>
      <vt:lpstr>Osaka</vt:lpstr>
      <vt:lpstr>Lucida Grande</vt:lpstr>
      <vt:lpstr>Calibri</vt:lpstr>
      <vt:lpstr>Times New Roman</vt:lpstr>
      <vt:lpstr>Symbol</vt:lpstr>
      <vt:lpstr>Blank Presentation</vt:lpstr>
      <vt:lpstr>Bed Bugs</vt:lpstr>
      <vt:lpstr>Outline</vt:lpstr>
      <vt:lpstr>What is a bed bug?</vt:lpstr>
      <vt:lpstr>Why they’re back</vt:lpstr>
      <vt:lpstr>Bed bugs are health hazards</vt:lpstr>
      <vt:lpstr>Bed bug life cycle</vt:lpstr>
      <vt:lpstr>Bed bug behavior</vt:lpstr>
      <vt:lpstr>What bed bugs eat and drink</vt:lpstr>
      <vt:lpstr>Can be confused with…</vt:lpstr>
      <vt:lpstr>Signs of bed bugs</vt:lpstr>
      <vt:lpstr>Bites</vt:lpstr>
      <vt:lpstr>Fecal spots</vt:lpstr>
      <vt:lpstr>Shed skins</vt:lpstr>
      <vt:lpstr>Dead bed bugs</vt:lpstr>
      <vt:lpstr>Where bed bugs live</vt:lpstr>
      <vt:lpstr>Where bed bugs live</vt:lpstr>
      <vt:lpstr>How do bed bugs spread?</vt:lpstr>
      <vt:lpstr>Areas at-risk for introduction and infestation</vt:lpstr>
      <vt:lpstr>Inspection</vt:lpstr>
      <vt:lpstr>Monitoring</vt:lpstr>
      <vt:lpstr>Got bed bugs? Now what?</vt:lpstr>
      <vt:lpstr>If someone finds a bed bug</vt:lpstr>
      <vt:lpstr>Encourage a community response</vt:lpstr>
      <vt:lpstr>Prepare before you have to</vt:lpstr>
      <vt:lpstr>Prevent introduction and spread: residents</vt:lpstr>
      <vt:lpstr>Advice for staff, health aides, and contractors</vt:lpstr>
      <vt:lpstr>Who is responsible?</vt:lpstr>
      <vt:lpstr>Clutter image rating scale Compulsive Hoarding and Acquiring Workbook</vt:lpstr>
      <vt:lpstr>Treatment options</vt:lpstr>
      <vt:lpstr>Use a mattress encasement</vt:lpstr>
      <vt:lpstr>The PMP's role</vt:lpstr>
      <vt:lpstr>Only PMPs use sprays</vt:lpstr>
      <vt:lpstr>A review of what you should do</vt:lpstr>
      <vt:lpstr>Questions?</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Bed Bugs</dc:title>
  <dc:creator>A. Taisey</dc:creator>
  <cp:lastModifiedBy>Kevin Judd</cp:lastModifiedBy>
  <cp:revision>203</cp:revision>
  <cp:lastPrinted>2011-09-19T18:07:02Z</cp:lastPrinted>
  <dcterms:created xsi:type="dcterms:W3CDTF">2014-03-25T20:28:53Z</dcterms:created>
  <dcterms:modified xsi:type="dcterms:W3CDTF">2015-11-12T15:59:57Z</dcterms:modified>
</cp:coreProperties>
</file>