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handoutMasterIdLst>
    <p:handoutMasterId r:id="rId40"/>
  </p:handoutMasterIdLst>
  <p:sldIdLst>
    <p:sldId id="258" r:id="rId2"/>
    <p:sldId id="260" r:id="rId3"/>
    <p:sldId id="262" r:id="rId4"/>
    <p:sldId id="263" r:id="rId5"/>
    <p:sldId id="267" r:id="rId6"/>
    <p:sldId id="268" r:id="rId7"/>
    <p:sldId id="287" r:id="rId8"/>
    <p:sldId id="269" r:id="rId9"/>
    <p:sldId id="292" r:id="rId10"/>
    <p:sldId id="301" r:id="rId11"/>
    <p:sldId id="307" r:id="rId12"/>
    <p:sldId id="302" r:id="rId13"/>
    <p:sldId id="305" r:id="rId14"/>
    <p:sldId id="306" r:id="rId15"/>
    <p:sldId id="274" r:id="rId16"/>
    <p:sldId id="275" r:id="rId17"/>
    <p:sldId id="271" r:id="rId18"/>
    <p:sldId id="276" r:id="rId19"/>
    <p:sldId id="309" r:id="rId20"/>
    <p:sldId id="308" r:id="rId21"/>
    <p:sldId id="277" r:id="rId22"/>
    <p:sldId id="278" r:id="rId23"/>
    <p:sldId id="279" r:id="rId24"/>
    <p:sldId id="304" r:id="rId25"/>
    <p:sldId id="280" r:id="rId26"/>
    <p:sldId id="300" r:id="rId27"/>
    <p:sldId id="273" r:id="rId28"/>
    <p:sldId id="290" r:id="rId29"/>
    <p:sldId id="312" r:id="rId30"/>
    <p:sldId id="293" r:id="rId31"/>
    <p:sldId id="296" r:id="rId32"/>
    <p:sldId id="313" r:id="rId33"/>
    <p:sldId id="299" r:id="rId34"/>
    <p:sldId id="295" r:id="rId35"/>
    <p:sldId id="311" r:id="rId36"/>
    <p:sldId id="314" r:id="rId37"/>
    <p:sldId id="283" r:id="rId38"/>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860"/>
    <p:restoredTop sz="56159" autoAdjust="0"/>
  </p:normalViewPr>
  <p:slideViewPr>
    <p:cSldViewPr>
      <p:cViewPr varScale="1">
        <p:scale>
          <a:sx n="50" d="100"/>
          <a:sy n="50" d="100"/>
        </p:scale>
        <p:origin x="1120" y="160"/>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1E8F8E9D-007A-4CA0-AE86-C5507A994CAC}" type="datetimeFigureOut">
              <a:rPr lang="en-US" smtClean="0"/>
              <a:t>11/20/18</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1E87D0A4-41A2-4EFE-9E85-913A5B82D862}" type="slidenum">
              <a:rPr lang="en-US" smtClean="0"/>
              <a:t>‹#›</a:t>
            </a:fld>
            <a:endParaRPr lang="en-US"/>
          </a:p>
        </p:txBody>
      </p:sp>
    </p:spTree>
    <p:extLst>
      <p:ext uri="{BB962C8B-B14F-4D97-AF65-F5344CB8AC3E}">
        <p14:creationId xmlns:p14="http://schemas.microsoft.com/office/powerpoint/2010/main" val="1315899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5DF03FBB-9CB8-410F-9464-983B6790D8E0}" type="datetimeFigureOut">
              <a:rPr lang="en-US" smtClean="0"/>
              <a:t>11/20/18</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A30AC04-0B9E-4814-943F-03C834502F4D}" type="slidenum">
              <a:rPr lang="en-US" smtClean="0"/>
              <a:t>‹#›</a:t>
            </a:fld>
            <a:endParaRPr lang="en-US"/>
          </a:p>
        </p:txBody>
      </p:sp>
    </p:spTree>
    <p:extLst>
      <p:ext uri="{BB962C8B-B14F-4D97-AF65-F5344CB8AC3E}">
        <p14:creationId xmlns:p14="http://schemas.microsoft.com/office/powerpoint/2010/main" val="2392423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www.wikihow.com/Unclog-a-Kitchen-Sink" TargetMode="External"/><Relationship Id="rId3" Type="http://schemas.openxmlformats.org/officeDocument/2006/relationships/hyperlink" Target="http://www.wikihow.com/Polish-Granite-Counter-Tops" TargetMode="External"/><Relationship Id="rId7" Type="http://schemas.openxmlformats.org/officeDocument/2006/relationships/hyperlink" Target="http://www.wikihow.com/Clean-a-Toilet"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www.wikihow.com/Mop-a-Floor#_note-2" TargetMode="External"/><Relationship Id="rId5" Type="http://schemas.openxmlformats.org/officeDocument/2006/relationships/hyperlink" Target="http://www.wikihow.com/Mop-a-Floor#_note-1" TargetMode="External"/><Relationship Id="rId4" Type="http://schemas.openxmlformats.org/officeDocument/2006/relationships/hyperlink" Target="http://www.wikihow.com/Sweep-a-Floor"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embroidery from</a:t>
            </a:r>
            <a:r>
              <a:rPr lang="en-US" baseline="0" dirty="0"/>
              <a:t> the 1890’s.</a:t>
            </a:r>
          </a:p>
          <a:p>
            <a:r>
              <a:rPr lang="en-US" baseline="0" dirty="0"/>
              <a:t>A lot of ideas about housekeeping have changed since then.</a:t>
            </a:r>
          </a:p>
          <a:p>
            <a:r>
              <a:rPr lang="en-US" baseline="0" dirty="0"/>
              <a:t>Housekeeping is not always exclusively “women’s work” now. </a:t>
            </a:r>
          </a:p>
          <a:p>
            <a:r>
              <a:rPr lang="en-US" baseline="0" dirty="0"/>
              <a:t>Everyone in the household can contribute to keeping it clean. </a:t>
            </a:r>
            <a:endParaRPr lang="en-US" dirty="0"/>
          </a:p>
        </p:txBody>
      </p:sp>
      <p:sp>
        <p:nvSpPr>
          <p:cNvPr id="4" name="Slide Number Placeholder 3"/>
          <p:cNvSpPr>
            <a:spLocks noGrp="1"/>
          </p:cNvSpPr>
          <p:nvPr>
            <p:ph type="sldNum" sz="quarter" idx="10"/>
          </p:nvPr>
        </p:nvSpPr>
        <p:spPr/>
        <p:txBody>
          <a:bodyPr/>
          <a:lstStyle/>
          <a:p>
            <a:fld id="{1A30AC04-0B9E-4814-943F-03C834502F4D}" type="slidenum">
              <a:rPr lang="en-US" smtClean="0"/>
              <a:t>1</a:t>
            </a:fld>
            <a:endParaRPr lang="en-US" dirty="0"/>
          </a:p>
        </p:txBody>
      </p:sp>
    </p:spTree>
    <p:extLst>
      <p:ext uri="{BB962C8B-B14F-4D97-AF65-F5344CB8AC3E}">
        <p14:creationId xmlns:p14="http://schemas.microsoft.com/office/powerpoint/2010/main" val="50392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cobweb duster, </a:t>
            </a:r>
            <a:r>
              <a:rPr lang="en-US" dirty="0" err="1"/>
              <a:t>dustcloth</a:t>
            </a:r>
            <a:r>
              <a:rPr lang="en-US" dirty="0"/>
              <a:t> or </a:t>
            </a:r>
            <a:r>
              <a:rPr lang="en-US" dirty="0" err="1"/>
              <a:t>swiffer</a:t>
            </a:r>
            <a:endParaRPr lang="en-US" dirty="0"/>
          </a:p>
          <a:p>
            <a:r>
              <a:rPr lang="en-US" dirty="0"/>
              <a:t>Over-Range vent: use when cooking</a:t>
            </a:r>
          </a:p>
          <a:p>
            <a:r>
              <a:rPr lang="en-US" dirty="0"/>
              <a:t>Curtains: vacuum, wash or eliminate</a:t>
            </a:r>
          </a:p>
          <a:p>
            <a:r>
              <a:rPr lang="en-US" dirty="0"/>
              <a:t>Blinds: dust regularly, soak in sink or tub as needed</a:t>
            </a:r>
          </a:p>
          <a:p>
            <a:endParaRPr lang="en-US" dirty="0"/>
          </a:p>
          <a:p>
            <a:r>
              <a:rPr lang="en-US" dirty="0"/>
              <a:t>The picture on the bottom is of roaches in an upper corner of a kitchen wall. </a:t>
            </a:r>
          </a:p>
          <a:p>
            <a:r>
              <a:rPr lang="en-US" dirty="0"/>
              <a:t>There was so much grease on these walls that the roaches were congregating there in the open in mid-day.</a:t>
            </a:r>
          </a:p>
        </p:txBody>
      </p:sp>
      <p:sp>
        <p:nvSpPr>
          <p:cNvPr id="4" name="Slide Number Placeholder 3"/>
          <p:cNvSpPr>
            <a:spLocks noGrp="1"/>
          </p:cNvSpPr>
          <p:nvPr>
            <p:ph type="sldNum" sz="quarter" idx="10"/>
          </p:nvPr>
        </p:nvSpPr>
        <p:spPr/>
        <p:txBody>
          <a:bodyPr/>
          <a:lstStyle/>
          <a:p>
            <a:fld id="{1A30AC04-0B9E-4814-943F-03C834502F4D}" type="slidenum">
              <a:rPr lang="en-US" smtClean="0"/>
              <a:t>10</a:t>
            </a:fld>
            <a:endParaRPr lang="en-US"/>
          </a:p>
        </p:txBody>
      </p:sp>
    </p:spTree>
    <p:extLst>
      <p:ext uri="{BB962C8B-B14F-4D97-AF65-F5344CB8AC3E}">
        <p14:creationId xmlns:p14="http://schemas.microsoft.com/office/powerpoint/2010/main" val="1461942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Wipe or dust (or vacuum) sills &amp; frames (wood part) of windows before cleaning. This keeps</a:t>
            </a:r>
            <a:r>
              <a:rPr lang="en-US" baseline="0" dirty="0"/>
              <a:t> the dirt from getting onto your cleaning cloth.</a:t>
            </a:r>
            <a:endParaRPr lang="en-US" dirty="0"/>
          </a:p>
        </p:txBody>
      </p:sp>
      <p:sp>
        <p:nvSpPr>
          <p:cNvPr id="4" name="Slide Number Placeholder 3"/>
          <p:cNvSpPr>
            <a:spLocks noGrp="1"/>
          </p:cNvSpPr>
          <p:nvPr>
            <p:ph type="sldNum" sz="quarter" idx="10"/>
          </p:nvPr>
        </p:nvSpPr>
        <p:spPr/>
        <p:txBody>
          <a:bodyPr/>
          <a:lstStyle/>
          <a:p>
            <a:fld id="{1A30AC04-0B9E-4814-943F-03C834502F4D}" type="slidenum">
              <a:rPr lang="en-US" smtClean="0"/>
              <a:t>11</a:t>
            </a:fld>
            <a:endParaRPr lang="en-US"/>
          </a:p>
        </p:txBody>
      </p:sp>
    </p:spTree>
    <p:extLst>
      <p:ext uri="{BB962C8B-B14F-4D97-AF65-F5344CB8AC3E}">
        <p14:creationId xmlns:p14="http://schemas.microsoft.com/office/powerpoint/2010/main" val="2990468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fan reduces the buildup of:</a:t>
            </a:r>
          </a:p>
          <a:p>
            <a:r>
              <a:rPr lang="en-US" dirty="0"/>
              <a:t>Moisture</a:t>
            </a:r>
          </a:p>
          <a:p>
            <a:r>
              <a:rPr lang="en-US" dirty="0"/>
              <a:t>Grease</a:t>
            </a:r>
          </a:p>
          <a:p>
            <a:r>
              <a:rPr lang="en-US" dirty="0"/>
              <a:t>Odors</a:t>
            </a:r>
          </a:p>
          <a:p>
            <a:r>
              <a:rPr lang="en-US" dirty="0"/>
              <a:t>Combustion by-products from  gas stove.</a:t>
            </a:r>
          </a:p>
          <a:p>
            <a:r>
              <a:rPr lang="en-US" dirty="0"/>
              <a:t>To clean filters,</a:t>
            </a:r>
            <a:r>
              <a:rPr lang="en-US" baseline="0" dirty="0"/>
              <a:t> remove the filter. </a:t>
            </a:r>
          </a:p>
          <a:p>
            <a:r>
              <a:rPr lang="en-US" dirty="0"/>
              <a:t>How to remove &amp; wash filters</a:t>
            </a:r>
          </a:p>
          <a:p>
            <a:r>
              <a:rPr lang="en-US" dirty="0"/>
              <a:t>Add ½ cup Baking soda to hot water in sink, let soak 30 minutes. </a:t>
            </a:r>
          </a:p>
          <a:p>
            <a:r>
              <a:rPr lang="en-US" dirty="0"/>
              <a:t>Rinse in hot water, re-install</a:t>
            </a:r>
          </a:p>
          <a:p>
            <a:r>
              <a:rPr lang="en-US" baseline="0" dirty="0"/>
              <a:t>Or, run through dishwasher if you have one.</a:t>
            </a:r>
            <a:endParaRPr lang="en-US" dirty="0"/>
          </a:p>
          <a:p>
            <a:endParaRPr lang="en-US" dirty="0"/>
          </a:p>
        </p:txBody>
      </p:sp>
      <p:sp>
        <p:nvSpPr>
          <p:cNvPr id="4" name="Slide Number Placeholder 3"/>
          <p:cNvSpPr>
            <a:spLocks noGrp="1"/>
          </p:cNvSpPr>
          <p:nvPr>
            <p:ph type="sldNum" sz="quarter" idx="10"/>
          </p:nvPr>
        </p:nvSpPr>
        <p:spPr/>
        <p:txBody>
          <a:bodyPr/>
          <a:lstStyle/>
          <a:p>
            <a:fld id="{1A30AC04-0B9E-4814-943F-03C834502F4D}" type="slidenum">
              <a:rPr lang="en-US" smtClean="0"/>
              <a:t>12</a:t>
            </a:fld>
            <a:endParaRPr lang="en-US"/>
          </a:p>
        </p:txBody>
      </p:sp>
    </p:spTree>
    <p:extLst>
      <p:ext uri="{BB962C8B-B14F-4D97-AF65-F5344CB8AC3E}">
        <p14:creationId xmlns:p14="http://schemas.microsoft.com/office/powerpoint/2010/main" val="3954498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recommend cleaners</a:t>
            </a:r>
            <a:r>
              <a:rPr lang="en-US" baseline="0" dirty="0"/>
              <a:t> &amp; methods, but any cleaning product the attendees are accustomed to is better than not cleaning at all.</a:t>
            </a:r>
          </a:p>
          <a:p>
            <a:r>
              <a:rPr lang="en-US" baseline="0" dirty="0"/>
              <a:t>Some will feel that mixing their own “green” vinegar cleaning solutions is too daunting.</a:t>
            </a:r>
          </a:p>
          <a:p>
            <a:r>
              <a:rPr lang="en-US" baseline="0" dirty="0"/>
              <a:t>Or they may dislike the smell.</a:t>
            </a:r>
          </a:p>
          <a:p>
            <a:r>
              <a:rPr lang="en-US" baseline="0" dirty="0"/>
              <a:t>Unscented or naturally-scented products are available commercially.</a:t>
            </a:r>
          </a:p>
          <a:p>
            <a:endParaRPr lang="en-US" baseline="0" dirty="0"/>
          </a:p>
          <a:p>
            <a:r>
              <a:rPr lang="en-US" baseline="0" dirty="0"/>
              <a:t>Unscented is best: artificial scents (that “clean smell”) just mask odors. </a:t>
            </a:r>
          </a:p>
          <a:p>
            <a:r>
              <a:rPr lang="en-US" baseline="0" dirty="0"/>
              <a:t>Clean shouldn’t smell like anything.</a:t>
            </a:r>
          </a:p>
          <a:p>
            <a:r>
              <a:rPr lang="en-US" dirty="0"/>
              <a:t>Avoid bleach! It can burn your eyes &amp; lungs. There are safer alternatives that work just as well.</a:t>
            </a:r>
          </a:p>
          <a:p>
            <a:r>
              <a:rPr lang="en-US" dirty="0"/>
              <a:t>Never mix bleach with other cleaners, especially ammonia.</a:t>
            </a:r>
          </a:p>
        </p:txBody>
      </p:sp>
      <p:sp>
        <p:nvSpPr>
          <p:cNvPr id="4" name="Slide Number Placeholder 3"/>
          <p:cNvSpPr>
            <a:spLocks noGrp="1"/>
          </p:cNvSpPr>
          <p:nvPr>
            <p:ph type="sldNum" sz="quarter" idx="10"/>
          </p:nvPr>
        </p:nvSpPr>
        <p:spPr/>
        <p:txBody>
          <a:bodyPr/>
          <a:lstStyle/>
          <a:p>
            <a:fld id="{1A30AC04-0B9E-4814-943F-03C834502F4D}" type="slidenum">
              <a:rPr lang="en-US" smtClean="0"/>
              <a:t>13</a:t>
            </a:fld>
            <a:endParaRPr lang="en-US"/>
          </a:p>
        </p:txBody>
      </p:sp>
    </p:spTree>
    <p:extLst>
      <p:ext uri="{BB962C8B-B14F-4D97-AF65-F5344CB8AC3E}">
        <p14:creationId xmlns:p14="http://schemas.microsoft.com/office/powerpoint/2010/main" val="612109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examples, from</a:t>
            </a:r>
            <a:r>
              <a:rPr lang="en-US" baseline="0" dirty="0"/>
              <a:t> left to right:</a:t>
            </a:r>
          </a:p>
          <a:p>
            <a:r>
              <a:rPr lang="en-US" baseline="0" dirty="0"/>
              <a:t>Vinegar, costs less than $2.00 per gallon  ($1.67 in 2016 at Target, </a:t>
            </a:r>
            <a:r>
              <a:rPr lang="en-US" baseline="0" dirty="0" err="1"/>
              <a:t>WalMart</a:t>
            </a:r>
            <a:r>
              <a:rPr lang="en-US" baseline="0" dirty="0"/>
              <a:t>)</a:t>
            </a:r>
          </a:p>
          <a:p>
            <a:r>
              <a:rPr lang="en-US" baseline="0" dirty="0"/>
              <a:t>Commercial glass cleaner, ammonia-free</a:t>
            </a:r>
          </a:p>
          <a:p>
            <a:r>
              <a:rPr lang="en-US" baseline="0" dirty="0"/>
              <a:t>Natural dish detergent, unscented laundry detergent: Great for cleaning refrigerator, stove, even floors: anything you don’t want to scratch.</a:t>
            </a:r>
          </a:p>
          <a:p>
            <a:r>
              <a:rPr lang="en-US" baseline="0" dirty="0"/>
              <a:t>Baking soda can be used on a sponge as a gentle abrasive cleaner when you need to scrub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Powdered baking soda can clean sinks, bathtubs, shower tiles, kitchen counters and metal surfaces. Just sprinkle 2 teaspoons onto a damp, clean sponge or rag, and scrub away. Rinse the area well once clean, to avoid a white residue. Because baking soda is non-toxic, this makes an excellent replacement for harsh chemicals in houses with young children. For stubborn stains, make a paste with water and baking soda. Apply to the stain, leave on for thirty minutes, and wipe away with a damp sponge. Rinse well.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All of these products are free from artificial scents and dyes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Sponges should be disinfected with vinegar or by placing a wet sponge in microwave for 2 minutes.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Dishtowels and cleaning rags should be washed regularly</a:t>
            </a:r>
          </a:p>
          <a:p>
            <a:endParaRPr lang="en-US" baseline="0" dirty="0"/>
          </a:p>
        </p:txBody>
      </p:sp>
      <p:sp>
        <p:nvSpPr>
          <p:cNvPr id="4" name="Slide Number Placeholder 3"/>
          <p:cNvSpPr>
            <a:spLocks noGrp="1"/>
          </p:cNvSpPr>
          <p:nvPr>
            <p:ph type="sldNum" sz="quarter" idx="10"/>
          </p:nvPr>
        </p:nvSpPr>
        <p:spPr/>
        <p:txBody>
          <a:bodyPr/>
          <a:lstStyle/>
          <a:p>
            <a:fld id="{1A30AC04-0B9E-4814-943F-03C834502F4D}" type="slidenum">
              <a:rPr lang="en-US" smtClean="0"/>
              <a:t>14</a:t>
            </a:fld>
            <a:endParaRPr lang="en-US"/>
          </a:p>
        </p:txBody>
      </p:sp>
    </p:spTree>
    <p:extLst>
      <p:ext uri="{BB962C8B-B14F-4D97-AF65-F5344CB8AC3E}">
        <p14:creationId xmlns:p14="http://schemas.microsoft.com/office/powerpoint/2010/main" val="3927316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0AC04-0B9E-4814-943F-03C834502F4D}" type="slidenum">
              <a:rPr lang="en-US" smtClean="0"/>
              <a:t>15</a:t>
            </a:fld>
            <a:endParaRPr lang="en-US"/>
          </a:p>
        </p:txBody>
      </p:sp>
    </p:spTree>
    <p:extLst>
      <p:ext uri="{BB962C8B-B14F-4D97-AF65-F5344CB8AC3E}">
        <p14:creationId xmlns:p14="http://schemas.microsoft.com/office/powerpoint/2010/main" val="557504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0AC04-0B9E-4814-943F-03C834502F4D}" type="slidenum">
              <a:rPr lang="en-US" smtClean="0"/>
              <a:t>16</a:t>
            </a:fld>
            <a:endParaRPr lang="en-US"/>
          </a:p>
        </p:txBody>
      </p:sp>
    </p:spTree>
    <p:extLst>
      <p:ext uri="{BB962C8B-B14F-4D97-AF65-F5344CB8AC3E}">
        <p14:creationId xmlns:p14="http://schemas.microsoft.com/office/powerpoint/2010/main" val="2563395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 everything off or all to one side</a:t>
            </a:r>
          </a:p>
          <a:p>
            <a:r>
              <a:rPr lang="en-US" dirty="0"/>
              <a:t>In the top photo, see the countertop looks clean. Some countertop designs “hide” crumbs, but still need regular cleaning</a:t>
            </a:r>
          </a:p>
          <a:p>
            <a:endParaRPr lang="en-US" dirty="0"/>
          </a:p>
          <a:p>
            <a:r>
              <a:rPr lang="en-US" dirty="0"/>
              <a:t>If you have a hand-held </a:t>
            </a:r>
            <a:r>
              <a:rPr lang="en-US" dirty="0" err="1"/>
              <a:t>vac</a:t>
            </a:r>
            <a:r>
              <a:rPr lang="en-US" dirty="0"/>
              <a:t>, vacuum crumbs</a:t>
            </a:r>
          </a:p>
          <a:p>
            <a:r>
              <a:rPr lang="en-US" dirty="0"/>
              <a:t>If very dusty, vacuum</a:t>
            </a:r>
          </a:p>
          <a:p>
            <a:r>
              <a:rPr lang="en-US" dirty="0"/>
              <a:t>Then dust,</a:t>
            </a:r>
            <a:r>
              <a:rPr lang="en-US" baseline="0" dirty="0"/>
              <a:t> wipe clean</a:t>
            </a:r>
            <a:endParaRPr lang="en-US" dirty="0"/>
          </a:p>
        </p:txBody>
      </p:sp>
      <p:sp>
        <p:nvSpPr>
          <p:cNvPr id="4" name="Slide Number Placeholder 3"/>
          <p:cNvSpPr>
            <a:spLocks noGrp="1"/>
          </p:cNvSpPr>
          <p:nvPr>
            <p:ph type="sldNum" sz="quarter" idx="10"/>
          </p:nvPr>
        </p:nvSpPr>
        <p:spPr/>
        <p:txBody>
          <a:bodyPr/>
          <a:lstStyle/>
          <a:p>
            <a:fld id="{1A30AC04-0B9E-4814-943F-03C834502F4D}" type="slidenum">
              <a:rPr lang="en-US" smtClean="0"/>
              <a:t>17</a:t>
            </a:fld>
            <a:endParaRPr lang="en-US"/>
          </a:p>
        </p:txBody>
      </p:sp>
    </p:spTree>
    <p:extLst>
      <p:ext uri="{BB962C8B-B14F-4D97-AF65-F5344CB8AC3E}">
        <p14:creationId xmlns:p14="http://schemas.microsoft.com/office/powerpoint/2010/main" val="2068794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dust accumulates under &amp; behind the fridge.</a:t>
            </a:r>
          </a:p>
          <a:p>
            <a:r>
              <a:rPr lang="en-US" dirty="0"/>
              <a:t>It’s especially important to clean behind appliances if you have had pests.</a:t>
            </a:r>
          </a:p>
          <a:p>
            <a:r>
              <a:rPr lang="en-US" sz="1200" b="0" i="0" kern="1200" dirty="0">
                <a:solidFill>
                  <a:schemeClr val="tx1"/>
                </a:solidFill>
                <a:effectLst/>
                <a:latin typeface="+mn-lt"/>
                <a:ea typeface="+mn-ea"/>
                <a:cs typeface="+mn-cs"/>
              </a:rPr>
              <a:t>Dust on the coils can cause a refrigerator to run inefficiently.</a:t>
            </a:r>
            <a:endParaRPr lang="en-US" dirty="0"/>
          </a:p>
        </p:txBody>
      </p:sp>
      <p:sp>
        <p:nvSpPr>
          <p:cNvPr id="4" name="Slide Number Placeholder 3"/>
          <p:cNvSpPr>
            <a:spLocks noGrp="1"/>
          </p:cNvSpPr>
          <p:nvPr>
            <p:ph type="sldNum" sz="quarter" idx="10"/>
          </p:nvPr>
        </p:nvSpPr>
        <p:spPr/>
        <p:txBody>
          <a:bodyPr/>
          <a:lstStyle/>
          <a:p>
            <a:fld id="{1A30AC04-0B9E-4814-943F-03C834502F4D}" type="slidenum">
              <a:rPr lang="en-US" smtClean="0"/>
              <a:t>18</a:t>
            </a:fld>
            <a:endParaRPr lang="en-US"/>
          </a:p>
        </p:txBody>
      </p:sp>
    </p:spTree>
    <p:extLst>
      <p:ext uri="{BB962C8B-B14F-4D97-AF65-F5344CB8AC3E}">
        <p14:creationId xmlns:p14="http://schemas.microsoft.com/office/powerpoint/2010/main" val="3313723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One drop of grease can feed a cockroach for 20 days…</a:t>
            </a:r>
          </a:p>
          <a:p>
            <a:r>
              <a:rPr lang="en-US" dirty="0"/>
              <a:t>That </a:t>
            </a:r>
            <a:r>
              <a:rPr lang="en-US" b="1" dirty="0"/>
              <a:t>doesn’t mean we have to be spotless</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But it means for every grease spot we remove or avoid, we help eliminate the all-you-can-eat cockroach buffet.</a:t>
            </a:r>
          </a:p>
          <a:p>
            <a:endParaRPr lang="en-US" dirty="0"/>
          </a:p>
          <a:p>
            <a:r>
              <a:rPr lang="en-US" dirty="0"/>
              <a:t>The neater we are, the fewer roaches &amp; pests we support.</a:t>
            </a:r>
          </a:p>
          <a:p>
            <a:endParaRPr lang="en-US" dirty="0"/>
          </a:p>
          <a:p>
            <a:r>
              <a:rPr lang="en-US" dirty="0"/>
              <a:t>Harsh abrasive “scratchy” cleaners (Comet, </a:t>
            </a:r>
            <a:r>
              <a:rPr lang="en-US" dirty="0" err="1"/>
              <a:t>etc</a:t>
            </a:r>
            <a:r>
              <a:rPr lang="en-US" dirty="0"/>
              <a:t>) can scratch stove top, making it harder to clean. </a:t>
            </a:r>
          </a:p>
          <a:p>
            <a:r>
              <a:rPr lang="en-US" dirty="0"/>
              <a:t>Smooth surfaces are easiest to clean.</a:t>
            </a:r>
          </a:p>
          <a:p>
            <a:endParaRPr lang="en-US" dirty="0"/>
          </a:p>
          <a:p>
            <a:r>
              <a:rPr lang="en-US" dirty="0"/>
              <a:t>Oven cleaners can be caustic, and burn our hands, eyes,</a:t>
            </a:r>
            <a:r>
              <a:rPr lang="en-US" baseline="0" dirty="0"/>
              <a:t> throats &amp; lungs.</a:t>
            </a:r>
          </a:p>
          <a:p>
            <a:r>
              <a:rPr lang="en-US" baseline="0" dirty="0"/>
              <a:t>Wipe spills promptly use baking soda for tough spots.</a:t>
            </a:r>
            <a:endParaRPr lang="en-US" dirty="0"/>
          </a:p>
          <a:p>
            <a:endParaRPr lang="en-US" dirty="0"/>
          </a:p>
        </p:txBody>
      </p:sp>
      <p:sp>
        <p:nvSpPr>
          <p:cNvPr id="4" name="Slide Number Placeholder 3"/>
          <p:cNvSpPr>
            <a:spLocks noGrp="1"/>
          </p:cNvSpPr>
          <p:nvPr>
            <p:ph type="sldNum" sz="quarter" idx="10"/>
          </p:nvPr>
        </p:nvSpPr>
        <p:spPr/>
        <p:txBody>
          <a:bodyPr/>
          <a:lstStyle/>
          <a:p>
            <a:fld id="{1A30AC04-0B9E-4814-943F-03C834502F4D}" type="slidenum">
              <a:rPr lang="en-US" smtClean="0"/>
              <a:t>19</a:t>
            </a:fld>
            <a:endParaRPr lang="en-US"/>
          </a:p>
        </p:txBody>
      </p:sp>
    </p:spTree>
    <p:extLst>
      <p:ext uri="{BB962C8B-B14F-4D97-AF65-F5344CB8AC3E}">
        <p14:creationId xmlns:p14="http://schemas.microsoft.com/office/powerpoint/2010/main" val="1220787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clean home can be healthier.</a:t>
            </a:r>
          </a:p>
          <a:p>
            <a:r>
              <a:rPr lang="en-US" dirty="0"/>
              <a:t>Why</a:t>
            </a:r>
            <a:r>
              <a:rPr lang="en-US" baseline="0" dirty="0"/>
              <a:t> control pests? They are a nuisance, but also unhealthy.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They carry</a:t>
            </a:r>
            <a:r>
              <a:rPr lang="en-US" dirty="0"/>
              <a:t> allergens &amp; asthma triggers</a:t>
            </a:r>
          </a:p>
          <a:p>
            <a:r>
              <a:rPr lang="en-US" dirty="0"/>
              <a:t>Cleaning removes these: dead &amp; live bugs, their skins, droppings</a:t>
            </a:r>
          </a:p>
          <a:p>
            <a:r>
              <a:rPr lang="en-US" dirty="0"/>
              <a:t>Pests need many of the same things we need.</a:t>
            </a:r>
          </a:p>
          <a:p>
            <a:r>
              <a:rPr lang="en-US" dirty="0"/>
              <a:t>We want to make them UNCOMFORTABLE in our homes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Pests can ruin our food.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Storing food properly keeps pests out and </a:t>
            </a:r>
            <a:r>
              <a:rPr lang="en-US" dirty="0"/>
              <a:t>saves money on groceries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Protect your belongings: When you take care of them, they last longer.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you can find things, you don’t spend extra money buying more</a:t>
            </a:r>
          </a:p>
          <a:p>
            <a:r>
              <a:rPr lang="en-US" dirty="0"/>
              <a:t>Save time looking for missing items</a:t>
            </a:r>
          </a:p>
          <a:p>
            <a:endParaRPr lang="en-US" dirty="0"/>
          </a:p>
          <a:p>
            <a:r>
              <a:rPr lang="en-US" dirty="0"/>
              <a:t>What are the lease requirements relative to housekeeping standards? This may be a good time to remind tenants of landlord responsibilities and tenant responsibilities</a:t>
            </a:r>
          </a:p>
        </p:txBody>
      </p:sp>
      <p:sp>
        <p:nvSpPr>
          <p:cNvPr id="4" name="Slide Number Placeholder 3"/>
          <p:cNvSpPr>
            <a:spLocks noGrp="1"/>
          </p:cNvSpPr>
          <p:nvPr>
            <p:ph type="sldNum" sz="quarter" idx="10"/>
          </p:nvPr>
        </p:nvSpPr>
        <p:spPr/>
        <p:txBody>
          <a:bodyPr/>
          <a:lstStyle/>
          <a:p>
            <a:fld id="{1A30AC04-0B9E-4814-943F-03C834502F4D}" type="slidenum">
              <a:rPr lang="en-US" smtClean="0"/>
              <a:t>2</a:t>
            </a:fld>
            <a:endParaRPr lang="en-US" dirty="0"/>
          </a:p>
        </p:txBody>
      </p:sp>
    </p:spTree>
    <p:extLst>
      <p:ext uri="{BB962C8B-B14F-4D97-AF65-F5344CB8AC3E}">
        <p14:creationId xmlns:p14="http://schemas.microsoft.com/office/powerpoint/2010/main" val="1546841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0AC04-0B9E-4814-943F-03C834502F4D}" type="slidenum">
              <a:rPr lang="en-US" smtClean="0"/>
              <a:t>20</a:t>
            </a:fld>
            <a:endParaRPr lang="en-US"/>
          </a:p>
        </p:txBody>
      </p:sp>
    </p:spTree>
    <p:extLst>
      <p:ext uri="{BB962C8B-B14F-4D97-AF65-F5344CB8AC3E}">
        <p14:creationId xmlns:p14="http://schemas.microsoft.com/office/powerpoint/2010/main" val="4062957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Cardboard &amp; paper bags are harborage for pests.</a:t>
            </a:r>
          </a:p>
          <a:p>
            <a:r>
              <a:rPr lang="en-US" dirty="0"/>
              <a:t>Pests (especially roaches) can live in cardboard boxes.</a:t>
            </a:r>
          </a:p>
          <a:p>
            <a:r>
              <a:rPr lang="en-US" dirty="0"/>
              <a:t>Rinse recyclables, take out ASAP</a:t>
            </a:r>
          </a:p>
          <a:p>
            <a:r>
              <a:rPr lang="en-US" dirty="0"/>
              <a:t>Put “food-based” garbage (meal prep, meat trays, plate scrapings)</a:t>
            </a:r>
            <a:r>
              <a:rPr lang="en-US" baseline="0" dirty="0"/>
              <a:t> in separate bag – Good re-use of plastic food bags. </a:t>
            </a:r>
          </a:p>
          <a:p>
            <a:r>
              <a:rPr lang="en-US" baseline="0" dirty="0"/>
              <a:t>Tie tightly and remove to covered trash bin nightly.</a:t>
            </a:r>
          </a:p>
          <a:p>
            <a:r>
              <a:rPr lang="en-US" baseline="0" dirty="0"/>
              <a:t>Tight trash lids keep pests out of trash containers.</a:t>
            </a:r>
          </a:p>
          <a:p>
            <a:r>
              <a:rPr lang="en-US" baseline="0" dirty="0"/>
              <a:t>Smooth sides keep pests from climbing in.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Or use facility dumpsters if available.</a:t>
            </a:r>
            <a:endParaRPr lang="en-US" dirty="0"/>
          </a:p>
          <a:p>
            <a:endParaRPr lang="en-US" baseline="0" dirty="0"/>
          </a:p>
          <a:p>
            <a:r>
              <a:rPr lang="en-US" baseline="0" dirty="0"/>
              <a:t>Washing inside the can is important. Sometimes things fall between the liner &amp; the can, we miss the can, or the bag tears and we have a stick mess underneath.</a:t>
            </a:r>
          </a:p>
        </p:txBody>
      </p:sp>
      <p:sp>
        <p:nvSpPr>
          <p:cNvPr id="4" name="Slide Number Placeholder 3"/>
          <p:cNvSpPr>
            <a:spLocks noGrp="1"/>
          </p:cNvSpPr>
          <p:nvPr>
            <p:ph type="sldNum" sz="quarter" idx="10"/>
          </p:nvPr>
        </p:nvSpPr>
        <p:spPr/>
        <p:txBody>
          <a:bodyPr/>
          <a:lstStyle/>
          <a:p>
            <a:fld id="{1A30AC04-0B9E-4814-943F-03C834502F4D}" type="slidenum">
              <a:rPr lang="en-US" smtClean="0"/>
              <a:t>21</a:t>
            </a:fld>
            <a:endParaRPr lang="en-US"/>
          </a:p>
        </p:txBody>
      </p:sp>
    </p:spTree>
    <p:extLst>
      <p:ext uri="{BB962C8B-B14F-4D97-AF65-F5344CB8AC3E}">
        <p14:creationId xmlns:p14="http://schemas.microsoft.com/office/powerpoint/2010/main" val="229021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dust or wipe</a:t>
            </a:r>
          </a:p>
          <a:p>
            <a:r>
              <a:rPr lang="en-US" dirty="0"/>
              <a:t>Don’t always need cleaners</a:t>
            </a:r>
          </a:p>
        </p:txBody>
      </p:sp>
      <p:sp>
        <p:nvSpPr>
          <p:cNvPr id="4" name="Slide Number Placeholder 3"/>
          <p:cNvSpPr>
            <a:spLocks noGrp="1"/>
          </p:cNvSpPr>
          <p:nvPr>
            <p:ph type="sldNum" sz="quarter" idx="10"/>
          </p:nvPr>
        </p:nvSpPr>
        <p:spPr/>
        <p:txBody>
          <a:bodyPr/>
          <a:lstStyle/>
          <a:p>
            <a:fld id="{7DFD7DD0-D0E5-47B5-9EAB-BE53729DC5F2}" type="slidenum">
              <a:rPr lang="en-US" smtClean="0"/>
              <a:t>22</a:t>
            </a:fld>
            <a:endParaRPr lang="en-US"/>
          </a:p>
        </p:txBody>
      </p:sp>
    </p:spTree>
    <p:extLst>
      <p:ext uri="{BB962C8B-B14F-4D97-AF65-F5344CB8AC3E}">
        <p14:creationId xmlns:p14="http://schemas.microsoft.com/office/powerpoint/2010/main" val="1455291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2 extreme examples of inside a sink base cabinet.</a:t>
            </a:r>
          </a:p>
          <a:p>
            <a:r>
              <a:rPr lang="en-US" dirty="0"/>
              <a:t>Top photo, See</a:t>
            </a:r>
            <a:r>
              <a:rPr lang="en-US" baseline="0" dirty="0"/>
              <a:t> live &amp; dead roaches, food, Spilled cleanser &amp; broom.</a:t>
            </a:r>
          </a:p>
          <a:p>
            <a:r>
              <a:rPr lang="en-US" baseline="0" dirty="0"/>
              <a:t>Lower photo, pan was placed under leak to catch water is overflowing. Leaks should be reported to management.</a:t>
            </a:r>
          </a:p>
          <a:p>
            <a:endParaRPr lang="en-US" baseline="0" dirty="0"/>
          </a:p>
          <a:p>
            <a:r>
              <a:rPr lang="en-US" baseline="0" dirty="0"/>
              <a:t>Pests can get into cardboard (box of pancake mix, cereal) or paper bags (flour, sugar)</a:t>
            </a:r>
          </a:p>
          <a:p>
            <a:r>
              <a:rPr lang="en-US" baseline="0" dirty="0"/>
              <a:t>Clean inside ALL cabinets 2x yearly – a good “spring” and “fall” cleaning.</a:t>
            </a:r>
          </a:p>
          <a:p>
            <a:r>
              <a:rPr lang="en-US" baseline="0" dirty="0"/>
              <a:t>You don’t have to do them all on the same day</a:t>
            </a:r>
          </a:p>
          <a:p>
            <a:endParaRPr lang="en-US" baseline="0" dirty="0"/>
          </a:p>
          <a:p>
            <a:r>
              <a:rPr lang="en-US" baseline="0" dirty="0"/>
              <a:t>Use new containers from dollar store</a:t>
            </a:r>
          </a:p>
          <a:p>
            <a:r>
              <a:rPr lang="en-US" baseline="0" dirty="0"/>
              <a:t>Re-use Empty, clean food containers</a:t>
            </a:r>
          </a:p>
          <a:p>
            <a:r>
              <a:rPr lang="en-US" baseline="0" dirty="0"/>
              <a:t>Zipper plastic bags</a:t>
            </a:r>
          </a:p>
        </p:txBody>
      </p:sp>
      <p:sp>
        <p:nvSpPr>
          <p:cNvPr id="4" name="Slide Number Placeholder 3"/>
          <p:cNvSpPr>
            <a:spLocks noGrp="1"/>
          </p:cNvSpPr>
          <p:nvPr>
            <p:ph type="sldNum" sz="quarter" idx="10"/>
          </p:nvPr>
        </p:nvSpPr>
        <p:spPr/>
        <p:txBody>
          <a:bodyPr/>
          <a:lstStyle/>
          <a:p>
            <a:fld id="{7DFD7DD0-D0E5-47B5-9EAB-BE53729DC5F2}" type="slidenum">
              <a:rPr lang="en-US" smtClean="0"/>
              <a:t>23</a:t>
            </a:fld>
            <a:endParaRPr lang="en-US"/>
          </a:p>
        </p:txBody>
      </p:sp>
    </p:spTree>
    <p:extLst>
      <p:ext uri="{BB962C8B-B14F-4D97-AF65-F5344CB8AC3E}">
        <p14:creationId xmlns:p14="http://schemas.microsoft.com/office/powerpoint/2010/main" val="1455291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Dry goods (flour, sugar, rice) stored in original containers but clipped into zipper storage bags or sealed with a clip. Baskets make it easy to keep products organized</a:t>
            </a:r>
          </a:p>
          <a:p>
            <a:endParaRPr lang="en-US" dirty="0"/>
          </a:p>
          <a:p>
            <a:r>
              <a:rPr lang="en-US" dirty="0"/>
              <a:t>Dried fruit, nuts stored in “free” containers (re-used olive containers from store) with clear sides and tight lids.</a:t>
            </a:r>
          </a:p>
          <a:p>
            <a:r>
              <a:rPr lang="en-US" dirty="0"/>
              <a:t>The white bag is powdered oatmeal, in case anyone asks!</a:t>
            </a:r>
          </a:p>
          <a:p>
            <a:endParaRPr lang="en-US" dirty="0"/>
          </a:p>
          <a:p>
            <a:r>
              <a:rPr lang="en-US" dirty="0"/>
              <a:t>Plastic storage containers from dollar store. Always wash before use. Stores can have pests, too!</a:t>
            </a:r>
          </a:p>
        </p:txBody>
      </p:sp>
      <p:sp>
        <p:nvSpPr>
          <p:cNvPr id="4" name="Slide Number Placeholder 3"/>
          <p:cNvSpPr>
            <a:spLocks noGrp="1"/>
          </p:cNvSpPr>
          <p:nvPr>
            <p:ph type="sldNum" sz="quarter" idx="10"/>
          </p:nvPr>
        </p:nvSpPr>
        <p:spPr/>
        <p:txBody>
          <a:bodyPr/>
          <a:lstStyle/>
          <a:p>
            <a:fld id="{1A30AC04-0B9E-4814-943F-03C834502F4D}" type="slidenum">
              <a:rPr lang="en-US" smtClean="0"/>
              <a:t>24</a:t>
            </a:fld>
            <a:endParaRPr lang="en-US"/>
          </a:p>
        </p:txBody>
      </p:sp>
    </p:spTree>
    <p:extLst>
      <p:ext uri="{BB962C8B-B14F-4D97-AF65-F5344CB8AC3E}">
        <p14:creationId xmlns:p14="http://schemas.microsoft.com/office/powerpoint/2010/main" val="3367034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everything will disturb pest hiding  spots</a:t>
            </a:r>
          </a:p>
          <a:p>
            <a:r>
              <a:rPr lang="en-US" dirty="0"/>
              <a:t>Just dust or wipe - Don’t always need cleaners</a:t>
            </a:r>
          </a:p>
          <a:p>
            <a:r>
              <a:rPr lang="en-US" dirty="0"/>
              <a:t>Damp dusting is best, keeps from spreading dust or allergens in the air.</a:t>
            </a:r>
          </a:p>
          <a:p>
            <a:r>
              <a:rPr lang="en-US" dirty="0"/>
              <a:t>Microfiber holds dust, does not spread it around</a:t>
            </a:r>
          </a:p>
        </p:txBody>
      </p:sp>
      <p:sp>
        <p:nvSpPr>
          <p:cNvPr id="4" name="Slide Number Placeholder 3"/>
          <p:cNvSpPr>
            <a:spLocks noGrp="1"/>
          </p:cNvSpPr>
          <p:nvPr>
            <p:ph type="sldNum" sz="quarter" idx="10"/>
          </p:nvPr>
        </p:nvSpPr>
        <p:spPr/>
        <p:txBody>
          <a:bodyPr/>
          <a:lstStyle/>
          <a:p>
            <a:fld id="{7DFD7DD0-D0E5-47B5-9EAB-BE53729DC5F2}" type="slidenum">
              <a:rPr lang="en-US" smtClean="0"/>
              <a:t>25</a:t>
            </a:fld>
            <a:endParaRPr lang="en-US"/>
          </a:p>
        </p:txBody>
      </p:sp>
    </p:spTree>
    <p:extLst>
      <p:ext uri="{BB962C8B-B14F-4D97-AF65-F5344CB8AC3E}">
        <p14:creationId xmlns:p14="http://schemas.microsoft.com/office/powerpoint/2010/main" val="1455291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cushions disturbs pest hiding spots</a:t>
            </a:r>
          </a:p>
          <a:p>
            <a:r>
              <a:rPr lang="en-US" dirty="0"/>
              <a:t>Vacuum dust, crumbs, pests</a:t>
            </a:r>
          </a:p>
          <a:p>
            <a:r>
              <a:rPr lang="en-US" dirty="0"/>
              <a:t>You may even find money in the cushions!</a:t>
            </a:r>
          </a:p>
          <a:p>
            <a:r>
              <a:rPr lang="en-US" dirty="0"/>
              <a:t>An old sheet can be easily removed &amp; washed if it gets covered in pet hair</a:t>
            </a:r>
          </a:p>
        </p:txBody>
      </p:sp>
      <p:sp>
        <p:nvSpPr>
          <p:cNvPr id="4" name="Slide Number Placeholder 3"/>
          <p:cNvSpPr>
            <a:spLocks noGrp="1"/>
          </p:cNvSpPr>
          <p:nvPr>
            <p:ph type="sldNum" sz="quarter" idx="10"/>
          </p:nvPr>
        </p:nvSpPr>
        <p:spPr/>
        <p:txBody>
          <a:bodyPr/>
          <a:lstStyle/>
          <a:p>
            <a:fld id="{7DFD7DD0-D0E5-47B5-9EAB-BE53729DC5F2}" type="slidenum">
              <a:rPr lang="en-US" smtClean="0"/>
              <a:t>26</a:t>
            </a:fld>
            <a:endParaRPr lang="en-US"/>
          </a:p>
        </p:txBody>
      </p:sp>
    </p:spTree>
    <p:extLst>
      <p:ext uri="{BB962C8B-B14F-4D97-AF65-F5344CB8AC3E}">
        <p14:creationId xmlns:p14="http://schemas.microsoft.com/office/powerpoint/2010/main" val="1455291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Carpet traps dirt and allergens. Even with thorough vacuuming it is difficult to keep clean.</a:t>
            </a:r>
          </a:p>
          <a:p>
            <a:r>
              <a:rPr lang="en-US" dirty="0"/>
              <a:t>Hard surface floors are easier to clean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Carpet should be professionally cleaned </a:t>
            </a:r>
            <a:r>
              <a:rPr lang="en-US" baseline="0" dirty="0"/>
              <a:t>twice per year</a:t>
            </a:r>
            <a:endParaRPr lang="en-US" dirty="0"/>
          </a:p>
          <a:p>
            <a:endParaRPr lang="en-US" dirty="0"/>
          </a:p>
          <a:p>
            <a:r>
              <a:rPr lang="en-US" dirty="0"/>
              <a:t>The beater bar is the brush under the vacuum that fluffs up the carpet fibers</a:t>
            </a:r>
            <a:r>
              <a:rPr lang="en-US" baseline="0" dirty="0"/>
              <a:t> as you vacuum. This helps to lift out the dirt trapped inside.</a:t>
            </a:r>
          </a:p>
          <a:p>
            <a:endParaRPr lang="en-US" baseline="0" dirty="0"/>
          </a:p>
          <a:p>
            <a:r>
              <a:rPr lang="en-US" baseline="0" dirty="0"/>
              <a:t>HEPA (High Efficiency Particulate Air) is high efficiency filtration that works really well, especially for people with asthma and allergies.</a:t>
            </a:r>
          </a:p>
          <a:p>
            <a:r>
              <a:rPr lang="en-US" baseline="0" dirty="0"/>
              <a:t>Many vacuum cleaners now have HEPA filtration, and </a:t>
            </a:r>
            <a:r>
              <a:rPr lang="en-US" baseline="0" dirty="0" err="1"/>
              <a:t>hepa</a:t>
            </a:r>
            <a:r>
              <a:rPr lang="en-US" baseline="0" dirty="0"/>
              <a:t> bags are available for most vacuums.</a:t>
            </a:r>
          </a:p>
          <a:p>
            <a:endParaRPr lang="en-US" baseline="0" dirty="0"/>
          </a:p>
          <a:p>
            <a:r>
              <a:rPr lang="en-US" baseline="0" dirty="0"/>
              <a:t>Be careful of dry-sweeping as it can stir up dust. Misting dust with water first can help.</a:t>
            </a:r>
          </a:p>
        </p:txBody>
      </p:sp>
      <p:sp>
        <p:nvSpPr>
          <p:cNvPr id="4" name="Slide Number Placeholder 3"/>
          <p:cNvSpPr>
            <a:spLocks noGrp="1"/>
          </p:cNvSpPr>
          <p:nvPr>
            <p:ph type="sldNum" sz="quarter" idx="10"/>
          </p:nvPr>
        </p:nvSpPr>
        <p:spPr/>
        <p:txBody>
          <a:bodyPr/>
          <a:lstStyle/>
          <a:p>
            <a:fld id="{1A30AC04-0B9E-4814-943F-03C834502F4D}" type="slidenum">
              <a:rPr lang="en-US" smtClean="0"/>
              <a:t>27</a:t>
            </a:fld>
            <a:endParaRPr lang="en-US"/>
          </a:p>
        </p:txBody>
      </p:sp>
    </p:spTree>
    <p:extLst>
      <p:ext uri="{BB962C8B-B14F-4D97-AF65-F5344CB8AC3E}">
        <p14:creationId xmlns:p14="http://schemas.microsoft.com/office/powerpoint/2010/main" val="1075301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Clear the area.</a:t>
            </a:r>
            <a:r>
              <a:rPr lang="en-US" sz="1200" b="0" i="0" kern="1200" dirty="0">
                <a:solidFill>
                  <a:schemeClr val="tx1"/>
                </a:solidFill>
                <a:effectLst/>
                <a:latin typeface="+mn-lt"/>
                <a:ea typeface="+mn-ea"/>
                <a:cs typeface="+mn-cs"/>
              </a:rPr>
              <a:t> Remove whatever tables, chairs, throw rugs and other obstacles are on the floor. </a:t>
            </a:r>
          </a:p>
          <a:p>
            <a:r>
              <a:rPr lang="en-US" sz="1200" b="0" i="0" kern="1200" dirty="0">
                <a:solidFill>
                  <a:schemeClr val="tx1"/>
                </a:solidFill>
                <a:effectLst/>
                <a:latin typeface="+mn-lt"/>
                <a:ea typeface="+mn-ea"/>
                <a:cs typeface="+mn-cs"/>
              </a:rPr>
              <a:t>If you're cleaning any of those things, too, clean them first. That way, if any debris falls on the floor, it'll fall before you clean.</a:t>
            </a:r>
          </a:p>
          <a:p>
            <a:r>
              <a:rPr lang="en-US" sz="1200" b="0" i="0" kern="1200" dirty="0">
                <a:solidFill>
                  <a:schemeClr val="tx1"/>
                </a:solidFill>
                <a:effectLst/>
                <a:latin typeface="+mn-lt"/>
                <a:ea typeface="+mn-ea"/>
                <a:cs typeface="+mn-cs"/>
              </a:rPr>
              <a:t>If you'll be cleaning </a:t>
            </a:r>
            <a:r>
              <a:rPr lang="en-US" sz="1200" b="0" i="0" u="none" strike="noStrike" kern="1200" dirty="0">
                <a:solidFill>
                  <a:schemeClr val="tx1"/>
                </a:solidFill>
                <a:effectLst/>
                <a:latin typeface="+mn-lt"/>
                <a:ea typeface="+mn-ea"/>
                <a:cs typeface="+mn-cs"/>
                <a:hlinkClick r:id="rId3" tooltip="Polish Granite Counter Tops"/>
              </a:rPr>
              <a:t>counters</a:t>
            </a:r>
            <a:r>
              <a:rPr lang="en-US" sz="1200" b="0" i="0" kern="1200" dirty="0">
                <a:solidFill>
                  <a:schemeClr val="tx1"/>
                </a:solidFill>
                <a:effectLst/>
                <a:latin typeface="+mn-lt"/>
                <a:ea typeface="+mn-ea"/>
                <a:cs typeface="+mn-cs"/>
              </a:rPr>
              <a:t>, tabletops, or other surfaces, clean those first.</a:t>
            </a:r>
          </a:p>
          <a:p>
            <a:r>
              <a:rPr lang="en-US" sz="1200" b="0" i="0" kern="1200" dirty="0">
                <a:solidFill>
                  <a:schemeClr val="tx1"/>
                </a:solidFill>
                <a:effectLst/>
                <a:latin typeface="+mn-lt"/>
                <a:ea typeface="+mn-ea"/>
                <a:cs typeface="+mn-cs"/>
              </a:rPr>
              <a:t>Send anyone likely to walk over the floor out of the area. That includes children, spouses, housemates, pets, and guests.</a:t>
            </a:r>
          </a:p>
          <a:p>
            <a:br>
              <a:rPr lang="en-US" sz="1200" b="1" i="0" u="none" strike="noStrike" kern="1200" dirty="0">
                <a:solidFill>
                  <a:schemeClr val="tx1"/>
                </a:solidFill>
                <a:effectLst/>
                <a:latin typeface="+mn-lt"/>
                <a:ea typeface="+mn-ea"/>
                <a:cs typeface="+mn-cs"/>
                <a:hlinkClick r:id="rId4" tooltip="Sweep a Floor"/>
              </a:rPr>
            </a:br>
            <a:r>
              <a:rPr lang="en-US" sz="1200" b="1" i="0" u="none" strike="noStrike" kern="1200" dirty="0">
                <a:solidFill>
                  <a:schemeClr val="tx1"/>
                </a:solidFill>
                <a:effectLst/>
                <a:latin typeface="+mn-lt"/>
                <a:ea typeface="+mn-ea"/>
                <a:cs typeface="+mn-cs"/>
                <a:hlinkClick r:id="rId4" tooltip="Sweep a Floor"/>
              </a:rPr>
              <a:t>Sweep the floor</a:t>
            </a:r>
            <a:r>
              <a:rPr lang="en-US" sz="1200" b="1" i="0" kern="1200" dirty="0">
                <a:solidFill>
                  <a:schemeClr val="tx1"/>
                </a:solidFill>
                <a:effectLst/>
                <a:latin typeface="+mn-lt"/>
                <a:ea typeface="+mn-ea"/>
                <a:cs typeface="+mn-cs"/>
              </a:rPr>
              <a:t> or vacuum the floor first.</a:t>
            </a:r>
            <a:r>
              <a:rPr lang="en-US" sz="1200" b="0" i="0" kern="1200" dirty="0">
                <a:solidFill>
                  <a:schemeClr val="tx1"/>
                </a:solidFill>
                <a:effectLst/>
                <a:latin typeface="+mn-lt"/>
                <a:ea typeface="+mn-ea"/>
                <a:cs typeface="+mn-cs"/>
              </a:rPr>
              <a:t> It may seem redundant to clean something you're about to clean, but mops generally do a terrible job of picking up crumbs, dust, hair, and other solid debris. If you mop an unswept floor, you'll just end up pushing this stuff around. Moreover, dust and dirt can leave scratches on the floor if not removed first.</a:t>
            </a:r>
          </a:p>
          <a:p>
            <a:r>
              <a:rPr lang="en-US" sz="1200" b="1" i="0" kern="1200" dirty="0">
                <a:solidFill>
                  <a:schemeClr val="tx1"/>
                </a:solidFill>
                <a:effectLst/>
                <a:latin typeface="+mn-lt"/>
                <a:ea typeface="+mn-ea"/>
                <a:cs typeface="+mn-cs"/>
              </a:rPr>
              <a:t>Place the cleaner of your choice into the bucket and fill with enough warm water to cover the head of the mop completely.</a:t>
            </a:r>
            <a:r>
              <a:rPr lang="en-US" sz="1200" b="0" i="0" kern="1200" dirty="0">
                <a:solidFill>
                  <a:schemeClr val="tx1"/>
                </a:solidFill>
                <a:effectLst/>
                <a:latin typeface="+mn-lt"/>
                <a:ea typeface="+mn-ea"/>
                <a:cs typeface="+mn-cs"/>
              </a:rPr>
              <a:t> Leave enough of the bucket empty to allow yourself to add the mop and to keep the wringer up out of the water, if it is built into the bucket. An alternate method bypasses use of a bucket by using a wringer that attaches to your sink and you rinse your mop under running water instead of the water in a bucket. In this case make your choice of any cleaners directly to the mop or the floor. Use the cleaner according to the instructions on the package or bottle. Usually, that means just enough to make it suds up a bit. Don't use more cleaner than you need. It will not add much benefit and it could leave a residue or damage the floor.</a:t>
            </a:r>
          </a:p>
          <a:p>
            <a:r>
              <a:rPr lang="en-US" sz="1200" b="0" i="0" kern="1200" dirty="0">
                <a:solidFill>
                  <a:schemeClr val="tx1"/>
                </a:solidFill>
                <a:effectLst/>
                <a:latin typeface="+mn-lt"/>
                <a:ea typeface="+mn-ea"/>
                <a:cs typeface="+mn-cs"/>
              </a:rPr>
              <a:t>It is possible to use ordinary dish-washing detergent. Just a squirt added to the water or a few drops directly on your mop is adequate.</a:t>
            </a:r>
          </a:p>
          <a:p>
            <a:r>
              <a:rPr lang="en-US" sz="1200" b="1" i="0" kern="1200" dirty="0">
                <a:solidFill>
                  <a:schemeClr val="tx1"/>
                </a:solidFill>
                <a:effectLst/>
                <a:latin typeface="+mn-lt"/>
                <a:ea typeface="+mn-ea"/>
                <a:cs typeface="+mn-cs"/>
              </a:rPr>
              <a:t>Dip the mop in the cleaning solution and let it absorb the cleaner thoroughly or hold in running water.</a:t>
            </a:r>
            <a:r>
              <a:rPr lang="en-US" sz="1200" b="0" i="0" kern="1200" dirty="0">
                <a:solidFill>
                  <a:schemeClr val="tx1"/>
                </a:solidFill>
                <a:effectLst/>
                <a:latin typeface="+mn-lt"/>
                <a:ea typeface="+mn-ea"/>
                <a:cs typeface="+mn-cs"/>
              </a:rPr>
              <a:t> Sometimes a stiff, dried-out mop will need to soak for a little while to loosen up.</a:t>
            </a:r>
          </a:p>
          <a:p>
            <a:r>
              <a:rPr lang="en-US" sz="1200" b="1" i="0" kern="1200" dirty="0">
                <a:solidFill>
                  <a:schemeClr val="tx1"/>
                </a:solidFill>
                <a:effectLst/>
                <a:latin typeface="+mn-lt"/>
                <a:ea typeface="+mn-ea"/>
                <a:cs typeface="+mn-cs"/>
              </a:rPr>
              <a:t>Wring the excess solution out of the mop.</a:t>
            </a:r>
            <a:r>
              <a:rPr lang="en-US" sz="1200" b="0" i="0" kern="1200" dirty="0">
                <a:solidFill>
                  <a:schemeClr val="tx1"/>
                </a:solidFill>
                <a:effectLst/>
                <a:latin typeface="+mn-lt"/>
                <a:ea typeface="+mn-ea"/>
                <a:cs typeface="+mn-cs"/>
              </a:rPr>
              <a:t> You want it damp, not soggy. However, for really dirty floors you will get better dissolving of dried grime with a wetter condition of your mop, t</a:t>
            </a:r>
          </a:p>
          <a:p>
            <a:r>
              <a:rPr lang="en-US" sz="1200" b="0" i="0" kern="1200" dirty="0">
                <a:solidFill>
                  <a:schemeClr val="tx1"/>
                </a:solidFill>
                <a:effectLst/>
                <a:latin typeface="+mn-lt"/>
                <a:ea typeface="+mn-ea"/>
                <a:cs typeface="+mn-cs"/>
              </a:rPr>
              <a:t>then come back after with a drier wrung-out mop to pick up the dissolved grimy water.</a:t>
            </a:r>
          </a:p>
          <a:p>
            <a:r>
              <a:rPr lang="en-US" sz="1200" b="1" i="0" kern="1200" dirty="0">
                <a:solidFill>
                  <a:schemeClr val="tx1"/>
                </a:solidFill>
                <a:effectLst/>
                <a:latin typeface="+mn-lt"/>
                <a:ea typeface="+mn-ea"/>
                <a:cs typeface="+mn-cs"/>
              </a:rPr>
              <a:t>Start in one corner of the room.</a:t>
            </a:r>
            <a:r>
              <a:rPr lang="en-US" sz="1200" b="0" i="0" kern="1200" dirty="0">
                <a:solidFill>
                  <a:schemeClr val="tx1"/>
                </a:solidFill>
                <a:effectLst/>
                <a:latin typeface="+mn-lt"/>
                <a:ea typeface="+mn-ea"/>
                <a:cs typeface="+mn-cs"/>
              </a:rPr>
              <a:t> Move the mop around over the area you want cleaned with some pressure to pick up the dirt. When you have covered a small area, or when the mop looks dirty, dip and wring the mop again and move on to the next area. For polyurethaned hardwood floors, run the mop with the grain of the wood.</a:t>
            </a:r>
            <a:r>
              <a:rPr lang="en-US" sz="1200" b="0" i="0" u="none" strike="noStrike" kern="1200" baseline="30000" dirty="0">
                <a:solidFill>
                  <a:schemeClr val="tx1"/>
                </a:solidFill>
                <a:effectLst/>
                <a:latin typeface="+mn-lt"/>
                <a:ea typeface="+mn-ea"/>
                <a:cs typeface="+mn-cs"/>
                <a:hlinkClick r:id="rId5"/>
              </a:rPr>
              <a:t>[1]</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textured floors, move the mop in small figure eight circles.</a:t>
            </a:r>
            <a:r>
              <a:rPr lang="en-US" sz="1200" b="0" i="0" u="none" strike="noStrike" kern="1200" baseline="30000" dirty="0">
                <a:solidFill>
                  <a:schemeClr val="tx1"/>
                </a:solidFill>
                <a:effectLst/>
                <a:latin typeface="+mn-lt"/>
                <a:ea typeface="+mn-ea"/>
                <a:cs typeface="+mn-cs"/>
                <a:hlinkClick r:id="rId6"/>
              </a:rPr>
              <a:t>[2]</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For persistent dirt, you may want to visit an area twice.</a:t>
            </a:r>
            <a:r>
              <a:rPr lang="en-US" sz="1200" b="0" i="0" kern="1200" dirty="0">
                <a:solidFill>
                  <a:schemeClr val="tx1"/>
                </a:solidFill>
                <a:effectLst/>
                <a:latin typeface="+mn-lt"/>
                <a:ea typeface="+mn-ea"/>
                <a:cs typeface="+mn-cs"/>
              </a:rPr>
              <a:t> The first time, leave the mop a bit wetter than usual and use it to dampen the area thoroughly. Let that sit for a few moments while you dampen the next area. The extra time gives the cleaning solution time to dissolve the soil. Then, dip the mop again and wring it out more thoroughly. Go back over the area to pick up the water and loosen any especially stubborn dirt.</a:t>
            </a:r>
          </a:p>
          <a:p>
            <a:r>
              <a:rPr lang="en-US" sz="1200" b="1" i="0" kern="1200" dirty="0">
                <a:solidFill>
                  <a:schemeClr val="tx1"/>
                </a:solidFill>
                <a:effectLst/>
                <a:latin typeface="+mn-lt"/>
                <a:ea typeface="+mn-ea"/>
                <a:cs typeface="+mn-cs"/>
              </a:rPr>
              <a:t>Continue across the whole floor in this fashion.</a:t>
            </a:r>
          </a:p>
          <a:p>
            <a:r>
              <a:rPr lang="en-US" sz="1200" b="1" i="0" kern="1200" dirty="0">
                <a:solidFill>
                  <a:schemeClr val="tx1"/>
                </a:solidFill>
                <a:effectLst/>
                <a:latin typeface="+mn-lt"/>
                <a:ea typeface="+mn-ea"/>
                <a:cs typeface="+mn-cs"/>
              </a:rPr>
              <a:t>Work back towards a door and avoid stepping on the areas you have just cleaned.</a:t>
            </a:r>
            <a:r>
              <a:rPr lang="en-US" sz="1200" b="0" i="0" kern="1200" dirty="0">
                <a:solidFill>
                  <a:schemeClr val="tx1"/>
                </a:solidFill>
                <a:effectLst/>
                <a:latin typeface="+mn-lt"/>
                <a:ea typeface="+mn-ea"/>
                <a:cs typeface="+mn-cs"/>
              </a:rPr>
              <a:t> Any fine dust clinging to the bottoms of your shoes will stick to the floor and become mud. If you do step on an area that is wet, run the mop back over it to clean up these tracks.</a:t>
            </a:r>
          </a:p>
          <a:p>
            <a:r>
              <a:rPr lang="en-US" sz="1200" b="1" i="0" kern="1200" dirty="0">
                <a:solidFill>
                  <a:schemeClr val="tx1"/>
                </a:solidFill>
                <a:effectLst/>
                <a:latin typeface="+mn-lt"/>
                <a:ea typeface="+mn-ea"/>
                <a:cs typeface="+mn-cs"/>
              </a:rPr>
              <a:t>Let the mopped area dry thoroughly.</a:t>
            </a:r>
            <a:r>
              <a:rPr lang="en-US" sz="1200" b="0" i="0" kern="1200" dirty="0">
                <a:solidFill>
                  <a:schemeClr val="tx1"/>
                </a:solidFill>
                <a:effectLst/>
                <a:latin typeface="+mn-lt"/>
                <a:ea typeface="+mn-ea"/>
                <a:cs typeface="+mn-cs"/>
              </a:rPr>
              <a:t> Opening up doors or windows for circulation will speed the process. It's generally not necessary to dry a floor manually unless the surface shows streaks badly. Just let the air do the job.</a:t>
            </a:r>
          </a:p>
          <a:p>
            <a:r>
              <a:rPr lang="en-US" sz="1200" b="1" i="0" kern="1200" dirty="0">
                <a:solidFill>
                  <a:schemeClr val="tx1"/>
                </a:solidFill>
                <a:effectLst/>
                <a:latin typeface="+mn-lt"/>
                <a:ea typeface="+mn-ea"/>
                <a:cs typeface="+mn-cs"/>
              </a:rPr>
              <a:t>Replace any furnishings you removed from the area.</a:t>
            </a:r>
          </a:p>
          <a:p>
            <a:r>
              <a:rPr lang="en-US" sz="1200" b="1" i="0" kern="1200" dirty="0">
                <a:solidFill>
                  <a:schemeClr val="tx1"/>
                </a:solidFill>
                <a:effectLst/>
                <a:latin typeface="+mn-lt"/>
                <a:ea typeface="+mn-ea"/>
                <a:cs typeface="+mn-cs"/>
              </a:rPr>
              <a:t>Hang the mop up to dry out when you are finished.</a:t>
            </a:r>
            <a:r>
              <a:rPr lang="en-US" sz="1200" b="0" i="0" kern="1200" dirty="0">
                <a:solidFill>
                  <a:schemeClr val="tx1"/>
                </a:solidFill>
                <a:effectLst/>
                <a:latin typeface="+mn-lt"/>
                <a:ea typeface="+mn-ea"/>
                <a:cs typeface="+mn-cs"/>
              </a:rPr>
              <a:t> If you leave in the bucket, it will rot and start to smell bad. Hang it with the wet end down and hang it somewhere where a bit of water underneath won't hurt. Dispose of dirty mop water in a </a:t>
            </a:r>
            <a:r>
              <a:rPr lang="en-US" sz="1200" b="0" i="0" u="none" strike="noStrike" kern="1200" dirty="0">
                <a:solidFill>
                  <a:schemeClr val="tx1"/>
                </a:solidFill>
                <a:effectLst/>
                <a:latin typeface="+mn-lt"/>
                <a:ea typeface="+mn-ea"/>
                <a:cs typeface="+mn-cs"/>
                <a:hlinkClick r:id="rId7" tooltip="Clean a Toilet"/>
              </a:rPr>
              <a:t>toilet</a:t>
            </a:r>
            <a:r>
              <a:rPr lang="en-US" sz="1200" b="0" i="0" kern="1200" dirty="0">
                <a:solidFill>
                  <a:schemeClr val="tx1"/>
                </a:solidFill>
                <a:effectLst/>
                <a:latin typeface="+mn-lt"/>
                <a:ea typeface="+mn-ea"/>
                <a:cs typeface="+mn-cs"/>
              </a:rPr>
              <a:t>. It's a better place to put something that might have solid sediments, and you won't have any dirty </a:t>
            </a:r>
            <a:r>
              <a:rPr lang="en-US" sz="1200" b="0" i="0" u="none" strike="noStrike" kern="1200" dirty="0">
                <a:solidFill>
                  <a:schemeClr val="tx1"/>
                </a:solidFill>
                <a:effectLst/>
                <a:latin typeface="+mn-lt"/>
                <a:ea typeface="+mn-ea"/>
                <a:cs typeface="+mn-cs"/>
                <a:hlinkClick r:id="rId8" tooltip="Unclog a Kitchen Sink"/>
              </a:rPr>
              <a:t>sinks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While not strictly necessary, it's a good idea to rinse your mop and wring it thoroughly once more before hanging it up, so that the residues of dirt and cleaners don't sit in the mop all the time.</a:t>
            </a:r>
          </a:p>
          <a:p>
            <a:endParaRPr lang="en-US" dirty="0"/>
          </a:p>
        </p:txBody>
      </p:sp>
      <p:sp>
        <p:nvSpPr>
          <p:cNvPr id="4" name="Slide Number Placeholder 3"/>
          <p:cNvSpPr>
            <a:spLocks noGrp="1"/>
          </p:cNvSpPr>
          <p:nvPr>
            <p:ph type="sldNum" sz="quarter" idx="10"/>
          </p:nvPr>
        </p:nvSpPr>
        <p:spPr/>
        <p:txBody>
          <a:bodyPr/>
          <a:lstStyle/>
          <a:p>
            <a:fld id="{1A30AC04-0B9E-4814-943F-03C834502F4D}" type="slidenum">
              <a:rPr lang="en-US" smtClean="0"/>
              <a:t>28</a:t>
            </a:fld>
            <a:endParaRPr lang="en-US" dirty="0"/>
          </a:p>
        </p:txBody>
      </p:sp>
    </p:spTree>
    <p:extLst>
      <p:ext uri="{BB962C8B-B14F-4D97-AF65-F5344CB8AC3E}">
        <p14:creationId xmlns:p14="http://schemas.microsoft.com/office/powerpoint/2010/main" val="3031024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Trays under pet food</a:t>
            </a:r>
          </a:p>
          <a:p>
            <a:r>
              <a:rPr lang="en-US" dirty="0"/>
              <a:t>Entry mats inside &amp; out</a:t>
            </a:r>
          </a:p>
          <a:p>
            <a:r>
              <a:rPr lang="en-US" dirty="0"/>
              <a:t>Mat near cat box?</a:t>
            </a:r>
          </a:p>
          <a:p>
            <a:r>
              <a:rPr lang="en-US" dirty="0"/>
              <a:t>Shoes off before entering?</a:t>
            </a:r>
          </a:p>
        </p:txBody>
      </p:sp>
      <p:sp>
        <p:nvSpPr>
          <p:cNvPr id="4" name="Slide Number Placeholder 3"/>
          <p:cNvSpPr>
            <a:spLocks noGrp="1"/>
          </p:cNvSpPr>
          <p:nvPr>
            <p:ph type="sldNum" sz="quarter" idx="10"/>
          </p:nvPr>
        </p:nvSpPr>
        <p:spPr/>
        <p:txBody>
          <a:bodyPr/>
          <a:lstStyle/>
          <a:p>
            <a:fld id="{1A30AC04-0B9E-4814-943F-03C834502F4D}" type="slidenum">
              <a:rPr lang="en-US" smtClean="0"/>
              <a:t>29</a:t>
            </a:fld>
            <a:endParaRPr lang="en-US"/>
          </a:p>
        </p:txBody>
      </p:sp>
    </p:spTree>
    <p:extLst>
      <p:ext uri="{BB962C8B-B14F-4D97-AF65-F5344CB8AC3E}">
        <p14:creationId xmlns:p14="http://schemas.microsoft.com/office/powerpoint/2010/main" val="816082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think of messes in their homes.</a:t>
            </a:r>
          </a:p>
          <a:p>
            <a:r>
              <a:rPr lang="en-US" dirty="0"/>
              <a:t>People: food, clothes, track in dirt, Shed skin and hair</a:t>
            </a:r>
          </a:p>
        </p:txBody>
      </p:sp>
      <p:sp>
        <p:nvSpPr>
          <p:cNvPr id="4" name="Slide Number Placeholder 3"/>
          <p:cNvSpPr>
            <a:spLocks noGrp="1"/>
          </p:cNvSpPr>
          <p:nvPr>
            <p:ph type="sldNum" sz="quarter" idx="10"/>
          </p:nvPr>
        </p:nvSpPr>
        <p:spPr/>
        <p:txBody>
          <a:bodyPr/>
          <a:lstStyle/>
          <a:p>
            <a:fld id="{7DFD7DD0-D0E5-47B5-9EAB-BE53729DC5F2}" type="slidenum">
              <a:rPr lang="en-US" smtClean="0"/>
              <a:t>3</a:t>
            </a:fld>
            <a:endParaRPr lang="en-US" dirty="0"/>
          </a:p>
        </p:txBody>
      </p:sp>
    </p:spTree>
    <p:extLst>
      <p:ext uri="{BB962C8B-B14F-4D97-AF65-F5344CB8AC3E}">
        <p14:creationId xmlns:p14="http://schemas.microsoft.com/office/powerpoint/2010/main" val="4013386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Top left: This is the seal in your refrigerator, called a gasket. Mold and dirt can accumulate here. Clean with vinegar solution &amp; brush. Tell your landlord if it is split.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Bottom left: Track for sliding shower door get full of soap scum and mold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Center: Wipe tops of bottles, jars &amp; containers after use. Important to keeps pests off.</a:t>
            </a:r>
          </a:p>
          <a:p>
            <a:r>
              <a:rPr lang="en-US" dirty="0"/>
              <a:t>These are crumbs under toaster. There is a door underneath – open it over the trash and empty.</a:t>
            </a:r>
          </a:p>
          <a:p>
            <a:endParaRPr lang="en-US" dirty="0"/>
          </a:p>
          <a:p>
            <a:r>
              <a:rPr lang="en-US" dirty="0"/>
              <a:t>Ask attendees if they have any others?</a:t>
            </a:r>
          </a:p>
        </p:txBody>
      </p:sp>
      <p:sp>
        <p:nvSpPr>
          <p:cNvPr id="4" name="Slide Number Placeholder 3"/>
          <p:cNvSpPr>
            <a:spLocks noGrp="1"/>
          </p:cNvSpPr>
          <p:nvPr>
            <p:ph type="sldNum" sz="quarter" idx="10"/>
          </p:nvPr>
        </p:nvSpPr>
        <p:spPr/>
        <p:txBody>
          <a:bodyPr/>
          <a:lstStyle/>
          <a:p>
            <a:fld id="{1A30AC04-0B9E-4814-943F-03C834502F4D}" type="slidenum">
              <a:rPr lang="en-US" smtClean="0"/>
              <a:t>30</a:t>
            </a:fld>
            <a:endParaRPr lang="en-US" dirty="0"/>
          </a:p>
        </p:txBody>
      </p:sp>
    </p:spTree>
    <p:extLst>
      <p:ext uri="{BB962C8B-B14F-4D97-AF65-F5344CB8AC3E}">
        <p14:creationId xmlns:p14="http://schemas.microsoft.com/office/powerpoint/2010/main" val="2998914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Keeping the bathroom dry actually helps to keep it clean, too.</a:t>
            </a:r>
          </a:p>
          <a:p>
            <a:r>
              <a:rPr lang="en-US" dirty="0"/>
              <a:t>Moisture (condensation) from showering or bathing forms &amp; accumulates on cool surfaces in the bathroom. </a:t>
            </a:r>
          </a:p>
          <a:p>
            <a:r>
              <a:rPr lang="en-US" dirty="0"/>
              <a:t>Reducing moisture is a big part of keeping bathrooms clean. Reducing</a:t>
            </a:r>
            <a:r>
              <a:rPr lang="en-US" baseline="0" dirty="0"/>
              <a:t> moisture keeps mold at bay</a:t>
            </a:r>
            <a:endParaRPr lang="en-US" dirty="0"/>
          </a:p>
          <a:p>
            <a:endParaRPr lang="en-US" dirty="0"/>
          </a:p>
          <a:p>
            <a:r>
              <a:rPr lang="en-US" dirty="0"/>
              <a:t>Run a bath fan during shower</a:t>
            </a:r>
            <a:r>
              <a:rPr lang="en-US" baseline="0" dirty="0"/>
              <a:t> or bath and for at least 20 minutes after.</a:t>
            </a:r>
          </a:p>
          <a:p>
            <a:r>
              <a:rPr lang="en-US" baseline="0" dirty="0"/>
              <a:t>If no fan, open a window.</a:t>
            </a:r>
          </a:p>
          <a:p>
            <a:r>
              <a:rPr lang="en-US" baseline="0" dirty="0"/>
              <a:t>Use a squeegee to reduce moisture inside shower enclosure</a:t>
            </a:r>
          </a:p>
          <a:p>
            <a:r>
              <a:rPr lang="en-US" baseline="0" dirty="0"/>
              <a:t>Or wipe down with a towel.</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Do not leave wet towels on floor or in the tub.</a:t>
            </a:r>
            <a:endParaRPr lang="en-US" dirty="0"/>
          </a:p>
          <a:p>
            <a:r>
              <a:rPr lang="en-US" baseline="0" dirty="0"/>
              <a:t>Hang towels to dry and use again or put in laundry.</a:t>
            </a:r>
          </a:p>
          <a:p>
            <a:r>
              <a:rPr lang="en-US" baseline="0" dirty="0"/>
              <a:t>Or, wash immediately.</a:t>
            </a:r>
            <a:endParaRPr lang="en-US" dirty="0"/>
          </a:p>
        </p:txBody>
      </p:sp>
      <p:sp>
        <p:nvSpPr>
          <p:cNvPr id="4" name="Slide Number Placeholder 3"/>
          <p:cNvSpPr>
            <a:spLocks noGrp="1"/>
          </p:cNvSpPr>
          <p:nvPr>
            <p:ph type="sldNum" sz="quarter" idx="10"/>
          </p:nvPr>
        </p:nvSpPr>
        <p:spPr/>
        <p:txBody>
          <a:bodyPr/>
          <a:lstStyle/>
          <a:p>
            <a:fld id="{1A30AC04-0B9E-4814-943F-03C834502F4D}" type="slidenum">
              <a:rPr lang="en-US" smtClean="0"/>
              <a:t>31</a:t>
            </a:fld>
            <a:endParaRPr lang="en-US" dirty="0"/>
          </a:p>
        </p:txBody>
      </p:sp>
    </p:spTree>
    <p:extLst>
      <p:ext uri="{BB962C8B-B14F-4D97-AF65-F5344CB8AC3E}">
        <p14:creationId xmlns:p14="http://schemas.microsoft.com/office/powerpoint/2010/main" val="1747853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Hanging the mat and closing the shower curtain helps them to dry, and keeps mold from developing on them.</a:t>
            </a:r>
          </a:p>
          <a:p>
            <a:endParaRPr lang="en-US" dirty="0"/>
          </a:p>
          <a:p>
            <a:r>
              <a:rPr lang="en-US" dirty="0"/>
              <a:t>If there is no bath fan or air conditioning, open the window, even in winter. Excess moisture does more damage and costs more money to repair than the resultant heat loss will.</a:t>
            </a:r>
          </a:p>
        </p:txBody>
      </p:sp>
      <p:sp>
        <p:nvSpPr>
          <p:cNvPr id="4" name="Slide Number Placeholder 3"/>
          <p:cNvSpPr>
            <a:spLocks noGrp="1"/>
          </p:cNvSpPr>
          <p:nvPr>
            <p:ph type="sldNum" sz="quarter" idx="10"/>
          </p:nvPr>
        </p:nvSpPr>
        <p:spPr/>
        <p:txBody>
          <a:bodyPr/>
          <a:lstStyle/>
          <a:p>
            <a:fld id="{1A30AC04-0B9E-4814-943F-03C834502F4D}" type="slidenum">
              <a:rPr lang="en-US" smtClean="0"/>
              <a:t>32</a:t>
            </a:fld>
            <a:endParaRPr lang="en-US"/>
          </a:p>
        </p:txBody>
      </p:sp>
    </p:spTree>
    <p:extLst>
      <p:ext uri="{BB962C8B-B14F-4D97-AF65-F5344CB8AC3E}">
        <p14:creationId xmlns:p14="http://schemas.microsoft.com/office/powerpoint/2010/main" val="1078246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that keeping things dry (as in previous slide) will keep the walls much cleaner.</a:t>
            </a:r>
          </a:p>
          <a:p>
            <a:r>
              <a:rPr lang="en-US" dirty="0"/>
              <a:t>Cleaners will not be necessary as often.</a:t>
            </a:r>
          </a:p>
          <a:p>
            <a:r>
              <a:rPr lang="en-US" dirty="0"/>
              <a:t>Often the toilet can be cleaned by brush only.</a:t>
            </a:r>
          </a:p>
          <a:p>
            <a:r>
              <a:rPr lang="en-US" dirty="0"/>
              <a:t>Avoid rough scouring cleaners that can scratch/mar surfaces &amp; make them harder to clean in the future.</a:t>
            </a:r>
          </a:p>
          <a:p>
            <a:r>
              <a:rPr lang="en-US" dirty="0"/>
              <a:t>Vinegar mix, Sprays (unscented!) and soft cloths only</a:t>
            </a:r>
          </a:p>
          <a:p>
            <a:endParaRPr lang="en-US" dirty="0"/>
          </a:p>
          <a:p>
            <a:r>
              <a:rPr lang="en-US" dirty="0"/>
              <a:t>Avoid bleach or strong scents</a:t>
            </a:r>
          </a:p>
          <a:p>
            <a:r>
              <a:rPr lang="en-US" dirty="0"/>
              <a:t>Do not mix bleach with other cleaners</a:t>
            </a:r>
          </a:p>
        </p:txBody>
      </p:sp>
      <p:sp>
        <p:nvSpPr>
          <p:cNvPr id="4" name="Slide Number Placeholder 3"/>
          <p:cNvSpPr>
            <a:spLocks noGrp="1"/>
          </p:cNvSpPr>
          <p:nvPr>
            <p:ph type="sldNum" sz="quarter" idx="10"/>
          </p:nvPr>
        </p:nvSpPr>
        <p:spPr/>
        <p:txBody>
          <a:bodyPr/>
          <a:lstStyle/>
          <a:p>
            <a:fld id="{1A30AC04-0B9E-4814-943F-03C834502F4D}" type="slidenum">
              <a:rPr lang="en-US" smtClean="0"/>
              <a:t>33</a:t>
            </a:fld>
            <a:endParaRPr lang="en-US" dirty="0"/>
          </a:p>
        </p:txBody>
      </p:sp>
    </p:spTree>
    <p:extLst>
      <p:ext uri="{BB962C8B-B14F-4D97-AF65-F5344CB8AC3E}">
        <p14:creationId xmlns:p14="http://schemas.microsoft.com/office/powerpoint/2010/main" val="3634059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Bedding should be laundered weekly to control dust mites (allergens &amp; asthma triggers).</a:t>
            </a:r>
          </a:p>
          <a:p>
            <a:r>
              <a:rPr lang="en-US" dirty="0"/>
              <a:t>Also good way to inspect for bedbugs and catch the problem early.</a:t>
            </a:r>
          </a:p>
          <a:p>
            <a:r>
              <a:rPr lang="en-US" dirty="0"/>
              <a:t>It’s OK to wash in cold if you use a hot dryer cycle.</a:t>
            </a:r>
          </a:p>
          <a:p>
            <a:endParaRPr lang="en-US" dirty="0"/>
          </a:p>
          <a:p>
            <a:r>
              <a:rPr lang="en-US" dirty="0"/>
              <a:t>Keeping closets &amp; drawers organized makes it easier</a:t>
            </a:r>
            <a:r>
              <a:rPr lang="en-US" baseline="0" dirty="0"/>
              <a:t> to spot pests, eliminates their hiding spots.</a:t>
            </a:r>
          </a:p>
          <a:p>
            <a:r>
              <a:rPr lang="en-US" baseline="0" dirty="0"/>
              <a:t>And saves time in the long run because it is easier to find things</a:t>
            </a:r>
          </a:p>
          <a:p>
            <a:endParaRPr lang="en-US" baseline="0" dirty="0"/>
          </a:p>
          <a:p>
            <a:r>
              <a:rPr lang="en-US" baseline="0" dirty="0"/>
              <a:t>Keeping food &amp; drink out of the bedroom makes it easier to clean. Eliminates food &amp; drink for pests.</a:t>
            </a:r>
            <a:endParaRPr lang="en-US" dirty="0"/>
          </a:p>
        </p:txBody>
      </p:sp>
      <p:sp>
        <p:nvSpPr>
          <p:cNvPr id="4" name="Slide Number Placeholder 3"/>
          <p:cNvSpPr>
            <a:spLocks noGrp="1"/>
          </p:cNvSpPr>
          <p:nvPr>
            <p:ph type="sldNum" sz="quarter" idx="10"/>
          </p:nvPr>
        </p:nvSpPr>
        <p:spPr/>
        <p:txBody>
          <a:bodyPr/>
          <a:lstStyle/>
          <a:p>
            <a:fld id="{1A30AC04-0B9E-4814-943F-03C834502F4D}" type="slidenum">
              <a:rPr lang="en-US" smtClean="0"/>
              <a:t>34</a:t>
            </a:fld>
            <a:endParaRPr lang="en-US"/>
          </a:p>
        </p:txBody>
      </p:sp>
    </p:spTree>
    <p:extLst>
      <p:ext uri="{BB962C8B-B14F-4D97-AF65-F5344CB8AC3E}">
        <p14:creationId xmlns:p14="http://schemas.microsoft.com/office/powerpoint/2010/main" val="4215447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items on the right are purchased only once, and will last for several years</a:t>
            </a:r>
          </a:p>
          <a:p>
            <a:r>
              <a:rPr lang="en-US" dirty="0"/>
              <a:t>The items on the left are one-time or limited time use</a:t>
            </a:r>
          </a:p>
          <a:p>
            <a:endParaRPr lang="en-US" dirty="0"/>
          </a:p>
          <a:p>
            <a:r>
              <a:rPr lang="en-US" dirty="0"/>
              <a:t>Shopping list in participant’s booklet.</a:t>
            </a:r>
          </a:p>
          <a:p>
            <a:r>
              <a:rPr lang="en-US" dirty="0"/>
              <a:t>What do they already have?</a:t>
            </a:r>
          </a:p>
          <a:p>
            <a:r>
              <a:rPr lang="en-US" dirty="0"/>
              <a:t>What do they need?</a:t>
            </a:r>
          </a:p>
          <a:p>
            <a:r>
              <a:rPr lang="en-US" dirty="0"/>
              <a:t>How can they get what they need?</a:t>
            </a:r>
          </a:p>
          <a:p>
            <a:endParaRPr lang="en-US" dirty="0"/>
          </a:p>
          <a:p>
            <a:r>
              <a:rPr lang="en-US" dirty="0"/>
              <a:t>Borrow a vacuum?</a:t>
            </a:r>
          </a:p>
          <a:p>
            <a:r>
              <a:rPr lang="en-US" dirty="0"/>
              <a:t>Buy one used?</a:t>
            </a:r>
          </a:p>
        </p:txBody>
      </p:sp>
      <p:sp>
        <p:nvSpPr>
          <p:cNvPr id="4" name="Slide Number Placeholder 3"/>
          <p:cNvSpPr>
            <a:spLocks noGrp="1"/>
          </p:cNvSpPr>
          <p:nvPr>
            <p:ph type="sldNum" sz="quarter" idx="10"/>
          </p:nvPr>
        </p:nvSpPr>
        <p:spPr/>
        <p:txBody>
          <a:bodyPr/>
          <a:lstStyle/>
          <a:p>
            <a:fld id="{1A30AC04-0B9E-4814-943F-03C834502F4D}" type="slidenum">
              <a:rPr lang="en-US" smtClean="0"/>
              <a:t>35</a:t>
            </a:fld>
            <a:endParaRPr lang="en-US"/>
          </a:p>
        </p:txBody>
      </p:sp>
    </p:spTree>
    <p:extLst>
      <p:ext uri="{BB962C8B-B14F-4D97-AF65-F5344CB8AC3E}">
        <p14:creationId xmlns:p14="http://schemas.microsoft.com/office/powerpoint/2010/main" val="749188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participants go back to their lists they made earlier. </a:t>
            </a:r>
          </a:p>
          <a:p>
            <a:r>
              <a:rPr lang="en-US" dirty="0"/>
              <a:t>Ask them to be specific now with ideas of how to improve each messy area</a:t>
            </a:r>
          </a:p>
          <a:p>
            <a:r>
              <a:rPr lang="en-US" dirty="0"/>
              <a:t>It doesn’t mean make it perfect, just where will they start to make it better?</a:t>
            </a:r>
          </a:p>
          <a:p>
            <a:r>
              <a:rPr lang="en-US" dirty="0"/>
              <a:t>Depending on how many people are there, give them a chance to share aloud with the group or the facilitator</a:t>
            </a:r>
          </a:p>
          <a:p>
            <a:endParaRPr lang="en-US" dirty="0"/>
          </a:p>
          <a:p>
            <a:r>
              <a:rPr lang="en-US" dirty="0"/>
              <a:t>Then ask them to think about the impediments, or roadblocks - why they think it’s so hard to keep those specific areas clean.</a:t>
            </a:r>
          </a:p>
          <a:p>
            <a:r>
              <a:rPr lang="en-US" dirty="0"/>
              <a:t>What will help to remove those roadblocks?</a:t>
            </a:r>
          </a:p>
          <a:p>
            <a:r>
              <a:rPr lang="en-US" dirty="0"/>
              <a:t>Again, give them some time to share aloud</a:t>
            </a:r>
            <a:r>
              <a:rPr lang="en-US" baseline="0" dirty="0"/>
              <a:t> with the group or the facilitator</a:t>
            </a:r>
            <a:r>
              <a:rPr lang="en-US" dirty="0"/>
              <a:t> </a:t>
            </a:r>
          </a:p>
          <a:p>
            <a:endParaRPr lang="en-US" dirty="0"/>
          </a:p>
          <a:p>
            <a:r>
              <a:rPr lang="en-US" dirty="0"/>
              <a:t>We will revisit this at the end of the class</a:t>
            </a:r>
          </a:p>
          <a:p>
            <a:endParaRPr lang="en-US" dirty="0"/>
          </a:p>
        </p:txBody>
      </p:sp>
      <p:sp>
        <p:nvSpPr>
          <p:cNvPr id="4" name="Slide Number Placeholder 3"/>
          <p:cNvSpPr>
            <a:spLocks noGrp="1"/>
          </p:cNvSpPr>
          <p:nvPr>
            <p:ph type="sldNum" sz="quarter" idx="10"/>
          </p:nvPr>
        </p:nvSpPr>
        <p:spPr/>
        <p:txBody>
          <a:bodyPr/>
          <a:lstStyle/>
          <a:p>
            <a:fld id="{1A30AC04-0B9E-4814-943F-03C834502F4D}" type="slidenum">
              <a:rPr lang="en-US" smtClean="0"/>
              <a:t>36</a:t>
            </a:fld>
            <a:endParaRPr lang="en-US" dirty="0"/>
          </a:p>
        </p:txBody>
      </p:sp>
    </p:spTree>
    <p:extLst>
      <p:ext uri="{BB962C8B-B14F-4D97-AF65-F5344CB8AC3E}">
        <p14:creationId xmlns:p14="http://schemas.microsoft.com/office/powerpoint/2010/main" val="1136567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0AC04-0B9E-4814-943F-03C834502F4D}" type="slidenum">
              <a:rPr lang="en-US" smtClean="0"/>
              <a:t>37</a:t>
            </a:fld>
            <a:endParaRPr lang="en-US"/>
          </a:p>
        </p:txBody>
      </p:sp>
    </p:spTree>
    <p:extLst>
      <p:ext uri="{BB962C8B-B14F-4D97-AF65-F5344CB8AC3E}">
        <p14:creationId xmlns:p14="http://schemas.microsoft.com/office/powerpoint/2010/main" val="3721530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participants make a list in the booklets of the messiest  or “problem” areas in their home. </a:t>
            </a:r>
          </a:p>
          <a:p>
            <a:r>
              <a:rPr lang="en-US" dirty="0"/>
              <a:t>Ask them to be specific: What is messy in the kitchen?</a:t>
            </a:r>
          </a:p>
          <a:p>
            <a:r>
              <a:rPr lang="en-US" dirty="0"/>
              <a:t>What is going on in the kid’s rooms?</a:t>
            </a:r>
          </a:p>
          <a:p>
            <a:r>
              <a:rPr lang="en-US" dirty="0"/>
              <a:t>Depending on how many people are there, give them a chance to share aloud with the group or the facilitator</a:t>
            </a:r>
          </a:p>
          <a:p>
            <a:endParaRPr lang="en-US" dirty="0"/>
          </a:p>
          <a:p>
            <a:r>
              <a:rPr lang="en-US" dirty="0"/>
              <a:t>Then ask them to write down why they think it’s so hard to keep those specific areas clean.</a:t>
            </a:r>
          </a:p>
          <a:p>
            <a:r>
              <a:rPr lang="en-US" dirty="0"/>
              <a:t>Again, give them some time to share aloud</a:t>
            </a:r>
            <a:r>
              <a:rPr lang="en-US" baseline="0" dirty="0"/>
              <a:t> with the group or the facilitator</a:t>
            </a:r>
            <a:r>
              <a:rPr lang="en-US" dirty="0"/>
              <a:t> </a:t>
            </a:r>
          </a:p>
          <a:p>
            <a:r>
              <a:rPr lang="en-US" dirty="0"/>
              <a:t>Surfaces must be smooth &amp; cleanable: The HA may have some responsibility here</a:t>
            </a:r>
          </a:p>
          <a:p>
            <a:endParaRPr lang="en-US" dirty="0"/>
          </a:p>
          <a:p>
            <a:r>
              <a:rPr lang="en-US" dirty="0"/>
              <a:t>We will revisit this at the end of the class</a:t>
            </a:r>
          </a:p>
          <a:p>
            <a:endParaRPr lang="en-US" dirty="0"/>
          </a:p>
        </p:txBody>
      </p:sp>
      <p:sp>
        <p:nvSpPr>
          <p:cNvPr id="4" name="Slide Number Placeholder 3"/>
          <p:cNvSpPr>
            <a:spLocks noGrp="1"/>
          </p:cNvSpPr>
          <p:nvPr>
            <p:ph type="sldNum" sz="quarter" idx="10"/>
          </p:nvPr>
        </p:nvSpPr>
        <p:spPr/>
        <p:txBody>
          <a:bodyPr/>
          <a:lstStyle/>
          <a:p>
            <a:fld id="{1A30AC04-0B9E-4814-943F-03C834502F4D}" type="slidenum">
              <a:rPr lang="en-US" smtClean="0"/>
              <a:t>4</a:t>
            </a:fld>
            <a:endParaRPr lang="en-US" dirty="0"/>
          </a:p>
        </p:txBody>
      </p:sp>
    </p:spTree>
    <p:extLst>
      <p:ext uri="{BB962C8B-B14F-4D97-AF65-F5344CB8AC3E}">
        <p14:creationId xmlns:p14="http://schemas.microsoft.com/office/powerpoint/2010/main" val="1136567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Going back to cross stitch at the beginning, “ a place for everything and everything in its place.”</a:t>
            </a:r>
          </a:p>
          <a:p>
            <a:r>
              <a:rPr lang="en-US" dirty="0">
                <a:latin typeface="Arial" panose="020B0604020202020204" pitchFamily="34" charset="0"/>
                <a:cs typeface="Arial" panose="020B0604020202020204" pitchFamily="34" charset="0"/>
              </a:rPr>
              <a:t>Putting things away is a habit.</a:t>
            </a:r>
          </a:p>
          <a:p>
            <a:r>
              <a:rPr lang="en-US" dirty="0">
                <a:latin typeface="Arial" panose="020B0604020202020204" pitchFamily="34" charset="0"/>
                <a:cs typeface="Arial" panose="020B0604020202020204" pitchFamily="34" charset="0"/>
              </a:rPr>
              <a:t>Good habits can be developed in 30 days.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first, we need place to put things, then we need to remember to put them there.</a:t>
            </a:r>
          </a:p>
          <a:p>
            <a:r>
              <a:rPr lang="en-US" dirty="0">
                <a:latin typeface="Arial" panose="020B0604020202020204" pitchFamily="34" charset="0"/>
                <a:cs typeface="Arial" panose="020B0604020202020204" pitchFamily="34" charset="0"/>
              </a:rPr>
              <a:t>Have too many things? Keep only what you use or love.</a:t>
            </a:r>
          </a:p>
          <a:p>
            <a:r>
              <a:rPr lang="en-US" dirty="0">
                <a:latin typeface="Arial" panose="020B0604020202020204" pitchFamily="34" charset="0"/>
                <a:cs typeface="Arial" panose="020B0604020202020204" pitchFamily="34" charset="0"/>
              </a:rPr>
              <a:t>Sell, give or donate, and Let somebody else love the rest.</a:t>
            </a:r>
          </a:p>
          <a:p>
            <a:r>
              <a:rPr lang="en-US" dirty="0">
                <a:latin typeface="Arial" panose="020B0604020202020204" pitchFamily="34" charset="0"/>
                <a:cs typeface="Arial" panose="020B0604020202020204" pitchFamily="34" charset="0"/>
              </a:rPr>
              <a:t>There are many resources to learn more about de-cluttering.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General neatness will:</a:t>
            </a:r>
          </a:p>
          <a:p>
            <a:r>
              <a:rPr lang="en-US" dirty="0">
                <a:latin typeface="Arial" panose="020B0604020202020204" pitchFamily="34" charset="0"/>
                <a:cs typeface="Arial" panose="020B0604020202020204" pitchFamily="34" charset="0"/>
              </a:rPr>
              <a:t>Keep pests away</a:t>
            </a:r>
          </a:p>
          <a:p>
            <a:r>
              <a:rPr lang="en-US" dirty="0">
                <a:latin typeface="Arial" panose="020B0604020202020204" pitchFamily="34" charset="0"/>
                <a:cs typeface="Arial" panose="020B0604020202020204" pitchFamily="34" charset="0"/>
              </a:rPr>
              <a:t>Protect your belongings</a:t>
            </a:r>
          </a:p>
          <a:p>
            <a:r>
              <a:rPr lang="en-US" dirty="0">
                <a:latin typeface="Arial" panose="020B0604020202020204" pitchFamily="34" charset="0"/>
                <a:cs typeface="Arial" panose="020B0604020202020204" pitchFamily="34" charset="0"/>
              </a:rPr>
              <a:t>Save time- Know what you have, find what you have</a:t>
            </a:r>
          </a:p>
          <a:p>
            <a:endParaRPr lang="en-US" dirty="0"/>
          </a:p>
        </p:txBody>
      </p:sp>
      <p:sp>
        <p:nvSpPr>
          <p:cNvPr id="4" name="Slide Number Placeholder 3"/>
          <p:cNvSpPr>
            <a:spLocks noGrp="1"/>
          </p:cNvSpPr>
          <p:nvPr>
            <p:ph type="sldNum" sz="quarter" idx="10"/>
          </p:nvPr>
        </p:nvSpPr>
        <p:spPr/>
        <p:txBody>
          <a:bodyPr/>
          <a:lstStyle/>
          <a:p>
            <a:fld id="{1A30AC04-0B9E-4814-943F-03C834502F4D}" type="slidenum">
              <a:rPr lang="en-US" smtClean="0"/>
              <a:t>5</a:t>
            </a:fld>
            <a:endParaRPr lang="en-US" dirty="0"/>
          </a:p>
        </p:txBody>
      </p:sp>
    </p:spTree>
    <p:extLst>
      <p:ext uri="{BB962C8B-B14F-4D97-AF65-F5344CB8AC3E}">
        <p14:creationId xmlns:p14="http://schemas.microsoft.com/office/powerpoint/2010/main" val="2991751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think of their kitchen. What number would they rate it? </a:t>
            </a:r>
          </a:p>
          <a:p>
            <a:r>
              <a:rPr lang="en-US" dirty="0"/>
              <a:t>Discuss image</a:t>
            </a:r>
            <a:r>
              <a:rPr lang="en-US" baseline="0" dirty="0"/>
              <a:t> scale for other rooms as well.</a:t>
            </a:r>
          </a:p>
          <a:p>
            <a:r>
              <a:rPr lang="en-US" baseline="0" dirty="0"/>
              <a:t>Give resources for hoarding if needed</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Be aware of and sensitive to cultural differences in standards and the meaning of having a lot of possessions.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To some cultures, a lot of “stuff” is a sign of success &amp; prosperity (even if we see it as “junk”)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Tell Franklin story</a:t>
            </a:r>
          </a:p>
          <a:p>
            <a:endParaRPr lang="en-US" dirty="0"/>
          </a:p>
        </p:txBody>
      </p:sp>
      <p:sp>
        <p:nvSpPr>
          <p:cNvPr id="4" name="Slide Number Placeholder 3"/>
          <p:cNvSpPr>
            <a:spLocks noGrp="1"/>
          </p:cNvSpPr>
          <p:nvPr>
            <p:ph type="sldNum" sz="quarter" idx="10"/>
          </p:nvPr>
        </p:nvSpPr>
        <p:spPr/>
        <p:txBody>
          <a:bodyPr/>
          <a:lstStyle/>
          <a:p>
            <a:fld id="{1A30AC04-0B9E-4814-943F-03C834502F4D}" type="slidenum">
              <a:rPr lang="en-US" smtClean="0"/>
              <a:t>6</a:t>
            </a:fld>
            <a:endParaRPr lang="en-US" dirty="0"/>
          </a:p>
        </p:txBody>
      </p:sp>
    </p:spTree>
    <p:extLst>
      <p:ext uri="{BB962C8B-B14F-4D97-AF65-F5344CB8AC3E}">
        <p14:creationId xmlns:p14="http://schemas.microsoft.com/office/powerpoint/2010/main" val="19187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strive for a “1” but maybe can’t do it every day.</a:t>
            </a:r>
          </a:p>
          <a:p>
            <a:r>
              <a:rPr lang="en-US" dirty="0"/>
              <a:t>Reducing the amount to put away means it takes less time to tidy up.</a:t>
            </a:r>
          </a:p>
          <a:p>
            <a:endParaRPr lang="en-US" dirty="0"/>
          </a:p>
          <a:p>
            <a:r>
              <a:rPr lang="en-US" dirty="0"/>
              <a:t>It’s easier to restore order to </a:t>
            </a:r>
            <a:r>
              <a:rPr lang="en-US" baseline="0" dirty="0"/>
              <a:t>a 2 or 3 than a 6 or 7.</a:t>
            </a:r>
            <a:endParaRPr lang="en-US" dirty="0"/>
          </a:p>
          <a:p>
            <a:r>
              <a:rPr lang="en-US" dirty="0"/>
              <a:t>Decide where you need to draw the line.</a:t>
            </a:r>
          </a:p>
          <a:p>
            <a:r>
              <a:rPr lang="en-US" dirty="0"/>
              <a:t>Maybe when you see things get to a 3,  take 10 minutes, stop &amp; straighten up before it gets too big.</a:t>
            </a:r>
          </a:p>
        </p:txBody>
      </p:sp>
      <p:sp>
        <p:nvSpPr>
          <p:cNvPr id="4" name="Slide Number Placeholder 3"/>
          <p:cNvSpPr>
            <a:spLocks noGrp="1"/>
          </p:cNvSpPr>
          <p:nvPr>
            <p:ph type="sldNum" sz="quarter" idx="10"/>
          </p:nvPr>
        </p:nvSpPr>
        <p:spPr/>
        <p:txBody>
          <a:bodyPr/>
          <a:lstStyle/>
          <a:p>
            <a:fld id="{1A30AC04-0B9E-4814-943F-03C834502F4D}" type="slidenum">
              <a:rPr lang="en-US" smtClean="0"/>
              <a:t>7</a:t>
            </a:fld>
            <a:endParaRPr lang="en-US"/>
          </a:p>
        </p:txBody>
      </p:sp>
    </p:spTree>
    <p:extLst>
      <p:ext uri="{BB962C8B-B14F-4D97-AF65-F5344CB8AC3E}">
        <p14:creationId xmlns:p14="http://schemas.microsoft.com/office/powerpoint/2010/main" val="3260353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Hooks by the door are helpful for jackets, backpacks, totes, etc.</a:t>
            </a:r>
          </a:p>
          <a:p>
            <a:r>
              <a:rPr lang="en-US" dirty="0"/>
              <a:t>If landlord won’t allow hooks on walls, you can get over-door hangers (dollar store) that won’t damage walls.</a:t>
            </a:r>
          </a:p>
          <a:p>
            <a:r>
              <a:rPr lang="en-US" dirty="0"/>
              <a:t>A bench or chair to remove shoes before entering the house helps to keep dirt from entering.</a:t>
            </a:r>
          </a:p>
          <a:p>
            <a:r>
              <a:rPr lang="en-US" dirty="0"/>
              <a:t>And a shoe rack or storage spot keeps shoes neat. Photo is shoe rack of metal clothes hangers &amp; string</a:t>
            </a:r>
          </a:p>
          <a:p>
            <a:endParaRPr lang="en-US" dirty="0"/>
          </a:p>
          <a:p>
            <a:r>
              <a:rPr lang="en-US" dirty="0"/>
              <a:t>If you must store off-season items, try the vacuum bags that reduce volume.</a:t>
            </a:r>
          </a:p>
          <a:p>
            <a:r>
              <a:rPr lang="en-US" dirty="0"/>
              <a:t>When storing items, be sure to put them away clean – stains and perspiration will set in during</a:t>
            </a:r>
            <a:r>
              <a:rPr lang="en-US" baseline="0" dirty="0"/>
              <a:t> storage and become visible when you take items out of the bags or boxes later on.</a:t>
            </a:r>
          </a:p>
          <a:p>
            <a:r>
              <a:rPr lang="en-US" baseline="0" dirty="0"/>
              <a:t>Keep pests out by closing doors, using window screens. Making pests “unwelcome” by removing food, water, shelter. Reporting pest problems to management EARLY.</a:t>
            </a:r>
            <a:endParaRPr lang="en-US" dirty="0"/>
          </a:p>
        </p:txBody>
      </p:sp>
      <p:sp>
        <p:nvSpPr>
          <p:cNvPr id="4" name="Slide Number Placeholder 3"/>
          <p:cNvSpPr>
            <a:spLocks noGrp="1"/>
          </p:cNvSpPr>
          <p:nvPr>
            <p:ph type="sldNum" sz="quarter" idx="10"/>
          </p:nvPr>
        </p:nvSpPr>
        <p:spPr/>
        <p:txBody>
          <a:bodyPr/>
          <a:lstStyle/>
          <a:p>
            <a:fld id="{1A30AC04-0B9E-4814-943F-03C834502F4D}" type="slidenum">
              <a:rPr lang="en-US" smtClean="0"/>
              <a:t>8</a:t>
            </a:fld>
            <a:endParaRPr lang="en-US"/>
          </a:p>
        </p:txBody>
      </p:sp>
    </p:spTree>
    <p:extLst>
      <p:ext uri="{BB962C8B-B14F-4D97-AF65-F5344CB8AC3E}">
        <p14:creationId xmlns:p14="http://schemas.microsoft.com/office/powerpoint/2010/main" val="1847864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Beginning at the top means that you’ll only have to clean things once, avoiding crumbs</a:t>
            </a:r>
            <a:r>
              <a:rPr lang="en-US" baseline="0" dirty="0"/>
              <a:t> or drips falling into clean areas.</a:t>
            </a:r>
            <a:endParaRPr lang="en-US" dirty="0"/>
          </a:p>
        </p:txBody>
      </p:sp>
      <p:sp>
        <p:nvSpPr>
          <p:cNvPr id="4" name="Slide Number Placeholder 3"/>
          <p:cNvSpPr>
            <a:spLocks noGrp="1"/>
          </p:cNvSpPr>
          <p:nvPr>
            <p:ph type="sldNum" sz="quarter" idx="10"/>
          </p:nvPr>
        </p:nvSpPr>
        <p:spPr/>
        <p:txBody>
          <a:bodyPr/>
          <a:lstStyle/>
          <a:p>
            <a:fld id="{1A30AC04-0B9E-4814-943F-03C834502F4D}" type="slidenum">
              <a:rPr lang="en-US" smtClean="0"/>
              <a:t>9</a:t>
            </a:fld>
            <a:endParaRPr lang="en-US"/>
          </a:p>
        </p:txBody>
      </p:sp>
    </p:spTree>
    <p:extLst>
      <p:ext uri="{BB962C8B-B14F-4D97-AF65-F5344CB8AC3E}">
        <p14:creationId xmlns:p14="http://schemas.microsoft.com/office/powerpoint/2010/main" val="3048925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2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2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72DC8EBA-68B9-48DD-8138-8D56E1FF2150}" type="datetime1">
              <a:rPr lang="en-US" altLang="en-US">
                <a:solidFill>
                  <a:srgbClr val="000000"/>
                </a:solidFill>
              </a:rPr>
              <a:pPr/>
              <a:t>11/20/18</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9732F05-64BC-4797-8559-16F2A46AE6A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1172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ECAA9848-433A-4D97-9FF8-0409E0864B1B}" type="datetime1">
              <a:rPr lang="en-US" altLang="en-US">
                <a:solidFill>
                  <a:srgbClr val="000000"/>
                </a:solidFill>
              </a:rPr>
              <a:pPr/>
              <a:t>11/20/18</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7A3564E-B789-4387-9124-F6E35D9736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8767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C9B47D59-F4E0-4C1F-A4C8-7350731AABFA}" type="datetime1">
              <a:rPr lang="en-US" altLang="en-US">
                <a:solidFill>
                  <a:srgbClr val="000000"/>
                </a:solidFill>
              </a:rPr>
              <a:pPr/>
              <a:t>11/20/18</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D20C7F-2BD4-45B3-AEEF-9AD477930D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8631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F6911D22-FC7C-420A-8384-A94863F3627D}" type="datetime1">
              <a:rPr lang="en-US" altLang="en-US">
                <a:solidFill>
                  <a:srgbClr val="000000"/>
                </a:solidFill>
              </a:rPr>
              <a:pPr/>
              <a:t>11/20/18</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D1EEEC9-3F63-4B8A-B807-2836B926A8E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629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02958865-6DA3-45C3-A8C1-46E21F622FFF}" type="datetime1">
              <a:rPr lang="en-US" altLang="en-US">
                <a:solidFill>
                  <a:srgbClr val="000000"/>
                </a:solidFill>
              </a:rPr>
              <a:pPr/>
              <a:t>11/20/18</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D23DBA7-69FF-491F-AB30-234FE36FA34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3573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AF354183-7040-4FB6-8A3A-44C82C3FCEC1}" type="datetime1">
              <a:rPr lang="en-US" altLang="en-US">
                <a:solidFill>
                  <a:srgbClr val="000000"/>
                </a:solidFill>
              </a:rPr>
              <a:pPr/>
              <a:t>11/20/18</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53D8E3F-AC4F-464D-A45D-462D0B8258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522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BF1E9C47-9DFA-4F99-9827-C667E53D3A30}" type="datetime1">
              <a:rPr lang="en-US" altLang="en-US">
                <a:solidFill>
                  <a:srgbClr val="000000"/>
                </a:solidFill>
              </a:rPr>
              <a:pPr/>
              <a:t>11/20/18</a:t>
            </a:fld>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E56ACF-9923-436E-8562-6A734CB993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24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B33D8549-F614-467F-A230-D2C88943C3C5}" type="datetime1">
              <a:rPr lang="en-US" altLang="en-US">
                <a:solidFill>
                  <a:srgbClr val="000000"/>
                </a:solidFill>
              </a:rPr>
              <a:pPr/>
              <a:t>11/20/18</a:t>
            </a:fld>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22D920A-E065-4269-B17D-A0DA6B843A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6664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44666CD3-ECA9-438A-B5B3-7488A0D79F25}" type="datetime1">
              <a:rPr lang="en-US" altLang="en-US">
                <a:solidFill>
                  <a:srgbClr val="000000"/>
                </a:solidFill>
              </a:rPr>
              <a:pPr/>
              <a:t>11/20/18</a:t>
            </a:fld>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3D5599D-FC13-42EB-9C31-EE000A716A9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1752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DFCC0A-07D9-49FA-AFF1-B7C00204CD82}" type="datetime1">
              <a:rPr lang="en-US" altLang="en-US">
                <a:solidFill>
                  <a:srgbClr val="000000"/>
                </a:solidFill>
              </a:rPr>
              <a:pPr/>
              <a:t>11/20/18</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B6ECAA-19FA-4FA3-978C-CA80A51CFB9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2707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8996DE72-6DCC-4F70-8F3F-3CE9ED37577F}" type="datetime1">
              <a:rPr lang="en-US" altLang="en-US">
                <a:solidFill>
                  <a:srgbClr val="000000"/>
                </a:solidFill>
              </a:rPr>
              <a:pPr/>
              <a:t>11/20/18</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9DCA6BA-0A5C-4033-8838-A48EB4059A1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0051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ea typeface="Osaka" charset="-128"/>
              </a:defRPr>
            </a:lvl1pPr>
          </a:lstStyle>
          <a:p>
            <a:pPr fontAlgn="base">
              <a:spcBef>
                <a:spcPct val="0"/>
              </a:spcBef>
              <a:spcAft>
                <a:spcPct val="0"/>
              </a:spcAft>
            </a:pPr>
            <a:fld id="{61D68E66-8B0C-409C-9CB4-4A7979F6F504}" type="datetime1">
              <a:rPr lang="en-US" altLang="en-US">
                <a:solidFill>
                  <a:srgbClr val="000000"/>
                </a:solidFill>
              </a:rPr>
              <a:pPr fontAlgn="base">
                <a:spcBef>
                  <a:spcPct val="0"/>
                </a:spcBef>
                <a:spcAft>
                  <a:spcPct val="0"/>
                </a:spcAft>
              </a:pPr>
              <a:t>11/20/18</a:t>
            </a:fld>
            <a:endParaRPr lang="en-US" altLang="en-US">
              <a:solidFill>
                <a:srgbClr val="000000"/>
              </a:solidFill>
            </a:endParaRPr>
          </a:p>
        </p:txBody>
      </p:sp>
      <p:sp>
        <p:nvSpPr>
          <p:cNvPr id="391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391174" name="Rectangle 6"/>
          <p:cNvSpPr>
            <a:spLocks noGrp="1" noChangeArrowheads="1"/>
          </p:cNvSpPr>
          <p:nvPr>
            <p:ph type="sldNum" sz="quarter" idx="4"/>
          </p:nvPr>
        </p:nvSpPr>
        <p:spPr bwMode="auto">
          <a:xfrm>
            <a:off x="7391400" y="6400800"/>
            <a:ext cx="1676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ea typeface="Osaka" charset="-128"/>
              </a:defRPr>
            </a:lvl1pPr>
          </a:lstStyle>
          <a:p>
            <a:pPr fontAlgn="base">
              <a:spcBef>
                <a:spcPct val="0"/>
              </a:spcBef>
              <a:spcAft>
                <a:spcPct val="0"/>
              </a:spcAft>
            </a:pPr>
            <a:fld id="{BD8AF14B-BD8A-4230-806F-79096D117D34}" type="slidenum">
              <a:rPr lang="en-US" altLang="en-US">
                <a:solidFill>
                  <a:srgbClr val="000000"/>
                </a:solidFill>
              </a:rPr>
              <a:pPr fontAlgn="base">
                <a:spcBef>
                  <a:spcPct val="0"/>
                </a:spcBef>
                <a:spcAft>
                  <a:spcPct val="0"/>
                </a:spcAft>
              </a:pPr>
              <a:t>‹#›</a:t>
            </a:fld>
            <a:endParaRPr lang="en-US" altLang="en-US">
              <a:solidFill>
                <a:srgbClr val="000000"/>
              </a:solidFill>
            </a:endParaRPr>
          </a:p>
        </p:txBody>
      </p:sp>
      <p:pic>
        <p:nvPicPr>
          <p:cNvPr id="1029" name="Picture 8" descr="banner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2"/>
          <p:cNvSpPr>
            <a:spLocks noGrp="1" noChangeArrowheads="1"/>
          </p:cNvSpPr>
          <p:nvPr>
            <p:ph type="title"/>
          </p:nvPr>
        </p:nvSpPr>
        <p:spPr bwMode="auto">
          <a:xfrm>
            <a:off x="685800" y="3048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31" name="Rectangle 3"/>
          <p:cNvSpPr>
            <a:spLocks noGrp="1" noChangeArrowheads="1"/>
          </p:cNvSpPr>
          <p:nvPr>
            <p:ph type="body" idx="1"/>
          </p:nvPr>
        </p:nvSpPr>
        <p:spPr bwMode="auto">
          <a:xfrm>
            <a:off x="685800" y="1828800"/>
            <a:ext cx="7772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54838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0" fontAlgn="base" hangingPunct="0">
        <a:lnSpc>
          <a:spcPct val="90000"/>
        </a:lnSpc>
        <a:spcBef>
          <a:spcPct val="0"/>
        </a:spcBef>
        <a:spcAft>
          <a:spcPct val="0"/>
        </a:spcAft>
        <a:defRPr sz="4000" b="1">
          <a:solidFill>
            <a:srgbClr val="800000"/>
          </a:solidFill>
          <a:latin typeface="+mj-lt"/>
          <a:ea typeface="+mj-ea"/>
          <a:cs typeface="+mj-cs"/>
        </a:defRPr>
      </a:lvl1pPr>
      <a:lvl2pPr algn="l" rtl="0" eaLnBrk="0" fontAlgn="base" hangingPunct="0">
        <a:lnSpc>
          <a:spcPct val="90000"/>
        </a:lnSpc>
        <a:spcBef>
          <a:spcPct val="0"/>
        </a:spcBef>
        <a:spcAft>
          <a:spcPct val="0"/>
        </a:spcAft>
        <a:defRPr sz="4000" b="1">
          <a:solidFill>
            <a:srgbClr val="800000"/>
          </a:solidFill>
          <a:latin typeface="Arial" pitchFamily="-112" charset="0"/>
          <a:ea typeface="Osaka" pitchFamily="-112" charset="-128"/>
          <a:cs typeface="Osaka" pitchFamily="-112" charset="-128"/>
        </a:defRPr>
      </a:lvl2pPr>
      <a:lvl3pPr algn="l" rtl="0" eaLnBrk="0" fontAlgn="base" hangingPunct="0">
        <a:lnSpc>
          <a:spcPct val="90000"/>
        </a:lnSpc>
        <a:spcBef>
          <a:spcPct val="0"/>
        </a:spcBef>
        <a:spcAft>
          <a:spcPct val="0"/>
        </a:spcAft>
        <a:defRPr sz="4000" b="1">
          <a:solidFill>
            <a:srgbClr val="800000"/>
          </a:solidFill>
          <a:latin typeface="Arial" pitchFamily="-112" charset="0"/>
          <a:ea typeface="Osaka" pitchFamily="-112" charset="-128"/>
          <a:cs typeface="Osaka" pitchFamily="-112" charset="-128"/>
        </a:defRPr>
      </a:lvl3pPr>
      <a:lvl4pPr algn="l" rtl="0" eaLnBrk="0" fontAlgn="base" hangingPunct="0">
        <a:lnSpc>
          <a:spcPct val="90000"/>
        </a:lnSpc>
        <a:spcBef>
          <a:spcPct val="0"/>
        </a:spcBef>
        <a:spcAft>
          <a:spcPct val="0"/>
        </a:spcAft>
        <a:defRPr sz="4000" b="1">
          <a:solidFill>
            <a:srgbClr val="800000"/>
          </a:solidFill>
          <a:latin typeface="Arial" pitchFamily="-112" charset="0"/>
          <a:ea typeface="Osaka" pitchFamily="-112" charset="-128"/>
          <a:cs typeface="Osaka" pitchFamily="-112" charset="-128"/>
        </a:defRPr>
      </a:lvl4pPr>
      <a:lvl5pPr algn="l" rtl="0" eaLnBrk="0" fontAlgn="base" hangingPunct="0">
        <a:lnSpc>
          <a:spcPct val="90000"/>
        </a:lnSpc>
        <a:spcBef>
          <a:spcPct val="0"/>
        </a:spcBef>
        <a:spcAft>
          <a:spcPct val="0"/>
        </a:spcAft>
        <a:defRPr sz="4000" b="1">
          <a:solidFill>
            <a:srgbClr val="800000"/>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520700" indent="-520700" algn="l" rtl="0" eaLnBrk="0" fontAlgn="base" hangingPunct="0">
        <a:lnSpc>
          <a:spcPct val="90000"/>
        </a:lnSpc>
        <a:spcBef>
          <a:spcPct val="30000"/>
        </a:spcBef>
        <a:spcAft>
          <a:spcPct val="0"/>
        </a:spcAft>
        <a:buBlip>
          <a:blip r:embed="rId14"/>
        </a:buBlip>
        <a:defRPr sz="3200">
          <a:solidFill>
            <a:schemeClr val="tx1"/>
          </a:solidFill>
          <a:latin typeface="+mn-lt"/>
          <a:ea typeface="+mn-ea"/>
          <a:cs typeface="+mn-cs"/>
        </a:defRPr>
      </a:lvl1pPr>
      <a:lvl2pPr marL="908050" indent="-273050" algn="l" rtl="0" eaLnBrk="0" fontAlgn="base" hangingPunct="0">
        <a:spcBef>
          <a:spcPct val="20000"/>
        </a:spcBef>
        <a:spcAft>
          <a:spcPct val="0"/>
        </a:spcAft>
        <a:buChar char="–"/>
        <a:defRPr sz="2800">
          <a:solidFill>
            <a:schemeClr val="tx1"/>
          </a:solidFill>
          <a:latin typeface="+mn-lt"/>
          <a:ea typeface="+mn-ea"/>
          <a:cs typeface="+mn-cs"/>
        </a:defRPr>
      </a:lvl2pPr>
      <a:lvl3pPr marL="125095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58.jpe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65.jpeg"/><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600200"/>
            <a:ext cx="3581400" cy="4495800"/>
          </a:xfrm>
        </p:spPr>
        <p:txBody>
          <a:bodyPr/>
          <a:lstStyle/>
          <a:p>
            <a:r>
              <a:rPr lang="en-US" sz="6000" dirty="0">
                <a:latin typeface="Arial" panose="020B0604020202020204" pitchFamily="34" charset="0"/>
                <a:cs typeface="Arial" panose="020B0604020202020204" pitchFamily="34" charset="0"/>
              </a:rPr>
              <a:t>Keeping your Home Clean and Pest-free</a:t>
            </a:r>
          </a:p>
        </p:txBody>
      </p:sp>
      <p:sp>
        <p:nvSpPr>
          <p:cNvPr id="3" name="Subtitle 2"/>
          <p:cNvSpPr>
            <a:spLocks noGrp="1"/>
          </p:cNvSpPr>
          <p:nvPr>
            <p:ph type="subTitle" idx="1"/>
          </p:nvPr>
        </p:nvSpPr>
        <p:spPr>
          <a:xfrm>
            <a:off x="9906000" y="4038600"/>
            <a:ext cx="2057400" cy="1549426"/>
          </a:xfrm>
        </p:spPr>
        <p:txBody>
          <a:bodyPr/>
          <a:lstStyle/>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889" y="144608"/>
            <a:ext cx="4843715" cy="618685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6019800" y="6331467"/>
            <a:ext cx="2743200" cy="276999"/>
          </a:xfrm>
          <a:prstGeom prst="rect">
            <a:avLst/>
          </a:prstGeom>
          <a:noFill/>
        </p:spPr>
        <p:txBody>
          <a:bodyPr wrap="square" rtlCol="0">
            <a:spAutoFit/>
          </a:bodyPr>
          <a:lstStyle/>
          <a:p>
            <a:r>
              <a:rPr lang="en-US" sz="1200" dirty="0"/>
              <a:t>Image credit: Jayne Windham</a:t>
            </a:r>
          </a:p>
        </p:txBody>
      </p:sp>
    </p:spTree>
    <p:extLst>
      <p:ext uri="{BB962C8B-B14F-4D97-AF65-F5344CB8AC3E}">
        <p14:creationId xmlns:p14="http://schemas.microsoft.com/office/powerpoint/2010/main" val="2919479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it from the Top</a:t>
            </a:r>
          </a:p>
        </p:txBody>
      </p:sp>
      <p:sp>
        <p:nvSpPr>
          <p:cNvPr id="3" name="Content Placeholder 2"/>
          <p:cNvSpPr>
            <a:spLocks noGrp="1"/>
          </p:cNvSpPr>
          <p:nvPr>
            <p:ph idx="1"/>
          </p:nvPr>
        </p:nvSpPr>
        <p:spPr>
          <a:xfrm>
            <a:off x="304800" y="1636368"/>
            <a:ext cx="8153400" cy="4916832"/>
          </a:xfrm>
        </p:spPr>
        <p:txBody>
          <a:bodyPr/>
          <a:lstStyle/>
          <a:p>
            <a:r>
              <a:rPr lang="en-US" dirty="0"/>
              <a:t>Cobwebs &amp; Dust</a:t>
            </a:r>
          </a:p>
          <a:p>
            <a:pPr lvl="1"/>
            <a:r>
              <a:rPr lang="en-US" dirty="0"/>
              <a:t>Corners</a:t>
            </a:r>
          </a:p>
          <a:p>
            <a:pPr lvl="1"/>
            <a:r>
              <a:rPr lang="en-US" dirty="0"/>
              <a:t>Lights</a:t>
            </a:r>
          </a:p>
          <a:p>
            <a:pPr lvl="1"/>
            <a:r>
              <a:rPr lang="en-US" dirty="0"/>
              <a:t>Cabinet tops</a:t>
            </a:r>
          </a:p>
          <a:p>
            <a:r>
              <a:rPr lang="en-US" dirty="0"/>
              <a:t>Range hoods</a:t>
            </a:r>
          </a:p>
          <a:p>
            <a:r>
              <a:rPr lang="en-US" dirty="0"/>
              <a:t>Shelves</a:t>
            </a:r>
          </a:p>
          <a:p>
            <a:r>
              <a:rPr lang="en-US" dirty="0"/>
              <a:t>Picture frames</a:t>
            </a:r>
          </a:p>
          <a:p>
            <a:r>
              <a:rPr lang="en-US" dirty="0"/>
              <a:t>Curtains, blinds</a:t>
            </a:r>
          </a:p>
        </p:txBody>
      </p:sp>
      <p:sp>
        <p:nvSpPr>
          <p:cNvPr id="4" name="Slide Number Placeholder 3"/>
          <p:cNvSpPr>
            <a:spLocks noGrp="1"/>
          </p:cNvSpPr>
          <p:nvPr>
            <p:ph type="sldNum" sz="quarter" idx="12"/>
          </p:nvPr>
        </p:nvSpPr>
        <p:spPr/>
        <p:txBody>
          <a:bodyPr/>
          <a:lstStyle/>
          <a:p>
            <a:fld id="{7D1EEEC9-3F63-4B8A-B807-2836B926A8ED}" type="slidenum">
              <a:rPr lang="en-US" altLang="en-US" smtClean="0">
                <a:solidFill>
                  <a:srgbClr val="000000"/>
                </a:solidFill>
              </a:rPr>
              <a:pPr/>
              <a:t>10</a:t>
            </a:fld>
            <a:endParaRPr lang="en-US" altLang="en-US" dirty="0">
              <a:solidFill>
                <a:srgbClr val="000000"/>
              </a:solidFill>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914400"/>
            <a:ext cx="2889990"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7638" y="3581400"/>
            <a:ext cx="3397637"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62258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Cleaning Windows</a:t>
            </a:r>
          </a:p>
        </p:txBody>
      </p:sp>
      <p:sp>
        <p:nvSpPr>
          <p:cNvPr id="3" name="Content Placeholder 2"/>
          <p:cNvSpPr>
            <a:spLocks noGrp="1"/>
          </p:cNvSpPr>
          <p:nvPr>
            <p:ph sz="half" idx="1"/>
          </p:nvPr>
        </p:nvSpPr>
        <p:spPr>
          <a:xfrm>
            <a:off x="304800" y="1752600"/>
            <a:ext cx="4267200" cy="4800600"/>
          </a:xfrm>
        </p:spPr>
        <p:txBody>
          <a:bodyPr/>
          <a:lstStyle/>
          <a:p>
            <a:r>
              <a:rPr lang="en-US" dirty="0"/>
              <a:t>Move aside any clutter or window covers</a:t>
            </a:r>
          </a:p>
          <a:p>
            <a:r>
              <a:rPr lang="en-US" dirty="0"/>
              <a:t>Wipe down sill &amp; frame to remove dust </a:t>
            </a:r>
          </a:p>
          <a:p>
            <a:r>
              <a:rPr lang="en-US" dirty="0"/>
              <a:t>Spray 1 window at a time with cleaner, wipe with soft cloth</a:t>
            </a:r>
          </a:p>
          <a:p>
            <a:r>
              <a:rPr lang="en-US" dirty="0"/>
              <a:t>Dry with micro-fiber cloth</a:t>
            </a:r>
          </a:p>
        </p:txBody>
      </p:sp>
      <p:sp>
        <p:nvSpPr>
          <p:cNvPr id="5" name="Slide Number Placeholder 4"/>
          <p:cNvSpPr>
            <a:spLocks noGrp="1"/>
          </p:cNvSpPr>
          <p:nvPr>
            <p:ph type="sldNum" sz="quarter" idx="12"/>
          </p:nvPr>
        </p:nvSpPr>
        <p:spPr/>
        <p:txBody>
          <a:bodyPr/>
          <a:lstStyle/>
          <a:p>
            <a:fld id="{E53D8E3F-AC4F-464D-A45D-462D0B8258F5}" type="slidenum">
              <a:rPr lang="en-US" altLang="en-US" smtClean="0">
                <a:solidFill>
                  <a:srgbClr val="000000"/>
                </a:solidFill>
              </a:rPr>
              <a:pPr/>
              <a:t>11</a:t>
            </a:fld>
            <a:endParaRPr lang="en-US" altLang="en-US">
              <a:solidFill>
                <a:srgbClr val="000000"/>
              </a:solidFill>
            </a:endParaRPr>
          </a:p>
        </p:txBody>
      </p:sp>
      <p:pic>
        <p:nvPicPr>
          <p:cNvPr id="1028"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00600" y="2743200"/>
            <a:ext cx="2429739" cy="2633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6618" y="4288716"/>
            <a:ext cx="2406085" cy="2257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6975" y="1447800"/>
            <a:ext cx="2277025"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1317" y="0"/>
            <a:ext cx="2378215" cy="23383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56288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 hood &amp; filters</a:t>
            </a:r>
          </a:p>
        </p:txBody>
      </p:sp>
      <p:sp>
        <p:nvSpPr>
          <p:cNvPr id="3" name="Content Placeholder 2"/>
          <p:cNvSpPr>
            <a:spLocks noGrp="1"/>
          </p:cNvSpPr>
          <p:nvPr>
            <p:ph sz="half" idx="1"/>
          </p:nvPr>
        </p:nvSpPr>
        <p:spPr>
          <a:xfrm>
            <a:off x="457200" y="1905000"/>
            <a:ext cx="4038600" cy="4495800"/>
          </a:xfrm>
        </p:spPr>
        <p:txBody>
          <a:bodyPr/>
          <a:lstStyle/>
          <a:p>
            <a:r>
              <a:rPr lang="en-US" dirty="0"/>
              <a:t>Use the fan every time you cook</a:t>
            </a:r>
          </a:p>
          <a:p>
            <a:r>
              <a:rPr lang="en-US" dirty="0"/>
              <a:t>Wipe the hood with soap &amp; water, dry after each meal</a:t>
            </a:r>
          </a:p>
          <a:p>
            <a:r>
              <a:rPr lang="en-US" dirty="0"/>
              <a:t>Remove &amp; clean filters monthly, or more often if you cook with lots of oils</a:t>
            </a:r>
          </a:p>
        </p:txBody>
      </p:sp>
      <p:sp>
        <p:nvSpPr>
          <p:cNvPr id="5" name="Slide Number Placeholder 4"/>
          <p:cNvSpPr>
            <a:spLocks noGrp="1"/>
          </p:cNvSpPr>
          <p:nvPr>
            <p:ph type="sldNum" sz="quarter" idx="12"/>
          </p:nvPr>
        </p:nvSpPr>
        <p:spPr/>
        <p:txBody>
          <a:bodyPr/>
          <a:lstStyle/>
          <a:p>
            <a:fld id="{E53D8E3F-AC4F-464D-A45D-462D0B8258F5}" type="slidenum">
              <a:rPr lang="en-US" altLang="en-US" smtClean="0">
                <a:solidFill>
                  <a:srgbClr val="000000"/>
                </a:solidFill>
              </a:rPr>
              <a:pPr/>
              <a:t>12</a:t>
            </a:fld>
            <a:endParaRPr lang="en-US" altLang="en-US">
              <a:solidFill>
                <a:srgbClr val="000000"/>
              </a:solidFill>
            </a:endParaRPr>
          </a:p>
        </p:txBody>
      </p:sp>
      <p:pic>
        <p:nvPicPr>
          <p:cNvPr id="1026" name="Picture 2" descr="C:\Users\Jayne\Desktop\CL_photos\2016-07-11 05.47.03.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010150" y="1981200"/>
            <a:ext cx="30861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62600" y="6172200"/>
            <a:ext cx="2667000" cy="276999"/>
          </a:xfrm>
          <a:prstGeom prst="rect">
            <a:avLst/>
          </a:prstGeom>
          <a:noFill/>
        </p:spPr>
        <p:txBody>
          <a:bodyPr wrap="square" rtlCol="0">
            <a:spAutoFit/>
          </a:bodyPr>
          <a:lstStyle/>
          <a:p>
            <a:r>
              <a:rPr lang="en-US" sz="1200" dirty="0"/>
              <a:t>Image credit: Jayne Windham</a:t>
            </a:r>
          </a:p>
        </p:txBody>
      </p:sp>
    </p:spTree>
    <p:extLst>
      <p:ext uri="{BB962C8B-B14F-4D97-AF65-F5344CB8AC3E}">
        <p14:creationId xmlns:p14="http://schemas.microsoft.com/office/powerpoint/2010/main" val="3063347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534400" cy="990600"/>
          </a:xfrm>
        </p:spPr>
        <p:txBody>
          <a:bodyPr/>
          <a:lstStyle/>
          <a:p>
            <a:r>
              <a:rPr lang="en-US" dirty="0"/>
              <a:t>What to use?</a:t>
            </a:r>
            <a:br>
              <a:rPr lang="en-US" dirty="0"/>
            </a:br>
            <a:r>
              <a:rPr lang="en-US" sz="2800" dirty="0"/>
              <a:t>Almost anything is better then nothing, but…</a:t>
            </a:r>
          </a:p>
        </p:txBody>
      </p:sp>
      <p:sp>
        <p:nvSpPr>
          <p:cNvPr id="3" name="Content Placeholder 2"/>
          <p:cNvSpPr>
            <a:spLocks noGrp="1"/>
          </p:cNvSpPr>
          <p:nvPr>
            <p:ph sz="half" idx="1"/>
          </p:nvPr>
        </p:nvSpPr>
        <p:spPr>
          <a:xfrm>
            <a:off x="228600" y="1676400"/>
            <a:ext cx="4267200" cy="2819400"/>
          </a:xfrm>
        </p:spPr>
        <p:txBody>
          <a:bodyPr/>
          <a:lstStyle/>
          <a:p>
            <a:r>
              <a:rPr lang="en-US" dirty="0"/>
              <a:t>Unscented soap or detergent is best:</a:t>
            </a:r>
          </a:p>
          <a:p>
            <a:pPr lvl="1"/>
            <a:r>
              <a:rPr lang="en-US" dirty="0"/>
              <a:t>Scents can interfere with pest control</a:t>
            </a:r>
          </a:p>
          <a:p>
            <a:pPr lvl="1"/>
            <a:r>
              <a:rPr lang="en-US" dirty="0"/>
              <a:t>If you cover odors, how will you know when it’s clean?</a:t>
            </a:r>
          </a:p>
        </p:txBody>
      </p:sp>
      <p:sp>
        <p:nvSpPr>
          <p:cNvPr id="4" name="Content Placeholder 3"/>
          <p:cNvSpPr>
            <a:spLocks noGrp="1"/>
          </p:cNvSpPr>
          <p:nvPr>
            <p:ph sz="half" idx="2"/>
          </p:nvPr>
        </p:nvSpPr>
        <p:spPr>
          <a:xfrm>
            <a:off x="4648199" y="1600200"/>
            <a:ext cx="4349003" cy="2057400"/>
          </a:xfrm>
        </p:spPr>
        <p:txBody>
          <a:bodyPr/>
          <a:lstStyle/>
          <a:p>
            <a:r>
              <a:rPr lang="en-US" dirty="0"/>
              <a:t>Mix your own: Combine equal parts water &amp; white vinegar in a spray bottle</a:t>
            </a:r>
          </a:p>
        </p:txBody>
      </p:sp>
      <p:sp>
        <p:nvSpPr>
          <p:cNvPr id="5" name="Slide Number Placeholder 4"/>
          <p:cNvSpPr>
            <a:spLocks noGrp="1"/>
          </p:cNvSpPr>
          <p:nvPr>
            <p:ph type="sldNum" sz="quarter" idx="12"/>
          </p:nvPr>
        </p:nvSpPr>
        <p:spPr/>
        <p:txBody>
          <a:bodyPr/>
          <a:lstStyle/>
          <a:p>
            <a:fld id="{E53D8E3F-AC4F-464D-A45D-462D0B8258F5}" type="slidenum">
              <a:rPr lang="en-US" altLang="en-US" smtClean="0">
                <a:solidFill>
                  <a:srgbClr val="000000"/>
                </a:solidFill>
              </a:rPr>
              <a:pPr/>
              <a:t>13</a:t>
            </a:fld>
            <a:endParaRPr lang="en-US" altLang="en-US">
              <a:solidFill>
                <a:srgbClr val="0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429000"/>
            <a:ext cx="2367803"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567516"/>
            <a:ext cx="3129682" cy="18006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rot="10800000" flipH="1" flipV="1">
            <a:off x="685800" y="6368156"/>
            <a:ext cx="2819400" cy="276999"/>
          </a:xfrm>
          <a:prstGeom prst="rect">
            <a:avLst/>
          </a:prstGeom>
          <a:noFill/>
        </p:spPr>
        <p:txBody>
          <a:bodyPr wrap="square" rtlCol="0">
            <a:spAutoFit/>
          </a:bodyPr>
          <a:lstStyle/>
          <a:p>
            <a:r>
              <a:rPr lang="en-US" sz="1200" dirty="0"/>
              <a:t>Image credits: Jayne Windham</a:t>
            </a:r>
          </a:p>
        </p:txBody>
      </p:sp>
    </p:spTree>
    <p:extLst>
      <p:ext uri="{BB962C8B-B14F-4D97-AF65-F5344CB8AC3E}">
        <p14:creationId xmlns:p14="http://schemas.microsoft.com/office/powerpoint/2010/main" val="4056803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7D1EEEC9-3F63-4B8A-B807-2836B926A8ED}" type="slidenum">
              <a:rPr lang="en-US" altLang="en-US" smtClean="0">
                <a:solidFill>
                  <a:srgbClr val="000000"/>
                </a:solidFill>
              </a:rPr>
              <a:pPr/>
              <a:t>14</a:t>
            </a:fld>
            <a:endParaRPr lang="en-US" altLang="en-US">
              <a:solidFill>
                <a:srgbClr val="000000"/>
              </a:solidFill>
            </a:endParaRPr>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533400"/>
            <a:ext cx="8153400" cy="6115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6961" y="4709596"/>
            <a:ext cx="1804259" cy="1909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248400" y="6229657"/>
            <a:ext cx="2286000" cy="276999"/>
          </a:xfrm>
          <a:prstGeom prst="rect">
            <a:avLst/>
          </a:prstGeom>
          <a:noFill/>
        </p:spPr>
        <p:txBody>
          <a:bodyPr wrap="square" rtlCol="0">
            <a:spAutoFit/>
          </a:bodyPr>
          <a:lstStyle/>
          <a:p>
            <a:r>
              <a:rPr lang="en-US" sz="1200" dirty="0"/>
              <a:t>Image credits: Jayne Windham</a:t>
            </a:r>
          </a:p>
        </p:txBody>
      </p:sp>
    </p:spTree>
    <p:extLst>
      <p:ext uri="{BB962C8B-B14F-4D97-AF65-F5344CB8AC3E}">
        <p14:creationId xmlns:p14="http://schemas.microsoft.com/office/powerpoint/2010/main" val="2355115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6096000" cy="990600"/>
          </a:xfrm>
        </p:spPr>
        <p:txBody>
          <a:bodyPr/>
          <a:lstStyle/>
          <a:p>
            <a:r>
              <a:rPr lang="en-US" dirty="0">
                <a:latin typeface="Arial" panose="020B0604020202020204" pitchFamily="34" charset="0"/>
                <a:cs typeface="Arial" panose="020B0604020202020204" pitchFamily="34" charset="0"/>
              </a:rPr>
              <a:t>Dishes, Pots &amp; Utensils:</a:t>
            </a:r>
          </a:p>
        </p:txBody>
      </p:sp>
      <p:sp>
        <p:nvSpPr>
          <p:cNvPr id="3" name="Content Placeholder 2"/>
          <p:cNvSpPr>
            <a:spLocks noGrp="1"/>
          </p:cNvSpPr>
          <p:nvPr>
            <p:ph idx="1"/>
          </p:nvPr>
        </p:nvSpPr>
        <p:spPr>
          <a:xfrm>
            <a:off x="228600" y="1828800"/>
            <a:ext cx="4419600" cy="4788906"/>
          </a:xfrm>
        </p:spPr>
        <p:txBody>
          <a:bodyPr/>
          <a:lstStyle/>
          <a:p>
            <a:r>
              <a:rPr lang="en-US" dirty="0">
                <a:latin typeface="Arial" panose="020B0604020202020204" pitchFamily="34" charset="0"/>
                <a:cs typeface="Arial" panose="020B0604020202020204" pitchFamily="34" charset="0"/>
              </a:rPr>
              <a:t>Clear food</a:t>
            </a:r>
          </a:p>
          <a:p>
            <a:pPr lvl="1"/>
            <a:r>
              <a:rPr lang="en-US" dirty="0">
                <a:latin typeface="Arial" panose="020B0604020202020204" pitchFamily="34" charset="0"/>
                <a:cs typeface="Arial" panose="020B0604020202020204" pitchFamily="34" charset="0"/>
              </a:rPr>
              <a:t>Store leftovers in covered containers</a:t>
            </a:r>
          </a:p>
          <a:p>
            <a:pPr lvl="1"/>
            <a:r>
              <a:rPr lang="en-US" dirty="0">
                <a:latin typeface="Arial" panose="020B0604020202020204" pitchFamily="34" charset="0"/>
                <a:cs typeface="Arial" panose="020B0604020202020204" pitchFamily="34" charset="0"/>
              </a:rPr>
              <a:t>Scrape garbage</a:t>
            </a:r>
          </a:p>
          <a:p>
            <a:r>
              <a:rPr lang="en-US" dirty="0">
                <a:latin typeface="Arial" panose="020B0604020202020204" pitchFamily="34" charset="0"/>
                <a:cs typeface="Arial" panose="020B0604020202020204" pitchFamily="34" charset="0"/>
              </a:rPr>
              <a:t>Rinse</a:t>
            </a:r>
          </a:p>
          <a:p>
            <a:r>
              <a:rPr lang="en-US" dirty="0">
                <a:latin typeface="Arial" panose="020B0604020202020204" pitchFamily="34" charset="0"/>
                <a:cs typeface="Arial" panose="020B0604020202020204" pitchFamily="34" charset="0"/>
              </a:rPr>
              <a:t>Wash immediately or put in dishwasher</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581400"/>
            <a:ext cx="4067175"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9775" y="914400"/>
            <a:ext cx="3124200" cy="2859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6553200" y="6091158"/>
            <a:ext cx="2390774" cy="276999"/>
          </a:xfrm>
          <a:prstGeom prst="rect">
            <a:avLst/>
          </a:prstGeom>
          <a:noFill/>
        </p:spPr>
        <p:txBody>
          <a:bodyPr wrap="square" rtlCol="0">
            <a:spAutoFit/>
          </a:bodyPr>
          <a:lstStyle/>
          <a:p>
            <a:r>
              <a:rPr lang="en-US" sz="1200" dirty="0"/>
              <a:t>Image credits: Jayne Windham</a:t>
            </a:r>
          </a:p>
        </p:txBody>
      </p:sp>
    </p:spTree>
    <p:extLst>
      <p:ext uri="{BB962C8B-B14F-4D97-AF65-F5344CB8AC3E}">
        <p14:creationId xmlns:p14="http://schemas.microsoft.com/office/powerpoint/2010/main" val="3892915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Sinks &amp; Drain boards:</a:t>
            </a:r>
          </a:p>
        </p:txBody>
      </p:sp>
      <p:sp>
        <p:nvSpPr>
          <p:cNvPr id="3" name="Content Placeholder 2"/>
          <p:cNvSpPr>
            <a:spLocks noGrp="1"/>
          </p:cNvSpPr>
          <p:nvPr>
            <p:ph idx="1"/>
          </p:nvPr>
        </p:nvSpPr>
        <p:spPr>
          <a:xfrm>
            <a:off x="304800" y="1828800"/>
            <a:ext cx="3733800" cy="4800600"/>
          </a:xfrm>
        </p:spPr>
        <p:txBody>
          <a:bodyPr/>
          <a:lstStyle/>
          <a:p>
            <a:r>
              <a:rPr lang="en-US" dirty="0">
                <a:latin typeface="Arial" panose="020B0604020202020204" pitchFamily="34" charset="0"/>
                <a:cs typeface="Arial" panose="020B0604020202020204" pitchFamily="34" charset="0"/>
              </a:rPr>
              <a:t>Don’t let food or dish water sit</a:t>
            </a:r>
          </a:p>
          <a:p>
            <a:r>
              <a:rPr lang="en-US" dirty="0">
                <a:latin typeface="Arial" panose="020B0604020202020204" pitchFamily="34" charset="0"/>
                <a:cs typeface="Arial" panose="020B0604020202020204" pitchFamily="34" charset="0"/>
              </a:rPr>
              <a:t>Wash with soap &amp; hot water</a:t>
            </a:r>
          </a:p>
          <a:p>
            <a:r>
              <a:rPr lang="en-US" dirty="0">
                <a:latin typeface="Arial" panose="020B0604020202020204" pitchFamily="34" charset="0"/>
                <a:cs typeface="Arial" panose="020B0604020202020204" pitchFamily="34" charset="0"/>
              </a:rPr>
              <a:t>Dry items completely and put away promptly</a:t>
            </a:r>
          </a:p>
          <a:p>
            <a:r>
              <a:rPr lang="en-US" dirty="0">
                <a:latin typeface="Arial" panose="020B0604020202020204" pitchFamily="34" charset="0"/>
                <a:cs typeface="Arial" panose="020B0604020202020204" pitchFamily="34" charset="0"/>
              </a:rPr>
              <a:t>Scrub sink with baking soda</a:t>
            </a:r>
          </a:p>
        </p:txBody>
      </p:sp>
      <p:pic>
        <p:nvPicPr>
          <p:cNvPr id="5122" name="Picture 2" descr="C:\Users\Jayne\Desktop\CL_photos\2016-07-10 23.02.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1828800"/>
            <a:ext cx="4282262" cy="3154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00800" y="4983164"/>
            <a:ext cx="2377261" cy="276999"/>
          </a:xfrm>
          <a:prstGeom prst="rect">
            <a:avLst/>
          </a:prstGeom>
          <a:noFill/>
        </p:spPr>
        <p:txBody>
          <a:bodyPr wrap="square" rtlCol="0">
            <a:spAutoFit/>
          </a:bodyPr>
          <a:lstStyle/>
          <a:p>
            <a:r>
              <a:rPr lang="en-US" sz="1200" dirty="0"/>
              <a:t>Image credit: Jayne Windham</a:t>
            </a:r>
          </a:p>
        </p:txBody>
      </p:sp>
    </p:spTree>
    <p:extLst>
      <p:ext uri="{BB962C8B-B14F-4D97-AF65-F5344CB8AC3E}">
        <p14:creationId xmlns:p14="http://schemas.microsoft.com/office/powerpoint/2010/main" val="3433380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219200"/>
          </a:xfrm>
        </p:spPr>
        <p:txBody>
          <a:bodyPr>
            <a:normAutofit/>
          </a:bodyPr>
          <a:lstStyle/>
          <a:p>
            <a:r>
              <a:rPr lang="en-US" dirty="0">
                <a:latin typeface="Arial" panose="020B0604020202020204" pitchFamily="34" charset="0"/>
                <a:cs typeface="Arial" panose="020B0604020202020204" pitchFamily="34" charset="0"/>
              </a:rPr>
              <a:t>Countertops: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52400" y="1905000"/>
            <a:ext cx="3254566" cy="4267200"/>
          </a:xfrm>
        </p:spPr>
        <p:txBody>
          <a:bodyPr/>
          <a:lstStyle/>
          <a:p>
            <a:r>
              <a:rPr lang="en-US" dirty="0">
                <a:latin typeface="Arial" panose="020B0604020202020204" pitchFamily="34" charset="0"/>
                <a:cs typeface="Arial" panose="020B0604020202020204" pitchFamily="34" charset="0"/>
              </a:rPr>
              <a:t>Move everything aside or put it away!</a:t>
            </a:r>
          </a:p>
          <a:p>
            <a:r>
              <a:rPr lang="en-US" dirty="0">
                <a:latin typeface="Arial" panose="020B0604020202020204" pitchFamily="34" charset="0"/>
                <a:cs typeface="Arial" panose="020B0604020202020204" pitchFamily="34" charset="0"/>
              </a:rPr>
              <a:t>Wipe up spills, crumbs &amp; dust</a:t>
            </a:r>
          </a:p>
          <a:p>
            <a:r>
              <a:rPr lang="en-US" dirty="0">
                <a:latin typeface="Arial" panose="020B0604020202020204" pitchFamily="34" charset="0"/>
                <a:cs typeface="Arial" panose="020B0604020202020204" pitchFamily="34" charset="0"/>
              </a:rPr>
              <a:t>Dry</a:t>
            </a:r>
          </a:p>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6966" y="3028950"/>
            <a:ext cx="5524500" cy="3295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5334000" y="6324600"/>
            <a:ext cx="3286124" cy="276999"/>
          </a:xfrm>
          <a:prstGeom prst="rect">
            <a:avLst/>
          </a:prstGeom>
          <a:noFill/>
        </p:spPr>
        <p:txBody>
          <a:bodyPr wrap="square" rtlCol="0">
            <a:spAutoFit/>
          </a:bodyPr>
          <a:lstStyle/>
          <a:p>
            <a:r>
              <a:rPr lang="en-US" sz="1200" dirty="0"/>
              <a:t>Image credit: Healthy Housing Solutions, Inc.</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7625" y="304800"/>
            <a:ext cx="3503841" cy="3243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69563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Appliances: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Refrigerator</a:t>
            </a:r>
          </a:p>
        </p:txBody>
      </p:sp>
      <p:sp>
        <p:nvSpPr>
          <p:cNvPr id="3" name="Content Placeholder 2"/>
          <p:cNvSpPr>
            <a:spLocks noGrp="1"/>
          </p:cNvSpPr>
          <p:nvPr>
            <p:ph idx="1"/>
          </p:nvPr>
        </p:nvSpPr>
        <p:spPr>
          <a:xfrm>
            <a:off x="228600" y="1828800"/>
            <a:ext cx="4724400" cy="4648200"/>
          </a:xfrm>
        </p:spPr>
        <p:txBody>
          <a:bodyPr/>
          <a:lstStyle/>
          <a:p>
            <a:r>
              <a:rPr lang="en-US" dirty="0">
                <a:latin typeface="Arial" panose="020B0604020202020204" pitchFamily="34" charset="0"/>
                <a:cs typeface="Arial" panose="020B0604020202020204" pitchFamily="34" charset="0"/>
              </a:rPr>
              <a:t>Put contents in a cooler</a:t>
            </a:r>
          </a:p>
          <a:p>
            <a:r>
              <a:rPr lang="en-US" dirty="0">
                <a:latin typeface="Arial" panose="020B0604020202020204" pitchFamily="34" charset="0"/>
                <a:cs typeface="Arial" panose="020B0604020202020204" pitchFamily="34" charset="0"/>
              </a:rPr>
              <a:t>Remove drawers</a:t>
            </a:r>
          </a:p>
          <a:p>
            <a:r>
              <a:rPr lang="en-US" dirty="0">
                <a:latin typeface="Arial" panose="020B0604020202020204" pitchFamily="34" charset="0"/>
                <a:cs typeface="Arial" panose="020B0604020202020204" pitchFamily="34" charset="0"/>
              </a:rPr>
              <a:t>Wipe interior: Use dish soap or baking soda</a:t>
            </a:r>
          </a:p>
          <a:p>
            <a:r>
              <a:rPr lang="en-US" dirty="0">
                <a:latin typeface="Arial" panose="020B0604020202020204" pitchFamily="34" charset="0"/>
                <a:cs typeface="Arial" panose="020B0604020202020204" pitchFamily="34" charset="0"/>
              </a:rPr>
              <a:t>Clean behind it </a:t>
            </a:r>
          </a:p>
          <a:p>
            <a:pPr lvl="1"/>
            <a:r>
              <a:rPr lang="en-US" dirty="0">
                <a:latin typeface="Arial" panose="020B0604020202020204" pitchFamily="34" charset="0"/>
                <a:cs typeface="Arial" panose="020B0604020202020204" pitchFamily="34" charset="0"/>
              </a:rPr>
              <a:t>Do you need help to move the refrigerator?</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999" y="2590800"/>
            <a:ext cx="3667125" cy="3638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0484" y="381000"/>
            <a:ext cx="3781425"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334000" y="6324600"/>
            <a:ext cx="3286124" cy="276999"/>
          </a:xfrm>
          <a:prstGeom prst="rect">
            <a:avLst/>
          </a:prstGeom>
          <a:noFill/>
        </p:spPr>
        <p:txBody>
          <a:bodyPr wrap="square" rtlCol="0">
            <a:spAutoFit/>
          </a:bodyPr>
          <a:lstStyle/>
          <a:p>
            <a:r>
              <a:rPr lang="en-US" sz="1200" dirty="0"/>
              <a:t>Image credit: Healthy Housing Solutions, Inc.</a:t>
            </a:r>
          </a:p>
        </p:txBody>
      </p:sp>
    </p:spTree>
    <p:extLst>
      <p:ext uri="{BB962C8B-B14F-4D97-AF65-F5344CB8AC3E}">
        <p14:creationId xmlns:p14="http://schemas.microsoft.com/office/powerpoint/2010/main" val="1394605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Appliances: Stove &amp; Oven</a:t>
            </a:r>
          </a:p>
        </p:txBody>
      </p:sp>
      <p:sp>
        <p:nvSpPr>
          <p:cNvPr id="3" name="Content Placeholder 2"/>
          <p:cNvSpPr>
            <a:spLocks noGrp="1"/>
          </p:cNvSpPr>
          <p:nvPr>
            <p:ph idx="1"/>
          </p:nvPr>
        </p:nvSpPr>
        <p:spPr>
          <a:xfrm>
            <a:off x="228600" y="1828800"/>
            <a:ext cx="5181600" cy="4267200"/>
          </a:xfrm>
        </p:spPr>
        <p:txBody>
          <a:bodyPr/>
          <a:lstStyle/>
          <a:p>
            <a:pPr marL="0" indent="0">
              <a:buNone/>
            </a:pPr>
            <a:r>
              <a:rPr lang="en-US" dirty="0">
                <a:latin typeface="Arial" panose="020B0604020202020204" pitchFamily="34" charset="0"/>
                <a:cs typeface="Arial" panose="020B0604020202020204" pitchFamily="34" charset="0"/>
              </a:rPr>
              <a:t>Stove Top &amp; Oven</a:t>
            </a:r>
          </a:p>
          <a:p>
            <a:r>
              <a:rPr lang="en-US" dirty="0">
                <a:latin typeface="Arial" panose="020B0604020202020204" pitchFamily="34" charset="0"/>
                <a:cs typeface="Arial" panose="020B0604020202020204" pitchFamily="34" charset="0"/>
              </a:rPr>
              <a:t>Wipe after each use</a:t>
            </a:r>
          </a:p>
          <a:p>
            <a:r>
              <a:rPr lang="en-US" dirty="0">
                <a:latin typeface="Arial" panose="020B0604020202020204" pitchFamily="34" charset="0"/>
                <a:cs typeface="Arial" panose="020B0604020202020204" pitchFamily="34" charset="0"/>
              </a:rPr>
              <a:t>Avoid harsh cleaners</a:t>
            </a:r>
          </a:p>
          <a:p>
            <a:r>
              <a:rPr lang="en-US" dirty="0">
                <a:latin typeface="Arial" panose="020B0604020202020204" pitchFamily="34" charset="0"/>
                <a:cs typeface="Arial" panose="020B0604020202020204" pitchFamily="34" charset="0"/>
              </a:rPr>
              <a:t>See manufacturer instructions for detailed cleaning</a:t>
            </a:r>
          </a:p>
          <a:p>
            <a:r>
              <a:rPr lang="en-US" dirty="0">
                <a:latin typeface="Arial" panose="020B0604020202020204" pitchFamily="34" charset="0"/>
                <a:cs typeface="Arial" panose="020B0604020202020204" pitchFamily="34" charset="0"/>
              </a:rPr>
              <a:t>Ask building maintenance for help</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9168" y="1295400"/>
            <a:ext cx="2990850" cy="2257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3810000"/>
            <a:ext cx="3143250" cy="2422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976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Why clean?</a:t>
            </a:r>
          </a:p>
        </p:txBody>
      </p:sp>
      <p:sp>
        <p:nvSpPr>
          <p:cNvPr id="3" name="Content Placeholder 2"/>
          <p:cNvSpPr>
            <a:spLocks noGrp="1"/>
          </p:cNvSpPr>
          <p:nvPr>
            <p:ph idx="1"/>
          </p:nvPr>
        </p:nvSpPr>
        <p:spPr/>
        <p:txBody>
          <a:bodyPr/>
          <a:lstStyle/>
          <a:p>
            <a:r>
              <a:rPr lang="en-US" dirty="0">
                <a:latin typeface="Arial" panose="020B0604020202020204" pitchFamily="34" charset="0"/>
                <a:cs typeface="Arial" panose="020B0604020202020204" pitchFamily="34" charset="0"/>
              </a:rPr>
              <a:t>Control Pests</a:t>
            </a:r>
          </a:p>
          <a:p>
            <a:pPr lvl="1"/>
            <a:r>
              <a:rPr lang="en-US" dirty="0">
                <a:latin typeface="Arial" panose="020B0604020202020204" pitchFamily="34" charset="0"/>
                <a:cs typeface="Arial" panose="020B0604020202020204" pitchFamily="34" charset="0"/>
              </a:rPr>
              <a:t>Food, water, hiding place</a:t>
            </a:r>
          </a:p>
          <a:p>
            <a:r>
              <a:rPr lang="en-US" dirty="0">
                <a:latin typeface="Arial" panose="020B0604020202020204" pitchFamily="34" charset="0"/>
                <a:cs typeface="Arial" panose="020B0604020202020204" pitchFamily="34" charset="0"/>
              </a:rPr>
              <a:t>Allergies &amp; Asthma</a:t>
            </a:r>
          </a:p>
          <a:p>
            <a:r>
              <a:rPr lang="en-US" dirty="0">
                <a:latin typeface="Arial" panose="020B0604020202020204" pitchFamily="34" charset="0"/>
                <a:cs typeface="Arial" panose="020B0604020202020204" pitchFamily="34" charset="0"/>
              </a:rPr>
              <a:t>Save food, save money</a:t>
            </a:r>
          </a:p>
          <a:p>
            <a:r>
              <a:rPr lang="en-US" dirty="0">
                <a:latin typeface="Arial" panose="020B0604020202020204" pitchFamily="34" charset="0"/>
                <a:cs typeface="Arial" panose="020B0604020202020204" pitchFamily="34" charset="0"/>
              </a:rPr>
              <a:t>Protect your stuff</a:t>
            </a:r>
          </a:p>
          <a:p>
            <a:r>
              <a:rPr lang="en-US" dirty="0">
                <a:latin typeface="Arial" panose="020B0604020202020204" pitchFamily="34" charset="0"/>
                <a:cs typeface="Arial" panose="020B0604020202020204" pitchFamily="34" charset="0"/>
              </a:rPr>
              <a:t>Save money &amp; time</a:t>
            </a:r>
          </a:p>
          <a:p>
            <a:r>
              <a:rPr lang="en-US" dirty="0">
                <a:latin typeface="Arial" panose="020B0604020202020204" pitchFamily="34" charset="0"/>
                <a:cs typeface="Arial" panose="020B0604020202020204" pitchFamily="34" charset="0"/>
              </a:rPr>
              <a:t>Lease &amp; landlord requirements</a:t>
            </a:r>
          </a:p>
        </p:txBody>
      </p:sp>
    </p:spTree>
    <p:extLst>
      <p:ext uri="{BB962C8B-B14F-4D97-AF65-F5344CB8AC3E}">
        <p14:creationId xmlns:p14="http://schemas.microsoft.com/office/powerpoint/2010/main" val="3714034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3733800" cy="1371600"/>
          </a:xfrm>
        </p:spPr>
        <p:txBody>
          <a:bodyPr/>
          <a:lstStyle/>
          <a:p>
            <a:r>
              <a:rPr lang="en-US" dirty="0">
                <a:latin typeface="Arial" panose="020B0604020202020204" pitchFamily="34" charset="0"/>
                <a:cs typeface="Arial" panose="020B0604020202020204" pitchFamily="34" charset="0"/>
              </a:rPr>
              <a:t>Appliances: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Microwave</a:t>
            </a:r>
          </a:p>
        </p:txBody>
      </p:sp>
      <p:sp>
        <p:nvSpPr>
          <p:cNvPr id="3" name="Content Placeholder 2"/>
          <p:cNvSpPr>
            <a:spLocks noGrp="1"/>
          </p:cNvSpPr>
          <p:nvPr>
            <p:ph idx="1"/>
          </p:nvPr>
        </p:nvSpPr>
        <p:spPr/>
        <p:txBody>
          <a:bodyPr/>
          <a:lstStyle/>
          <a:p>
            <a:r>
              <a:rPr lang="en-US" dirty="0">
                <a:latin typeface="Arial" panose="020B0604020202020204" pitchFamily="34" charset="0"/>
                <a:cs typeface="Arial" panose="020B0604020202020204" pitchFamily="34" charset="0"/>
              </a:rPr>
              <a:t>Mix equal parts of vinegar/water in a measuring cup</a:t>
            </a:r>
          </a:p>
          <a:p>
            <a:r>
              <a:rPr lang="en-US" dirty="0">
                <a:latin typeface="Arial" panose="020B0604020202020204" pitchFamily="34" charset="0"/>
                <a:cs typeface="Arial" panose="020B0604020202020204" pitchFamily="34" charset="0"/>
              </a:rPr>
              <a:t>Turn on high for 5 minutes</a:t>
            </a:r>
          </a:p>
          <a:p>
            <a:r>
              <a:rPr lang="en-US" dirty="0">
                <a:latin typeface="Arial" panose="020B0604020202020204" pitchFamily="34" charset="0"/>
                <a:cs typeface="Arial" panose="020B0604020202020204" pitchFamily="34" charset="0"/>
              </a:rPr>
              <a:t>Let sit with door closed for 5 more minutes. The steam will loosen the grime.</a:t>
            </a:r>
          </a:p>
          <a:p>
            <a:r>
              <a:rPr lang="en-US" dirty="0">
                <a:latin typeface="Arial" panose="020B0604020202020204" pitchFamily="34" charset="0"/>
                <a:cs typeface="Arial" panose="020B0604020202020204" pitchFamily="34" charset="0"/>
              </a:rPr>
              <a:t>Wipe interior clean</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410592"/>
            <a:ext cx="3209925" cy="2266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91037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43274"/>
            <a:ext cx="1828800" cy="24865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5254" y="2083076"/>
            <a:ext cx="1915413" cy="19061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Recycling &amp; Trash</a:t>
            </a:r>
          </a:p>
        </p:txBody>
      </p:sp>
      <p:sp>
        <p:nvSpPr>
          <p:cNvPr id="3" name="Content Placeholder 2"/>
          <p:cNvSpPr>
            <a:spLocks noGrp="1"/>
          </p:cNvSpPr>
          <p:nvPr>
            <p:ph idx="1"/>
          </p:nvPr>
        </p:nvSpPr>
        <p:spPr>
          <a:xfrm>
            <a:off x="228600" y="1752600"/>
            <a:ext cx="4267200" cy="4800600"/>
          </a:xfrm>
        </p:spPr>
        <p:txBody>
          <a:bodyPr/>
          <a:lstStyle/>
          <a:p>
            <a:r>
              <a:rPr lang="en-US" sz="2800" dirty="0">
                <a:latin typeface="Arial" panose="020B0604020202020204" pitchFamily="34" charset="0"/>
                <a:cs typeface="Arial" panose="020B0604020202020204" pitchFamily="34" charset="0"/>
              </a:rPr>
              <a:t>Don’t keep cardboard or paper bags</a:t>
            </a:r>
          </a:p>
          <a:p>
            <a:r>
              <a:rPr lang="en-US" sz="2800" dirty="0">
                <a:latin typeface="Arial" panose="020B0604020202020204" pitchFamily="34" charset="0"/>
                <a:cs typeface="Arial" panose="020B0604020202020204" pitchFamily="34" charset="0"/>
              </a:rPr>
              <a:t>Rinse &amp; recycle food &amp; drink containers</a:t>
            </a:r>
          </a:p>
          <a:p>
            <a:r>
              <a:rPr lang="en-US" sz="2800" dirty="0">
                <a:latin typeface="Arial" panose="020B0604020202020204" pitchFamily="34" charset="0"/>
                <a:cs typeface="Arial" panose="020B0604020202020204" pitchFamily="34" charset="0"/>
              </a:rPr>
              <a:t>Garbage in separate bag – empty daily</a:t>
            </a:r>
          </a:p>
          <a:p>
            <a:r>
              <a:rPr lang="en-US" sz="2800" dirty="0">
                <a:latin typeface="Arial" panose="020B0604020202020204" pitchFamily="34" charset="0"/>
                <a:cs typeface="Arial" panose="020B0604020202020204" pitchFamily="34" charset="0"/>
              </a:rPr>
              <a:t>Trash in covered container (tight lid)</a:t>
            </a:r>
          </a:p>
          <a:p>
            <a:r>
              <a:rPr lang="en-US" sz="2800" dirty="0">
                <a:latin typeface="Arial" panose="020B0604020202020204" pitchFamily="34" charset="0"/>
                <a:cs typeface="Arial" panose="020B0604020202020204" pitchFamily="34" charset="0"/>
              </a:rPr>
              <a:t>Remember to wash </a:t>
            </a:r>
            <a:r>
              <a:rPr lang="en-US" sz="2800" u="sng" dirty="0">
                <a:latin typeface="Arial" panose="020B0604020202020204" pitchFamily="34" charset="0"/>
                <a:cs typeface="Arial" panose="020B0604020202020204" pitchFamily="34" charset="0"/>
              </a:rPr>
              <a:t>inside</a:t>
            </a:r>
            <a:r>
              <a:rPr lang="en-US" sz="2800" dirty="0">
                <a:latin typeface="Arial" panose="020B0604020202020204" pitchFamily="34" charset="0"/>
                <a:cs typeface="Arial" panose="020B0604020202020204" pitchFamily="34" charset="0"/>
              </a:rPr>
              <a:t> the trash can</a:t>
            </a:r>
          </a:p>
          <a:p>
            <a:endParaRPr lang="en-US" sz="2800" dirty="0">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333524"/>
            <a:ext cx="2043113" cy="1749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2142" y="4029864"/>
            <a:ext cx="2043113" cy="1864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85255" y="4800600"/>
            <a:ext cx="1968513" cy="19568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4648200" y="6229657"/>
            <a:ext cx="2437055" cy="276999"/>
          </a:xfrm>
          <a:prstGeom prst="rect">
            <a:avLst/>
          </a:prstGeom>
          <a:noFill/>
        </p:spPr>
        <p:txBody>
          <a:bodyPr wrap="square" rtlCol="0">
            <a:spAutoFit/>
          </a:bodyPr>
          <a:lstStyle/>
          <a:p>
            <a:r>
              <a:rPr lang="en-US" sz="1200" dirty="0"/>
              <a:t>Image credits: Jayne Windham</a:t>
            </a:r>
          </a:p>
        </p:txBody>
      </p:sp>
    </p:spTree>
    <p:extLst>
      <p:ext uri="{BB962C8B-B14F-4D97-AF65-F5344CB8AC3E}">
        <p14:creationId xmlns:p14="http://schemas.microsoft.com/office/powerpoint/2010/main" val="3817582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Tables &amp; Chairs</a:t>
            </a:r>
          </a:p>
        </p:txBody>
      </p:sp>
      <p:sp>
        <p:nvSpPr>
          <p:cNvPr id="3" name="Content Placeholder 2"/>
          <p:cNvSpPr>
            <a:spLocks noGrp="1"/>
          </p:cNvSpPr>
          <p:nvPr>
            <p:ph idx="1"/>
          </p:nvPr>
        </p:nvSpPr>
        <p:spPr/>
        <p:txBody>
          <a:bodyPr/>
          <a:lstStyle/>
          <a:p>
            <a:r>
              <a:rPr lang="en-US" dirty="0">
                <a:latin typeface="Arial" panose="020B0604020202020204" pitchFamily="34" charset="0"/>
                <a:cs typeface="Arial" panose="020B0604020202020204" pitchFamily="34" charset="0"/>
              </a:rPr>
              <a:t>Move everything!</a:t>
            </a:r>
          </a:p>
          <a:p>
            <a:r>
              <a:rPr lang="en-US" dirty="0">
                <a:latin typeface="Arial" panose="020B0604020202020204" pitchFamily="34" charset="0"/>
                <a:cs typeface="Arial" panose="020B0604020202020204" pitchFamily="34" charset="0"/>
              </a:rPr>
              <a:t>Catch crumbs</a:t>
            </a:r>
          </a:p>
          <a:p>
            <a:r>
              <a:rPr lang="en-US" dirty="0">
                <a:latin typeface="Arial" panose="020B0604020202020204" pitchFamily="34" charset="0"/>
                <a:cs typeface="Arial" panose="020B0604020202020204" pitchFamily="34" charset="0"/>
              </a:rPr>
              <a:t>Wash sticky spills</a:t>
            </a:r>
          </a:p>
          <a:p>
            <a:r>
              <a:rPr lang="en-US" dirty="0">
                <a:latin typeface="Arial" panose="020B0604020202020204" pitchFamily="34" charset="0"/>
                <a:cs typeface="Arial" panose="020B0604020202020204" pitchFamily="34" charset="0"/>
              </a:rPr>
              <a:t>Look under the table - Vacuum or dust the floor</a:t>
            </a:r>
          </a:p>
        </p:txBody>
      </p:sp>
    </p:spTree>
    <p:extLst>
      <p:ext uri="{BB962C8B-B14F-4D97-AF65-F5344CB8AC3E}">
        <p14:creationId xmlns:p14="http://schemas.microsoft.com/office/powerpoint/2010/main" val="2508125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4495800" cy="1600200"/>
          </a:xfrm>
        </p:spPr>
        <p:txBody>
          <a:bodyPr/>
          <a:lstStyle/>
          <a:p>
            <a:r>
              <a:rPr lang="en-US" dirty="0">
                <a:latin typeface="Arial" panose="020B0604020202020204" pitchFamily="34" charset="0"/>
                <a:cs typeface="Arial" panose="020B0604020202020204" pitchFamily="34" charset="0"/>
              </a:rPr>
              <a:t>Cabinets &amp; Pantry</a:t>
            </a:r>
          </a:p>
        </p:txBody>
      </p:sp>
      <p:sp>
        <p:nvSpPr>
          <p:cNvPr id="3" name="Content Placeholder 2"/>
          <p:cNvSpPr>
            <a:spLocks noGrp="1"/>
          </p:cNvSpPr>
          <p:nvPr>
            <p:ph idx="1"/>
          </p:nvPr>
        </p:nvSpPr>
        <p:spPr>
          <a:xfrm>
            <a:off x="304800" y="1828800"/>
            <a:ext cx="4419600" cy="4267200"/>
          </a:xfrm>
        </p:spPr>
        <p:txBody>
          <a:bodyPr/>
          <a:lstStyle/>
          <a:p>
            <a:r>
              <a:rPr lang="en-US" dirty="0">
                <a:latin typeface="Arial" panose="020B0604020202020204" pitchFamily="34" charset="0"/>
                <a:cs typeface="Arial" panose="020B0604020202020204" pitchFamily="34" charset="0"/>
              </a:rPr>
              <a:t>Move everything!</a:t>
            </a:r>
          </a:p>
          <a:p>
            <a:r>
              <a:rPr lang="en-US" dirty="0">
                <a:latin typeface="Arial" panose="020B0604020202020204" pitchFamily="34" charset="0"/>
                <a:cs typeface="Arial" panose="020B0604020202020204" pitchFamily="34" charset="0"/>
              </a:rPr>
              <a:t>Look under the sink</a:t>
            </a:r>
          </a:p>
          <a:p>
            <a:r>
              <a:rPr lang="en-US" dirty="0">
                <a:latin typeface="Arial" panose="020B0604020202020204" pitchFamily="34" charset="0"/>
                <a:cs typeface="Arial" panose="020B0604020202020204" pitchFamily="34" charset="0"/>
              </a:rPr>
              <a:t>Vacuum or dust</a:t>
            </a:r>
          </a:p>
          <a:p>
            <a:r>
              <a:rPr lang="en-US" dirty="0">
                <a:latin typeface="Arial" panose="020B0604020202020204" pitchFamily="34" charset="0"/>
                <a:cs typeface="Arial" panose="020B0604020202020204" pitchFamily="34" charset="0"/>
              </a:rPr>
              <a:t>Organize contents </a:t>
            </a:r>
          </a:p>
          <a:p>
            <a:r>
              <a:rPr lang="en-US" dirty="0">
                <a:latin typeface="Arial" panose="020B0604020202020204" pitchFamily="34" charset="0"/>
                <a:cs typeface="Arial" panose="020B0604020202020204" pitchFamily="34" charset="0"/>
              </a:rPr>
              <a:t>Food in covered containers</a:t>
            </a:r>
          </a:p>
          <a:p>
            <a:pPr lvl="1"/>
            <a:r>
              <a:rPr lang="en-US" dirty="0">
                <a:latin typeface="Arial" panose="020B0604020202020204" pitchFamily="34" charset="0"/>
                <a:cs typeface="Arial" panose="020B0604020202020204" pitchFamily="34" charset="0"/>
              </a:rPr>
              <a:t>Zipper bags</a:t>
            </a:r>
          </a:p>
          <a:p>
            <a:pPr lvl="1"/>
            <a:r>
              <a:rPr lang="en-US" dirty="0">
                <a:latin typeface="Arial" panose="020B0604020202020204" pitchFamily="34" charset="0"/>
                <a:cs typeface="Arial" panose="020B0604020202020204" pitchFamily="34" charset="0"/>
              </a:rPr>
              <a:t>Snap covers</a:t>
            </a:r>
          </a:p>
        </p:txBody>
      </p:sp>
      <p:pic>
        <p:nvPicPr>
          <p:cNvPr id="8194" name="Picture 2" descr="C:\Users\Jayne\Desktop\CL_photos\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4282" y="458971"/>
            <a:ext cx="4155901" cy="31167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0160" y="12420600"/>
            <a:ext cx="12070011" cy="160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52400" y="6229657"/>
            <a:ext cx="3048000" cy="276999"/>
          </a:xfrm>
          <a:prstGeom prst="rect">
            <a:avLst/>
          </a:prstGeom>
          <a:noFill/>
        </p:spPr>
        <p:txBody>
          <a:bodyPr wrap="square" rtlCol="0">
            <a:spAutoFit/>
          </a:bodyPr>
          <a:lstStyle/>
          <a:p>
            <a:r>
              <a:rPr lang="en-US" sz="1200" dirty="0"/>
              <a:t>Image credits: Jayne Windham</a:t>
            </a: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7203" y="3581400"/>
            <a:ext cx="3772979" cy="3067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04744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610600" cy="1219200"/>
          </a:xfrm>
        </p:spPr>
        <p:txBody>
          <a:bodyPr/>
          <a:lstStyle/>
          <a:p>
            <a:r>
              <a:rPr lang="en-US" dirty="0"/>
              <a:t>Storage Containers</a:t>
            </a:r>
          </a:p>
        </p:txBody>
      </p:sp>
      <p:sp>
        <p:nvSpPr>
          <p:cNvPr id="4" name="Content Placeholder 3"/>
          <p:cNvSpPr>
            <a:spLocks noGrp="1"/>
          </p:cNvSpPr>
          <p:nvPr>
            <p:ph sz="half" idx="2"/>
          </p:nvPr>
        </p:nvSpPr>
        <p:spPr/>
        <p:txBody>
          <a:bodyPr/>
          <a:lstStyle/>
          <a:p>
            <a:endParaRPr lang="en-US" dirty="0"/>
          </a:p>
        </p:txBody>
      </p:sp>
      <p:sp>
        <p:nvSpPr>
          <p:cNvPr id="5" name="Slide Number Placeholder 4"/>
          <p:cNvSpPr>
            <a:spLocks noGrp="1"/>
          </p:cNvSpPr>
          <p:nvPr>
            <p:ph type="sldNum" sz="quarter" idx="12"/>
          </p:nvPr>
        </p:nvSpPr>
        <p:spPr/>
        <p:txBody>
          <a:bodyPr/>
          <a:lstStyle/>
          <a:p>
            <a:fld id="{E53D8E3F-AC4F-464D-A45D-462D0B8258F5}" type="slidenum">
              <a:rPr lang="en-US" altLang="en-US" smtClean="0">
                <a:solidFill>
                  <a:srgbClr val="000000"/>
                </a:solidFill>
              </a:rPr>
              <a:pPr/>
              <a:t>24</a:t>
            </a:fld>
            <a:endParaRPr lang="en-US" altLang="en-US">
              <a:solidFill>
                <a:srgbClr val="000000"/>
              </a:solidFill>
            </a:endParaRPr>
          </a:p>
        </p:txBody>
      </p:sp>
      <p:pic>
        <p:nvPicPr>
          <p:cNvPr id="9218"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3268134"/>
            <a:ext cx="4419600" cy="3314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586434"/>
            <a:ext cx="2667000" cy="2857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6114" y="1418793"/>
            <a:ext cx="3484485" cy="26116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rot="10800000" flipV="1">
            <a:off x="838200" y="6444335"/>
            <a:ext cx="2667000" cy="276999"/>
          </a:xfrm>
          <a:prstGeom prst="rect">
            <a:avLst/>
          </a:prstGeom>
          <a:noFill/>
        </p:spPr>
        <p:txBody>
          <a:bodyPr wrap="square" rtlCol="0">
            <a:spAutoFit/>
          </a:bodyPr>
          <a:lstStyle/>
          <a:p>
            <a:r>
              <a:rPr lang="en-US" sz="1200" dirty="0"/>
              <a:t>Images credit: Jayne Windham</a:t>
            </a: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039281" y="1386394"/>
            <a:ext cx="3327125" cy="283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2250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914400"/>
          </a:xfrm>
        </p:spPr>
        <p:txBody>
          <a:bodyPr/>
          <a:lstStyle/>
          <a:p>
            <a:r>
              <a:rPr lang="en-US" dirty="0">
                <a:latin typeface="Arial" panose="020B0604020202020204" pitchFamily="34" charset="0"/>
                <a:cs typeface="Arial" panose="020B0604020202020204" pitchFamily="34" charset="0"/>
              </a:rPr>
              <a:t>Furniture</a:t>
            </a:r>
          </a:p>
        </p:txBody>
      </p:sp>
      <p:sp>
        <p:nvSpPr>
          <p:cNvPr id="3" name="Content Placeholder 2"/>
          <p:cNvSpPr>
            <a:spLocks noGrp="1"/>
          </p:cNvSpPr>
          <p:nvPr>
            <p:ph idx="1"/>
          </p:nvPr>
        </p:nvSpPr>
        <p:spPr>
          <a:xfrm>
            <a:off x="304800" y="1600200"/>
            <a:ext cx="4953000" cy="5105400"/>
          </a:xfrm>
        </p:spPr>
        <p:txBody>
          <a:bodyPr/>
          <a:lstStyle/>
          <a:p>
            <a:r>
              <a:rPr lang="en-US" dirty="0">
                <a:latin typeface="Arial" panose="020B0604020202020204" pitchFamily="34" charset="0"/>
                <a:cs typeface="Arial" panose="020B0604020202020204" pitchFamily="34" charset="0"/>
              </a:rPr>
              <a:t>Move everything!</a:t>
            </a:r>
          </a:p>
          <a:p>
            <a:pPr lvl="1"/>
            <a:r>
              <a:rPr lang="en-US" dirty="0">
                <a:latin typeface="Arial" panose="020B0604020202020204" pitchFamily="34" charset="0"/>
                <a:cs typeface="Arial" panose="020B0604020202020204" pitchFamily="34" charset="0"/>
              </a:rPr>
              <a:t>Clutter from tops</a:t>
            </a:r>
          </a:p>
          <a:p>
            <a:r>
              <a:rPr lang="en-US" dirty="0">
                <a:latin typeface="Arial" panose="020B0604020202020204" pitchFamily="34" charset="0"/>
                <a:cs typeface="Arial" panose="020B0604020202020204" pitchFamily="34" charset="0"/>
              </a:rPr>
              <a:t>Dust with soft cloth</a:t>
            </a:r>
          </a:p>
          <a:p>
            <a:pPr lvl="1"/>
            <a:r>
              <a:rPr lang="en-US" dirty="0">
                <a:latin typeface="Arial" panose="020B0604020202020204" pitchFamily="34" charset="0"/>
                <a:cs typeface="Arial" panose="020B0604020202020204" pitchFamily="34" charset="0"/>
              </a:rPr>
              <a:t>Microfiber, old T-shirt, microfiber cloth or paper towel</a:t>
            </a:r>
          </a:p>
          <a:p>
            <a:pPr lvl="1"/>
            <a:r>
              <a:rPr lang="en-US" dirty="0">
                <a:latin typeface="Arial" panose="020B0604020202020204" pitchFamily="34" charset="0"/>
                <a:cs typeface="Arial" panose="020B0604020202020204" pitchFamily="34" charset="0"/>
              </a:rPr>
              <a:t>Damp dust when possible</a:t>
            </a:r>
          </a:p>
          <a:p>
            <a:r>
              <a:rPr lang="en-US" dirty="0">
                <a:latin typeface="Arial" panose="020B0604020202020204" pitchFamily="34" charset="0"/>
                <a:cs typeface="Arial" panose="020B0604020202020204" pitchFamily="34" charset="0"/>
              </a:rPr>
              <a:t>Fold contents of drawers</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2312" y="2590800"/>
            <a:ext cx="3886200" cy="3078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rot="10800000" flipV="1">
            <a:off x="5562600" y="5813215"/>
            <a:ext cx="2895600" cy="276999"/>
          </a:xfrm>
          <a:prstGeom prst="rect">
            <a:avLst/>
          </a:prstGeom>
          <a:noFill/>
        </p:spPr>
        <p:txBody>
          <a:bodyPr wrap="square" rtlCol="0">
            <a:spAutoFit/>
          </a:bodyPr>
          <a:lstStyle/>
          <a:p>
            <a:r>
              <a:rPr lang="en-US" sz="1200" dirty="0"/>
              <a:t>Image credit: Jayne Windham</a:t>
            </a:r>
          </a:p>
        </p:txBody>
      </p:sp>
    </p:spTree>
    <p:extLst>
      <p:ext uri="{BB962C8B-B14F-4D97-AF65-F5344CB8AC3E}">
        <p14:creationId xmlns:p14="http://schemas.microsoft.com/office/powerpoint/2010/main" val="2671032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Soft Furniture</a:t>
            </a:r>
          </a:p>
        </p:txBody>
      </p:sp>
      <p:sp>
        <p:nvSpPr>
          <p:cNvPr id="3" name="Content Placeholder 2"/>
          <p:cNvSpPr>
            <a:spLocks noGrp="1"/>
          </p:cNvSpPr>
          <p:nvPr>
            <p:ph idx="1"/>
          </p:nvPr>
        </p:nvSpPr>
        <p:spPr>
          <a:xfrm>
            <a:off x="304800" y="1676400"/>
            <a:ext cx="4495800" cy="4953000"/>
          </a:xfrm>
        </p:spPr>
        <p:txBody>
          <a:bodyPr/>
          <a:lstStyle/>
          <a:p>
            <a:r>
              <a:rPr lang="en-US" dirty="0">
                <a:latin typeface="Arial" panose="020B0604020202020204" pitchFamily="34" charset="0"/>
                <a:cs typeface="Arial" panose="020B0604020202020204" pitchFamily="34" charset="0"/>
              </a:rPr>
              <a:t>Move everything!</a:t>
            </a:r>
          </a:p>
          <a:p>
            <a:pPr lvl="1"/>
            <a:r>
              <a:rPr lang="en-US" dirty="0">
                <a:latin typeface="Arial" panose="020B0604020202020204" pitchFamily="34" charset="0"/>
                <a:cs typeface="Arial" panose="020B0604020202020204" pitchFamily="34" charset="0"/>
              </a:rPr>
              <a:t>Blankets, pillows</a:t>
            </a:r>
          </a:p>
          <a:p>
            <a:r>
              <a:rPr lang="en-US" dirty="0">
                <a:latin typeface="Arial" panose="020B0604020202020204" pitchFamily="34" charset="0"/>
                <a:cs typeface="Arial" panose="020B0604020202020204" pitchFamily="34" charset="0"/>
              </a:rPr>
              <a:t>Vacuum </a:t>
            </a:r>
          </a:p>
          <a:p>
            <a:pPr lvl="1"/>
            <a:r>
              <a:rPr lang="en-US" dirty="0">
                <a:latin typeface="Arial" panose="020B0604020202020204" pitchFamily="34" charset="0"/>
                <a:cs typeface="Arial" panose="020B0604020202020204" pitchFamily="34" charset="0"/>
              </a:rPr>
              <a:t>Even under cushions</a:t>
            </a:r>
          </a:p>
          <a:p>
            <a:r>
              <a:rPr lang="en-US" dirty="0">
                <a:latin typeface="Arial" panose="020B0604020202020204" pitchFamily="34" charset="0"/>
                <a:cs typeface="Arial" panose="020B0604020202020204" pitchFamily="34" charset="0"/>
              </a:rPr>
              <a:t>Fold and store blankets</a:t>
            </a:r>
          </a:p>
          <a:p>
            <a:r>
              <a:rPr lang="en-US" dirty="0">
                <a:latin typeface="Arial" panose="020B0604020202020204" pitchFamily="34" charset="0"/>
                <a:cs typeface="Arial" panose="020B0604020202020204" pitchFamily="34" charset="0"/>
              </a:rPr>
              <a:t>Cover sofa with washable sheet if pets sleep here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362200"/>
            <a:ext cx="3809999" cy="3399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rot="10800000" flipV="1">
            <a:off x="6574315" y="5774546"/>
            <a:ext cx="2438398" cy="276999"/>
          </a:xfrm>
          <a:prstGeom prst="rect">
            <a:avLst/>
          </a:prstGeom>
          <a:noFill/>
        </p:spPr>
        <p:txBody>
          <a:bodyPr wrap="square" rtlCol="0">
            <a:spAutoFit/>
          </a:bodyPr>
          <a:lstStyle/>
          <a:p>
            <a:r>
              <a:rPr lang="en-US" sz="1200" dirty="0"/>
              <a:t>Image credit: Jayne Windham</a:t>
            </a:r>
          </a:p>
        </p:txBody>
      </p:sp>
    </p:spTree>
    <p:extLst>
      <p:ext uri="{BB962C8B-B14F-4D97-AF65-F5344CB8AC3E}">
        <p14:creationId xmlns:p14="http://schemas.microsoft.com/office/powerpoint/2010/main" val="3974462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Floors</a:t>
            </a:r>
          </a:p>
        </p:txBody>
      </p:sp>
      <p:sp>
        <p:nvSpPr>
          <p:cNvPr id="3" name="Content Placeholder 2"/>
          <p:cNvSpPr>
            <a:spLocks noGrp="1"/>
          </p:cNvSpPr>
          <p:nvPr>
            <p:ph idx="1"/>
          </p:nvPr>
        </p:nvSpPr>
        <p:spPr>
          <a:xfrm>
            <a:off x="304800" y="1676400"/>
            <a:ext cx="4419600" cy="4419600"/>
          </a:xfrm>
        </p:spPr>
        <p:txBody>
          <a:bodyPr/>
          <a:lstStyle/>
          <a:p>
            <a:r>
              <a:rPr lang="en-US" dirty="0">
                <a:latin typeface="Arial" panose="020B0604020202020204" pitchFamily="34" charset="0"/>
                <a:cs typeface="Arial" panose="020B0604020202020204" pitchFamily="34" charset="0"/>
              </a:rPr>
              <a:t>Vacuum: If carpet, use beater bar</a:t>
            </a:r>
          </a:p>
          <a:p>
            <a:r>
              <a:rPr lang="en-US" dirty="0">
                <a:latin typeface="Arial" panose="020B0604020202020204" pitchFamily="34" charset="0"/>
                <a:cs typeface="Arial" panose="020B0604020202020204" pitchFamily="34" charset="0"/>
              </a:rPr>
              <a:t>HEPA filtration is best</a:t>
            </a:r>
          </a:p>
          <a:p>
            <a:r>
              <a:rPr lang="en-US" dirty="0">
                <a:latin typeface="Arial" panose="020B0604020202020204" pitchFamily="34" charset="0"/>
                <a:cs typeface="Arial" panose="020B0604020202020204" pitchFamily="34" charset="0"/>
              </a:rPr>
              <a:t>Sweep</a:t>
            </a:r>
          </a:p>
          <a:p>
            <a:r>
              <a:rPr lang="en-US" dirty="0">
                <a:latin typeface="Arial" panose="020B0604020202020204" pitchFamily="34" charset="0"/>
                <a:cs typeface="Arial" panose="020B0604020202020204" pitchFamily="34" charset="0"/>
              </a:rPr>
              <a:t>Mop</a:t>
            </a:r>
          </a:p>
          <a:p>
            <a:r>
              <a:rPr lang="en-US" dirty="0">
                <a:latin typeface="Arial" panose="020B0604020202020204" pitchFamily="34" charset="0"/>
                <a:cs typeface="Arial" panose="020B0604020202020204" pitchFamily="34" charset="0"/>
              </a:rPr>
              <a:t>Dry</a:t>
            </a:r>
          </a:p>
          <a:p>
            <a:r>
              <a:rPr lang="en-US" dirty="0">
                <a:latin typeface="Arial" panose="020B0604020202020204" pitchFamily="34" charset="0"/>
                <a:cs typeface="Arial" panose="020B0604020202020204" pitchFamily="34" charset="0"/>
              </a:rPr>
              <a:t>Report rips or tears</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581400"/>
            <a:ext cx="3708227" cy="3152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715000" y="6155051"/>
            <a:ext cx="3276600" cy="276999"/>
          </a:xfrm>
          <a:prstGeom prst="rect">
            <a:avLst/>
          </a:prstGeom>
          <a:noFill/>
        </p:spPr>
        <p:txBody>
          <a:bodyPr wrap="square" rtlCol="0">
            <a:spAutoFit/>
          </a:bodyPr>
          <a:lstStyle/>
          <a:p>
            <a:r>
              <a:rPr lang="en-US" sz="1200" dirty="0"/>
              <a:t>Image credit: Jayne Windham</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0852" y="381000"/>
            <a:ext cx="3752850" cy="2876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5410200" y="3257272"/>
            <a:ext cx="2929072" cy="369332"/>
          </a:xfrm>
          <a:prstGeom prst="rect">
            <a:avLst/>
          </a:prstGeom>
          <a:noFill/>
        </p:spPr>
        <p:txBody>
          <a:bodyPr wrap="none" rtlCol="0">
            <a:spAutoFit/>
          </a:bodyPr>
          <a:lstStyle/>
          <a:p>
            <a:r>
              <a:rPr lang="en-US" dirty="0"/>
              <a:t>Image credit: Wikihow.com</a:t>
            </a:r>
          </a:p>
        </p:txBody>
      </p:sp>
    </p:spTree>
    <p:extLst>
      <p:ext uri="{BB962C8B-B14F-4D97-AF65-F5344CB8AC3E}">
        <p14:creationId xmlns:p14="http://schemas.microsoft.com/office/powerpoint/2010/main" val="2683458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Mop &amp; Rinse</a:t>
            </a:r>
          </a:p>
        </p:txBody>
      </p:sp>
      <p:sp>
        <p:nvSpPr>
          <p:cNvPr id="4" name="Slide Number Placeholder 3"/>
          <p:cNvSpPr>
            <a:spLocks noGrp="1"/>
          </p:cNvSpPr>
          <p:nvPr>
            <p:ph type="sldNum" sz="quarter" idx="12"/>
          </p:nvPr>
        </p:nvSpPr>
        <p:spPr/>
        <p:txBody>
          <a:bodyPr/>
          <a:lstStyle/>
          <a:p>
            <a:fld id="{7D1EEEC9-3F63-4B8A-B807-2836B926A8ED}" type="slidenum">
              <a:rPr lang="en-US" altLang="en-US" smtClean="0">
                <a:solidFill>
                  <a:srgbClr val="000000"/>
                </a:solidFill>
              </a:rPr>
              <a:pPr/>
              <a:t>28</a:t>
            </a:fld>
            <a:endParaRPr lang="en-US" altLang="en-US">
              <a:solidFill>
                <a:srgbClr val="000000"/>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01624"/>
            <a:ext cx="3081338" cy="308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3"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066800" y="3672948"/>
            <a:ext cx="3152775" cy="3152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3490" y="1061156"/>
            <a:ext cx="3217510" cy="2962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3733800"/>
            <a:ext cx="3139866" cy="3031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rot="10800000" flipV="1">
            <a:off x="6248399" y="6421554"/>
            <a:ext cx="2666999" cy="276999"/>
          </a:xfrm>
          <a:prstGeom prst="rect">
            <a:avLst/>
          </a:prstGeom>
          <a:noFill/>
        </p:spPr>
        <p:txBody>
          <a:bodyPr wrap="square" rtlCol="0">
            <a:spAutoFit/>
          </a:bodyPr>
          <a:lstStyle/>
          <a:p>
            <a:r>
              <a:rPr lang="en-US" sz="1200" dirty="0"/>
              <a:t>Images credit: Jayne Windham</a:t>
            </a:r>
          </a:p>
        </p:txBody>
      </p:sp>
    </p:spTree>
    <p:extLst>
      <p:ext uri="{BB962C8B-B14F-4D97-AF65-F5344CB8AC3E}">
        <p14:creationId xmlns:p14="http://schemas.microsoft.com/office/powerpoint/2010/main" val="2261443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Keep dirt off of the floor</a:t>
            </a:r>
          </a:p>
        </p:txBody>
      </p:sp>
      <p:sp>
        <p:nvSpPr>
          <p:cNvPr id="3" name="Content Placeholder 2"/>
          <p:cNvSpPr>
            <a:spLocks noGrp="1"/>
          </p:cNvSpPr>
          <p:nvPr>
            <p:ph sz="half" idx="1"/>
          </p:nvPr>
        </p:nvSpPr>
        <p:spPr>
          <a:xfrm>
            <a:off x="304800" y="5181600"/>
            <a:ext cx="4191000" cy="1295400"/>
          </a:xfrm>
        </p:spPr>
        <p:txBody>
          <a:bodyPr/>
          <a:lstStyle/>
          <a:p>
            <a:pPr marL="0" indent="0" algn="ctr">
              <a:buNone/>
            </a:pPr>
            <a:r>
              <a:rPr lang="en-US" dirty="0"/>
              <a:t>Tray under pet food makes cleanup easier</a:t>
            </a:r>
          </a:p>
        </p:txBody>
      </p:sp>
      <p:sp>
        <p:nvSpPr>
          <p:cNvPr id="4" name="Content Placeholder 3"/>
          <p:cNvSpPr>
            <a:spLocks noGrp="1"/>
          </p:cNvSpPr>
          <p:nvPr>
            <p:ph sz="half" idx="2"/>
          </p:nvPr>
        </p:nvSpPr>
        <p:spPr>
          <a:xfrm>
            <a:off x="4876800" y="5257800"/>
            <a:ext cx="4038600" cy="838199"/>
          </a:xfrm>
        </p:spPr>
        <p:txBody>
          <a:bodyPr/>
          <a:lstStyle/>
          <a:p>
            <a:pPr marL="0" indent="0" algn="ctr">
              <a:buNone/>
            </a:pPr>
            <a:r>
              <a:rPr lang="en-US" dirty="0"/>
              <a:t>Entry mats keep dirt out</a:t>
            </a:r>
          </a:p>
        </p:txBody>
      </p:sp>
      <p:sp>
        <p:nvSpPr>
          <p:cNvPr id="5" name="Slide Number Placeholder 4"/>
          <p:cNvSpPr>
            <a:spLocks noGrp="1"/>
          </p:cNvSpPr>
          <p:nvPr>
            <p:ph type="sldNum" sz="quarter" idx="12"/>
          </p:nvPr>
        </p:nvSpPr>
        <p:spPr/>
        <p:txBody>
          <a:bodyPr/>
          <a:lstStyle/>
          <a:p>
            <a:fld id="{E53D8E3F-AC4F-464D-A45D-462D0B8258F5}" type="slidenum">
              <a:rPr lang="en-US" altLang="en-US" smtClean="0">
                <a:solidFill>
                  <a:srgbClr val="000000"/>
                </a:solidFill>
              </a:rPr>
              <a:pPr/>
              <a:t>29</a:t>
            </a:fld>
            <a:endParaRPr lang="en-US" altLang="en-US">
              <a:solidFill>
                <a:srgbClr val="00000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776412"/>
            <a:ext cx="3690582" cy="3371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905000"/>
            <a:ext cx="3871913"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2350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219200"/>
          </a:xfrm>
        </p:spPr>
        <p:txBody>
          <a:bodyPr>
            <a:normAutofit/>
          </a:bodyPr>
          <a:lstStyle/>
          <a:p>
            <a:r>
              <a:rPr lang="en-US" dirty="0">
                <a:latin typeface="Arial" panose="020B0604020202020204" pitchFamily="34" charset="0"/>
                <a:cs typeface="Arial" panose="020B0604020202020204" pitchFamily="34" charset="0"/>
              </a:rPr>
              <a:t>Where does the mess come from?</a:t>
            </a:r>
          </a:p>
        </p:txBody>
      </p:sp>
      <p:sp>
        <p:nvSpPr>
          <p:cNvPr id="3" name="Content Placeholder 2"/>
          <p:cNvSpPr>
            <a:spLocks noGrp="1"/>
          </p:cNvSpPr>
          <p:nvPr>
            <p:ph idx="1"/>
          </p:nvPr>
        </p:nvSpPr>
        <p:spPr/>
        <p:txBody>
          <a:bodyPr/>
          <a:lstStyle/>
          <a:p>
            <a:r>
              <a:rPr lang="en-US" dirty="0">
                <a:latin typeface="Arial" panose="020B0604020202020204" pitchFamily="34" charset="0"/>
                <a:cs typeface="Arial" panose="020B0604020202020204" pitchFamily="34" charset="0"/>
              </a:rPr>
              <a:t>Food: cooking and eating</a:t>
            </a:r>
          </a:p>
          <a:p>
            <a:r>
              <a:rPr lang="en-US" dirty="0">
                <a:latin typeface="Arial" panose="020B0604020202020204" pitchFamily="34" charset="0"/>
                <a:cs typeface="Arial" panose="020B0604020202020204" pitchFamily="34" charset="0"/>
              </a:rPr>
              <a:t>Pets: food &amp; hair</a:t>
            </a:r>
          </a:p>
          <a:p>
            <a:r>
              <a:rPr lang="en-US" dirty="0">
                <a:latin typeface="Arial" panose="020B0604020202020204" pitchFamily="34" charset="0"/>
                <a:cs typeface="Arial" panose="020B0604020202020204" pitchFamily="34" charset="0"/>
              </a:rPr>
              <a:t>Pests</a:t>
            </a:r>
          </a:p>
          <a:p>
            <a:r>
              <a:rPr lang="en-US" dirty="0">
                <a:latin typeface="Arial" panose="020B0604020202020204" pitchFamily="34" charset="0"/>
                <a:cs typeface="Arial" panose="020B0604020202020204" pitchFamily="34" charset="0"/>
              </a:rPr>
              <a:t>Dust from outside</a:t>
            </a:r>
          </a:p>
          <a:p>
            <a:r>
              <a:rPr lang="en-US" dirty="0">
                <a:latin typeface="Arial" panose="020B0604020202020204" pitchFamily="34" charset="0"/>
                <a:cs typeface="Arial" panose="020B0604020202020204" pitchFamily="34" charset="0"/>
              </a:rPr>
              <a:t>People! </a:t>
            </a:r>
          </a:p>
          <a:p>
            <a:pPr lvl="1"/>
            <a:r>
              <a:rPr lang="en-US" dirty="0">
                <a:latin typeface="Arial" panose="020B0604020202020204" pitchFamily="34" charset="0"/>
                <a:cs typeface="Arial" panose="020B0604020202020204" pitchFamily="34" charset="0"/>
              </a:rPr>
              <a:t>How do people add to this?</a:t>
            </a:r>
          </a:p>
        </p:txBody>
      </p:sp>
    </p:spTree>
    <p:extLst>
      <p:ext uri="{BB962C8B-B14F-4D97-AF65-F5344CB8AC3E}">
        <p14:creationId xmlns:p14="http://schemas.microsoft.com/office/powerpoint/2010/main" val="33863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 things, big messes:</a:t>
            </a:r>
          </a:p>
        </p:txBody>
      </p:sp>
      <p:sp>
        <p:nvSpPr>
          <p:cNvPr id="4" name="Slide Number Placeholder 3"/>
          <p:cNvSpPr>
            <a:spLocks noGrp="1"/>
          </p:cNvSpPr>
          <p:nvPr>
            <p:ph type="sldNum" sz="quarter" idx="12"/>
          </p:nvPr>
        </p:nvSpPr>
        <p:spPr/>
        <p:txBody>
          <a:bodyPr/>
          <a:lstStyle/>
          <a:p>
            <a:fld id="{7D1EEEC9-3F63-4B8A-B807-2836B926A8ED}" type="slidenum">
              <a:rPr lang="en-US" altLang="en-US" smtClean="0">
                <a:solidFill>
                  <a:srgbClr val="000000"/>
                </a:solidFill>
              </a:rPr>
              <a:pPr/>
              <a:t>30</a:t>
            </a:fld>
            <a:endParaRPr lang="en-US" altLang="en-US" dirty="0">
              <a:solidFill>
                <a:srgbClr val="000000"/>
              </a:solidFill>
            </a:endParaRPr>
          </a:p>
        </p:txBody>
      </p:sp>
      <p:pic>
        <p:nvPicPr>
          <p:cNvPr id="5122" name="Picture 2" descr="C:\Users\Jayne\Desktop\CL_photos\2016-06-29 01.43.4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176733" y="1524000"/>
            <a:ext cx="2857500"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362199"/>
            <a:ext cx="2690813" cy="37718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4" y="1524000"/>
            <a:ext cx="2967036" cy="21384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6553199" y="5393660"/>
            <a:ext cx="2514599" cy="276999"/>
          </a:xfrm>
          <a:prstGeom prst="rect">
            <a:avLst/>
          </a:prstGeom>
          <a:noFill/>
        </p:spPr>
        <p:txBody>
          <a:bodyPr wrap="square" rtlCol="0">
            <a:spAutoFit/>
          </a:bodyPr>
          <a:lstStyle/>
          <a:p>
            <a:r>
              <a:rPr lang="en-US" sz="1200" dirty="0"/>
              <a:t>Images credit: Jayne Windham</a:t>
            </a:r>
          </a:p>
        </p:txBody>
      </p:sp>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1" y="4116592"/>
            <a:ext cx="2373630" cy="22861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36805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2895600"/>
            <a:ext cx="2590800" cy="34545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895600"/>
            <a:ext cx="2511159" cy="2571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a:t>Bathrooms</a:t>
            </a:r>
          </a:p>
        </p:txBody>
      </p:sp>
      <p:sp>
        <p:nvSpPr>
          <p:cNvPr id="5" name="Content Placeholder 4"/>
          <p:cNvSpPr>
            <a:spLocks noGrp="1"/>
          </p:cNvSpPr>
          <p:nvPr>
            <p:ph sz="half" idx="1"/>
          </p:nvPr>
        </p:nvSpPr>
        <p:spPr>
          <a:xfrm>
            <a:off x="304800" y="1676400"/>
            <a:ext cx="3352800" cy="4817336"/>
          </a:xfrm>
        </p:spPr>
        <p:txBody>
          <a:bodyPr/>
          <a:lstStyle/>
          <a:p>
            <a:r>
              <a:rPr lang="en-US" dirty="0"/>
              <a:t>Keep them dry</a:t>
            </a:r>
          </a:p>
          <a:p>
            <a:pPr lvl="1"/>
            <a:r>
              <a:rPr lang="en-US" dirty="0"/>
              <a:t>Clean</a:t>
            </a:r>
          </a:p>
          <a:p>
            <a:pPr lvl="1"/>
            <a:r>
              <a:rPr lang="en-US" dirty="0"/>
              <a:t>Mold-free</a:t>
            </a:r>
          </a:p>
          <a:p>
            <a:pPr lvl="1"/>
            <a:r>
              <a:rPr lang="en-US" dirty="0"/>
              <a:t>Pest-free </a:t>
            </a:r>
          </a:p>
          <a:p>
            <a:r>
              <a:rPr lang="en-US" dirty="0"/>
              <a:t>Use a squeegee, sponge or towel to wipe down walls</a:t>
            </a:r>
          </a:p>
        </p:txBody>
      </p:sp>
      <p:sp>
        <p:nvSpPr>
          <p:cNvPr id="4" name="Slide Number Placeholder 3"/>
          <p:cNvSpPr>
            <a:spLocks noGrp="1"/>
          </p:cNvSpPr>
          <p:nvPr>
            <p:ph type="sldNum" sz="quarter" idx="12"/>
          </p:nvPr>
        </p:nvSpPr>
        <p:spPr/>
        <p:txBody>
          <a:bodyPr/>
          <a:lstStyle/>
          <a:p>
            <a:fld id="{7D1EEEC9-3F63-4B8A-B807-2836B926A8ED}" type="slidenum">
              <a:rPr lang="en-US" altLang="en-US" smtClean="0">
                <a:solidFill>
                  <a:srgbClr val="000000"/>
                </a:solidFill>
              </a:rPr>
              <a:pPr/>
              <a:t>31</a:t>
            </a:fld>
            <a:endParaRPr lang="en-US" altLang="en-US" dirty="0">
              <a:solidFill>
                <a:srgbClr val="000000"/>
              </a:solidFill>
            </a:endParaRPr>
          </a:p>
        </p:txBody>
      </p:sp>
      <p:pic>
        <p:nvPicPr>
          <p:cNvPr id="4098" name="Picture 2"/>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5355959" y="457200"/>
            <a:ext cx="3251200"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rot="10800000" flipV="1">
            <a:off x="6324598" y="6355236"/>
            <a:ext cx="2590801" cy="276999"/>
          </a:xfrm>
          <a:prstGeom prst="rect">
            <a:avLst/>
          </a:prstGeom>
          <a:noFill/>
        </p:spPr>
        <p:txBody>
          <a:bodyPr wrap="square" rtlCol="0">
            <a:spAutoFit/>
          </a:bodyPr>
          <a:lstStyle/>
          <a:p>
            <a:r>
              <a:rPr lang="en-US" sz="1200" dirty="0"/>
              <a:t>Images credit: Jayne Windham</a:t>
            </a:r>
          </a:p>
        </p:txBody>
      </p:sp>
    </p:spTree>
    <p:extLst>
      <p:ext uri="{BB962C8B-B14F-4D97-AF65-F5344CB8AC3E}">
        <p14:creationId xmlns:p14="http://schemas.microsoft.com/office/powerpoint/2010/main" val="2388326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295400"/>
          </a:xfrm>
        </p:spPr>
        <p:txBody>
          <a:bodyPr/>
          <a:lstStyle/>
          <a:p>
            <a:r>
              <a:rPr lang="en-US" dirty="0"/>
              <a:t>Bathrooms:</a:t>
            </a:r>
            <a:br>
              <a:rPr lang="en-US" dirty="0"/>
            </a:br>
            <a:r>
              <a:rPr lang="en-US" dirty="0"/>
              <a:t>Ventilated &amp; Dry</a:t>
            </a:r>
          </a:p>
        </p:txBody>
      </p:sp>
      <p:pic>
        <p:nvPicPr>
          <p:cNvPr id="8195" name="Picture 3"/>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5867400" y="152400"/>
            <a:ext cx="30861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Content Placeholder 4"/>
          <p:cNvSpPr>
            <a:spLocks noGrp="1"/>
          </p:cNvSpPr>
          <p:nvPr>
            <p:ph sz="half" idx="2"/>
          </p:nvPr>
        </p:nvSpPr>
        <p:spPr>
          <a:xfrm>
            <a:off x="381000" y="2057400"/>
            <a:ext cx="2971800" cy="4038600"/>
          </a:xfrm>
        </p:spPr>
        <p:txBody>
          <a:bodyPr/>
          <a:lstStyle/>
          <a:p>
            <a:r>
              <a:rPr lang="en-US" dirty="0"/>
              <a:t>Run the fan or open the window</a:t>
            </a:r>
          </a:p>
          <a:p>
            <a:r>
              <a:rPr lang="en-US" dirty="0"/>
              <a:t>Hang mats &amp; towels to dry when done</a:t>
            </a:r>
          </a:p>
          <a:p>
            <a:endParaRPr lang="en-US" dirty="0"/>
          </a:p>
        </p:txBody>
      </p:sp>
      <p:sp>
        <p:nvSpPr>
          <p:cNvPr id="4" name="Slide Number Placeholder 3"/>
          <p:cNvSpPr>
            <a:spLocks noGrp="1"/>
          </p:cNvSpPr>
          <p:nvPr>
            <p:ph type="sldNum" sz="quarter" idx="12"/>
          </p:nvPr>
        </p:nvSpPr>
        <p:spPr/>
        <p:txBody>
          <a:bodyPr/>
          <a:lstStyle/>
          <a:p>
            <a:fld id="{7D1EEEC9-3F63-4B8A-B807-2836B926A8ED}" type="slidenum">
              <a:rPr lang="en-US" altLang="en-US" smtClean="0">
                <a:solidFill>
                  <a:srgbClr val="000000"/>
                </a:solidFill>
              </a:rPr>
              <a:pPr/>
              <a:t>32</a:t>
            </a:fld>
            <a:endParaRPr lang="en-US" altLang="en-US">
              <a:solidFill>
                <a:srgbClr val="000000"/>
              </a:solidFill>
            </a:endParaRP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3505200"/>
            <a:ext cx="3962400" cy="3142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70521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5334000" cy="1295400"/>
          </a:xfrm>
        </p:spPr>
        <p:txBody>
          <a:bodyPr/>
          <a:lstStyle/>
          <a:p>
            <a:r>
              <a:rPr lang="en-US" dirty="0"/>
              <a:t>Bathroom (continued)</a:t>
            </a:r>
          </a:p>
        </p:txBody>
      </p:sp>
      <p:sp>
        <p:nvSpPr>
          <p:cNvPr id="3" name="Content Placeholder 2"/>
          <p:cNvSpPr>
            <a:spLocks noGrp="1"/>
          </p:cNvSpPr>
          <p:nvPr>
            <p:ph sz="half" idx="1"/>
          </p:nvPr>
        </p:nvSpPr>
        <p:spPr>
          <a:xfrm>
            <a:off x="228600" y="1600200"/>
            <a:ext cx="4267200" cy="5029200"/>
          </a:xfrm>
        </p:spPr>
        <p:txBody>
          <a:bodyPr/>
          <a:lstStyle/>
          <a:p>
            <a:r>
              <a:rPr lang="en-US" dirty="0"/>
              <a:t>Spray sink, shower &amp; toilet with cleaner</a:t>
            </a:r>
          </a:p>
          <a:p>
            <a:pPr lvl="1"/>
            <a:r>
              <a:rPr lang="en-US" dirty="0"/>
              <a:t>Make sure to clean under the seat!</a:t>
            </a:r>
          </a:p>
          <a:p>
            <a:r>
              <a:rPr lang="en-US" dirty="0"/>
              <a:t>Wipe with paper towel, rag or sponge</a:t>
            </a:r>
          </a:p>
          <a:p>
            <a:r>
              <a:rPr lang="en-US" dirty="0"/>
              <a:t>Brush inside toilet</a:t>
            </a:r>
          </a:p>
          <a:p>
            <a:r>
              <a:rPr lang="en-US" dirty="0"/>
              <a:t>Check under sink for leaks or spills</a:t>
            </a:r>
          </a:p>
          <a:p>
            <a:pPr lvl="1"/>
            <a:r>
              <a:rPr lang="en-US" dirty="0"/>
              <a:t>Report any leaks</a:t>
            </a:r>
          </a:p>
          <a:p>
            <a:r>
              <a:rPr lang="en-US" dirty="0"/>
              <a:t>Empty wastebaskets</a:t>
            </a:r>
          </a:p>
          <a:p>
            <a:endParaRPr lang="en-US" dirty="0"/>
          </a:p>
        </p:txBody>
      </p:sp>
      <p:sp>
        <p:nvSpPr>
          <p:cNvPr id="5" name="Slide Number Placeholder 4"/>
          <p:cNvSpPr>
            <a:spLocks noGrp="1"/>
          </p:cNvSpPr>
          <p:nvPr>
            <p:ph type="sldNum" sz="quarter" idx="12"/>
          </p:nvPr>
        </p:nvSpPr>
        <p:spPr/>
        <p:txBody>
          <a:bodyPr/>
          <a:lstStyle/>
          <a:p>
            <a:fld id="{E53D8E3F-AC4F-464D-A45D-462D0B8258F5}" type="slidenum">
              <a:rPr lang="en-US" altLang="en-US" smtClean="0">
                <a:solidFill>
                  <a:srgbClr val="000000"/>
                </a:solidFill>
              </a:rPr>
              <a:pPr/>
              <a:t>33</a:t>
            </a:fld>
            <a:endParaRPr lang="en-US" altLang="en-US" dirty="0">
              <a:solidFill>
                <a:srgbClr val="000000"/>
              </a:solidFill>
            </a:endParaRPr>
          </a:p>
        </p:txBody>
      </p:sp>
      <p:pic>
        <p:nvPicPr>
          <p:cNvPr id="9218"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62308" y="4267200"/>
            <a:ext cx="3505200" cy="24435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873775"/>
            <a:ext cx="3429000" cy="3190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23217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Bedrooms</a:t>
            </a:r>
          </a:p>
        </p:txBody>
      </p:sp>
      <p:sp>
        <p:nvSpPr>
          <p:cNvPr id="3" name="Content Placeholder 2"/>
          <p:cNvSpPr>
            <a:spLocks noGrp="1"/>
          </p:cNvSpPr>
          <p:nvPr>
            <p:ph sz="half" idx="1"/>
          </p:nvPr>
        </p:nvSpPr>
        <p:spPr>
          <a:xfrm>
            <a:off x="304800" y="1752599"/>
            <a:ext cx="3962400" cy="4724401"/>
          </a:xfrm>
        </p:spPr>
        <p:txBody>
          <a:bodyPr/>
          <a:lstStyle/>
          <a:p>
            <a:r>
              <a:rPr lang="en-US" dirty="0"/>
              <a:t>Launder bedding weekly, use hot dryer</a:t>
            </a:r>
          </a:p>
          <a:p>
            <a:r>
              <a:rPr lang="en-US" dirty="0"/>
              <a:t>Keep closets organized, floors clear</a:t>
            </a:r>
          </a:p>
          <a:p>
            <a:r>
              <a:rPr lang="en-US" dirty="0"/>
              <a:t>Dust &amp; vacuum weekly</a:t>
            </a:r>
          </a:p>
          <a:p>
            <a:r>
              <a:rPr lang="en-US" dirty="0"/>
              <a:t>Keep food &amp; drink away from bedrooms</a:t>
            </a:r>
          </a:p>
          <a:p>
            <a:endParaRPr lang="en-US" dirty="0"/>
          </a:p>
        </p:txBody>
      </p:sp>
      <p:sp>
        <p:nvSpPr>
          <p:cNvPr id="5" name="Slide Number Placeholder 4"/>
          <p:cNvSpPr>
            <a:spLocks noGrp="1"/>
          </p:cNvSpPr>
          <p:nvPr>
            <p:ph type="sldNum" sz="quarter" idx="12"/>
          </p:nvPr>
        </p:nvSpPr>
        <p:spPr/>
        <p:txBody>
          <a:bodyPr/>
          <a:lstStyle/>
          <a:p>
            <a:fld id="{E53D8E3F-AC4F-464D-A45D-462D0B8258F5}" type="slidenum">
              <a:rPr lang="en-US" altLang="en-US" smtClean="0">
                <a:solidFill>
                  <a:srgbClr val="000000"/>
                </a:solidFill>
              </a:rPr>
              <a:pPr/>
              <a:t>34</a:t>
            </a:fld>
            <a:endParaRPr lang="en-US" altLang="en-US">
              <a:solidFill>
                <a:srgbClr val="000000"/>
              </a:solidFill>
            </a:endParaRPr>
          </a:p>
        </p:txBody>
      </p:sp>
      <p:sp>
        <p:nvSpPr>
          <p:cNvPr id="4" name="TextBox 3"/>
          <p:cNvSpPr txBox="1"/>
          <p:nvPr/>
        </p:nvSpPr>
        <p:spPr>
          <a:xfrm>
            <a:off x="6781800" y="2653099"/>
            <a:ext cx="2209800" cy="276999"/>
          </a:xfrm>
          <a:prstGeom prst="rect">
            <a:avLst/>
          </a:prstGeom>
          <a:noFill/>
        </p:spPr>
        <p:txBody>
          <a:bodyPr wrap="square" rtlCol="0">
            <a:spAutoFit/>
          </a:bodyPr>
          <a:lstStyle/>
          <a:p>
            <a:r>
              <a:rPr lang="en-US" sz="1200" dirty="0"/>
              <a:t>Image credit: Jayne Windham</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344" y="4191000"/>
            <a:ext cx="3293125" cy="24657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6" name="Picture 2" descr="https://scontent-lga3-1.xx.fbcdn.net/v/t34.0-12/13625176_10209798184935033_471828058_n.jpg?oh=d2c77b74d4ecfa4484379a79725daac5&amp;oe=578191C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2153" y="1972019"/>
            <a:ext cx="2629647"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304800"/>
            <a:ext cx="3271520"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228600" y="6477001"/>
            <a:ext cx="2438400" cy="276999"/>
          </a:xfrm>
          <a:prstGeom prst="rect">
            <a:avLst/>
          </a:prstGeom>
          <a:noFill/>
        </p:spPr>
        <p:txBody>
          <a:bodyPr wrap="square" rtlCol="0">
            <a:spAutoFit/>
          </a:bodyPr>
          <a:lstStyle/>
          <a:p>
            <a:r>
              <a:rPr lang="en-US" sz="1200" dirty="0"/>
              <a:t>Images credit: Jayne Windham</a:t>
            </a:r>
          </a:p>
        </p:txBody>
      </p:sp>
    </p:spTree>
    <p:extLst>
      <p:ext uri="{BB962C8B-B14F-4D97-AF65-F5344CB8AC3E}">
        <p14:creationId xmlns:p14="http://schemas.microsoft.com/office/powerpoint/2010/main" val="817618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9996" y="5181599"/>
            <a:ext cx="2133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81000" y="304800"/>
            <a:ext cx="8077200" cy="990600"/>
          </a:xfrm>
        </p:spPr>
        <p:txBody>
          <a:bodyPr/>
          <a:lstStyle/>
          <a:p>
            <a:r>
              <a:rPr lang="en-US" dirty="0"/>
              <a:t>What do we need?</a:t>
            </a:r>
            <a:br>
              <a:rPr lang="en-US" dirty="0"/>
            </a:br>
            <a:r>
              <a:rPr lang="en-US" dirty="0"/>
              <a:t>It doesn’t have to cost a lot…</a:t>
            </a:r>
          </a:p>
        </p:txBody>
      </p:sp>
      <p:sp>
        <p:nvSpPr>
          <p:cNvPr id="3" name="Content Placeholder 2"/>
          <p:cNvSpPr>
            <a:spLocks noGrp="1"/>
          </p:cNvSpPr>
          <p:nvPr>
            <p:ph sz="half" idx="1"/>
          </p:nvPr>
        </p:nvSpPr>
        <p:spPr>
          <a:xfrm>
            <a:off x="211730" y="1752600"/>
            <a:ext cx="4284070" cy="3429000"/>
          </a:xfrm>
        </p:spPr>
        <p:txBody>
          <a:bodyPr/>
          <a:lstStyle/>
          <a:p>
            <a:r>
              <a:rPr lang="en-US" dirty="0"/>
              <a:t>Sponge, dish towel, microfiber cloth</a:t>
            </a:r>
          </a:p>
          <a:p>
            <a:r>
              <a:rPr lang="en-US" dirty="0"/>
              <a:t>Zipper bags, food containers</a:t>
            </a:r>
          </a:p>
          <a:p>
            <a:r>
              <a:rPr lang="en-US" dirty="0"/>
              <a:t>Trash bag, plastic grocery bag,</a:t>
            </a:r>
          </a:p>
          <a:p>
            <a:r>
              <a:rPr lang="en-US" dirty="0"/>
              <a:t>Cleaners</a:t>
            </a:r>
          </a:p>
          <a:p>
            <a:endParaRPr lang="en-US" dirty="0"/>
          </a:p>
        </p:txBody>
      </p:sp>
      <p:sp>
        <p:nvSpPr>
          <p:cNvPr id="4" name="Content Placeholder 3"/>
          <p:cNvSpPr>
            <a:spLocks noGrp="1"/>
          </p:cNvSpPr>
          <p:nvPr>
            <p:ph sz="half" idx="2"/>
          </p:nvPr>
        </p:nvSpPr>
        <p:spPr>
          <a:xfrm>
            <a:off x="4648200" y="1676400"/>
            <a:ext cx="4114800" cy="3642680"/>
          </a:xfrm>
        </p:spPr>
        <p:txBody>
          <a:bodyPr/>
          <a:lstStyle/>
          <a:p>
            <a:r>
              <a:rPr lang="en-US" dirty="0"/>
              <a:t>Mop &amp; bucket</a:t>
            </a:r>
          </a:p>
          <a:p>
            <a:r>
              <a:rPr lang="en-US" dirty="0"/>
              <a:t>Broom &amp; dustpan</a:t>
            </a:r>
          </a:p>
          <a:p>
            <a:r>
              <a:rPr lang="en-US" dirty="0"/>
              <a:t>Vacuum</a:t>
            </a:r>
          </a:p>
          <a:p>
            <a:r>
              <a:rPr lang="en-US" dirty="0"/>
              <a:t>Cobweb duster</a:t>
            </a:r>
          </a:p>
          <a:p>
            <a:r>
              <a:rPr lang="en-US" dirty="0"/>
              <a:t>Toilet brush</a:t>
            </a:r>
          </a:p>
          <a:p>
            <a:r>
              <a:rPr lang="en-US" dirty="0"/>
              <a:t>Trash bin</a:t>
            </a:r>
          </a:p>
          <a:p>
            <a:r>
              <a:rPr lang="en-US" dirty="0"/>
              <a:t>Squeegee</a:t>
            </a:r>
          </a:p>
        </p:txBody>
      </p:sp>
      <p:sp>
        <p:nvSpPr>
          <p:cNvPr id="5" name="Slide Number Placeholder 4"/>
          <p:cNvSpPr>
            <a:spLocks noGrp="1"/>
          </p:cNvSpPr>
          <p:nvPr>
            <p:ph type="sldNum" sz="quarter" idx="12"/>
          </p:nvPr>
        </p:nvSpPr>
        <p:spPr/>
        <p:txBody>
          <a:bodyPr/>
          <a:lstStyle/>
          <a:p>
            <a:fld id="{E53D8E3F-AC4F-464D-A45D-462D0B8258F5}" type="slidenum">
              <a:rPr lang="en-US" altLang="en-US" smtClean="0">
                <a:solidFill>
                  <a:srgbClr val="000000"/>
                </a:solidFill>
              </a:rPr>
              <a:pPr/>
              <a:t>35</a:t>
            </a:fld>
            <a:endParaRPr lang="en-US" altLang="en-US">
              <a:solidFill>
                <a:srgbClr val="000000"/>
              </a:solidFill>
            </a:endParaRPr>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30" y="5891270"/>
            <a:ext cx="305752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5911008"/>
            <a:ext cx="2247900" cy="818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7051" y="5834120"/>
            <a:ext cx="3776949" cy="975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5181600"/>
            <a:ext cx="25114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9703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Revisit your lists (page#)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Think about your home…</a:t>
            </a:r>
            <a:endParaRPr lang="en-US" dirty="0">
              <a:solidFill>
                <a:schemeClr val="tx1"/>
              </a:solidFill>
              <a:latin typeface="Arial" panose="020B0604020202020204" pitchFamily="34" charset="0"/>
              <a:cs typeface="Arial" panose="020B0604020202020204" pitchFamily="34" charset="0"/>
            </a:endParaRPr>
          </a:p>
        </p:txBody>
      </p:sp>
      <p:sp>
        <p:nvSpPr>
          <p:cNvPr id="4" name="Text Placeholder 3"/>
          <p:cNvSpPr>
            <a:spLocks noGrp="1"/>
          </p:cNvSpPr>
          <p:nvPr>
            <p:ph type="body" idx="1"/>
          </p:nvPr>
        </p:nvSpPr>
        <p:spPr>
          <a:xfrm>
            <a:off x="228600" y="1600200"/>
            <a:ext cx="4191000" cy="914400"/>
          </a:xfrm>
        </p:spPr>
        <p:txBody>
          <a:bodyPr/>
          <a:lstStyle/>
          <a:p>
            <a:pPr algn="ctr"/>
            <a:r>
              <a:rPr lang="en-US" sz="3200" dirty="0">
                <a:latin typeface="Arial" panose="020B0604020202020204" pitchFamily="34" charset="0"/>
                <a:cs typeface="Arial" panose="020B0604020202020204" pitchFamily="34" charset="0"/>
              </a:rPr>
              <a:t>Messy areas?</a:t>
            </a:r>
          </a:p>
        </p:txBody>
      </p:sp>
      <p:sp>
        <p:nvSpPr>
          <p:cNvPr id="3" name="Content Placeholder 2"/>
          <p:cNvSpPr>
            <a:spLocks noGrp="1"/>
          </p:cNvSpPr>
          <p:nvPr>
            <p:ph sz="half" idx="2"/>
          </p:nvPr>
        </p:nvSpPr>
        <p:spPr>
          <a:xfrm>
            <a:off x="457200" y="2895600"/>
            <a:ext cx="4040188" cy="3230562"/>
          </a:xfrm>
        </p:spPr>
        <p:txBody>
          <a:bodyPr/>
          <a:lstStyle/>
          <a:p>
            <a:r>
              <a:rPr lang="en-US" dirty="0">
                <a:latin typeface="Arial" panose="020B0604020202020204" pitchFamily="34" charset="0"/>
                <a:cs typeface="Arial" panose="020B0604020202020204" pitchFamily="34" charset="0"/>
              </a:rPr>
              <a:t>What are your top 2 messy rooms?</a:t>
            </a:r>
          </a:p>
          <a:p>
            <a:r>
              <a:rPr lang="en-US" dirty="0">
                <a:latin typeface="Arial" panose="020B0604020202020204" pitchFamily="34" charset="0"/>
                <a:cs typeface="Arial" panose="020B0604020202020204" pitchFamily="34" charset="0"/>
              </a:rPr>
              <a:t>List 3 specific things you can do to improve each one</a:t>
            </a:r>
          </a:p>
        </p:txBody>
      </p:sp>
      <p:sp>
        <p:nvSpPr>
          <p:cNvPr id="5" name="Text Placeholder 4"/>
          <p:cNvSpPr>
            <a:spLocks noGrp="1"/>
          </p:cNvSpPr>
          <p:nvPr>
            <p:ph type="body" sz="quarter" idx="3"/>
          </p:nvPr>
        </p:nvSpPr>
        <p:spPr>
          <a:xfrm>
            <a:off x="4645025" y="1600201"/>
            <a:ext cx="4041775" cy="838200"/>
          </a:xfrm>
        </p:spPr>
        <p:txBody>
          <a:bodyPr/>
          <a:lstStyle/>
          <a:p>
            <a:pPr algn="ctr"/>
            <a:r>
              <a:rPr lang="en-US" sz="3200" dirty="0"/>
              <a:t>Why is it so hard?</a:t>
            </a:r>
          </a:p>
        </p:txBody>
      </p:sp>
      <p:sp>
        <p:nvSpPr>
          <p:cNvPr id="6" name="Content Placeholder 5"/>
          <p:cNvSpPr>
            <a:spLocks noGrp="1"/>
          </p:cNvSpPr>
          <p:nvPr>
            <p:ph sz="quarter" idx="4"/>
          </p:nvPr>
        </p:nvSpPr>
        <p:spPr>
          <a:xfrm>
            <a:off x="4876800" y="2743200"/>
            <a:ext cx="3810000" cy="3382962"/>
          </a:xfrm>
        </p:spPr>
        <p:txBody>
          <a:bodyPr/>
          <a:lstStyle/>
          <a:p>
            <a:r>
              <a:rPr lang="en-US" dirty="0">
                <a:latin typeface="Arial" panose="020B0604020202020204" pitchFamily="34" charset="0"/>
                <a:cs typeface="Arial" panose="020B0604020202020204" pitchFamily="34" charset="0"/>
              </a:rPr>
              <a:t>What are your top 3 difficulties?</a:t>
            </a:r>
          </a:p>
          <a:p>
            <a:r>
              <a:rPr lang="en-US" dirty="0">
                <a:latin typeface="Arial" panose="020B0604020202020204" pitchFamily="34" charset="0"/>
                <a:cs typeface="Arial" panose="020B0604020202020204" pitchFamily="34" charset="0"/>
              </a:rPr>
              <a:t>List 3 things that would help to improve these</a:t>
            </a:r>
          </a:p>
          <a:p>
            <a:r>
              <a:rPr lang="en-US" dirty="0">
                <a:latin typeface="Arial" panose="020B0604020202020204" pitchFamily="34" charset="0"/>
                <a:cs typeface="Arial" panose="020B0604020202020204" pitchFamily="34" charset="0"/>
              </a:rPr>
              <a:t>List people who can help or things you need</a:t>
            </a:r>
            <a:endParaRPr lang="en-US" dirty="0"/>
          </a:p>
        </p:txBody>
      </p:sp>
    </p:spTree>
    <p:extLst>
      <p:ext uri="{BB962C8B-B14F-4D97-AF65-F5344CB8AC3E}">
        <p14:creationId xmlns:p14="http://schemas.microsoft.com/office/powerpoint/2010/main" val="1004341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219200"/>
          </a:xfrm>
        </p:spPr>
        <p:txBody>
          <a:bodyPr/>
          <a:lstStyle/>
          <a:p>
            <a:r>
              <a:rPr lang="en-US" dirty="0"/>
              <a:t>Now that you’re all cleaned up:</a:t>
            </a:r>
            <a:br>
              <a:rPr lang="en-US" dirty="0"/>
            </a:br>
            <a:r>
              <a:rPr lang="en-US" dirty="0"/>
              <a:t>Suggested “House Rules”</a:t>
            </a:r>
            <a:br>
              <a:rPr lang="en-US" dirty="0"/>
            </a:br>
            <a:br>
              <a:rPr lang="en-US" dirty="0"/>
            </a:br>
            <a:endParaRPr lang="en-US" dirty="0"/>
          </a:p>
        </p:txBody>
      </p:sp>
      <p:sp>
        <p:nvSpPr>
          <p:cNvPr id="3" name="Content Placeholder 2"/>
          <p:cNvSpPr>
            <a:spLocks noGrp="1"/>
          </p:cNvSpPr>
          <p:nvPr>
            <p:ph idx="1"/>
          </p:nvPr>
        </p:nvSpPr>
        <p:spPr>
          <a:xfrm>
            <a:off x="304800" y="1828800"/>
            <a:ext cx="5334000" cy="4267200"/>
          </a:xfrm>
        </p:spPr>
        <p:txBody>
          <a:bodyPr/>
          <a:lstStyle/>
          <a:p>
            <a:r>
              <a:rPr lang="en-US" dirty="0"/>
              <a:t>Food and drink at </a:t>
            </a:r>
            <a:r>
              <a:rPr lang="en-US"/>
              <a:t>table only</a:t>
            </a:r>
            <a:endParaRPr lang="en-US" dirty="0"/>
          </a:p>
          <a:p>
            <a:r>
              <a:rPr lang="en-US" dirty="0"/>
              <a:t>Shoes off upon entering</a:t>
            </a:r>
          </a:p>
          <a:p>
            <a:r>
              <a:rPr lang="en-US" dirty="0"/>
              <a:t>Wet towels hung up to dry</a:t>
            </a:r>
          </a:p>
          <a:p>
            <a:r>
              <a:rPr lang="en-US" dirty="0"/>
              <a:t>Dirty clothes in laundry basket</a:t>
            </a:r>
          </a:p>
          <a:p>
            <a:r>
              <a:rPr lang="en-US" dirty="0"/>
              <a:t>What else will help you?</a:t>
            </a:r>
          </a:p>
        </p:txBody>
      </p:sp>
      <p:sp>
        <p:nvSpPr>
          <p:cNvPr id="4" name="Slide Number Placeholder 3"/>
          <p:cNvSpPr>
            <a:spLocks noGrp="1"/>
          </p:cNvSpPr>
          <p:nvPr>
            <p:ph type="sldNum" sz="quarter" idx="12"/>
          </p:nvPr>
        </p:nvSpPr>
        <p:spPr/>
        <p:txBody>
          <a:bodyPr/>
          <a:lstStyle/>
          <a:p>
            <a:fld id="{7D1EEEC9-3F63-4B8A-B807-2836B926A8ED}" type="slidenum">
              <a:rPr lang="en-US" altLang="en-US" smtClean="0">
                <a:solidFill>
                  <a:srgbClr val="000000"/>
                </a:solidFill>
              </a:rPr>
              <a:pPr/>
              <a:t>37</a:t>
            </a:fld>
            <a:endParaRPr lang="en-US" altLang="en-US">
              <a:solidFill>
                <a:srgbClr val="000000"/>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1" y="1709561"/>
            <a:ext cx="2784366" cy="4962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7568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Think about your home…</a:t>
            </a:r>
            <a:endParaRPr lang="en-US" dirty="0">
              <a:solidFill>
                <a:schemeClr val="tx1"/>
              </a:solidFill>
              <a:latin typeface="Arial" panose="020B0604020202020204" pitchFamily="34" charset="0"/>
              <a:cs typeface="Arial" panose="020B0604020202020204" pitchFamily="34" charset="0"/>
            </a:endParaRPr>
          </a:p>
        </p:txBody>
      </p:sp>
      <p:sp>
        <p:nvSpPr>
          <p:cNvPr id="4" name="Text Placeholder 3"/>
          <p:cNvSpPr>
            <a:spLocks noGrp="1"/>
          </p:cNvSpPr>
          <p:nvPr>
            <p:ph type="body" idx="1"/>
          </p:nvPr>
        </p:nvSpPr>
        <p:spPr>
          <a:xfrm>
            <a:off x="228600" y="1600200"/>
            <a:ext cx="4191000" cy="1143000"/>
          </a:xfrm>
        </p:spPr>
        <p:txBody>
          <a:bodyPr/>
          <a:lstStyle/>
          <a:p>
            <a:pPr algn="ctr"/>
            <a:r>
              <a:rPr lang="en-US" sz="3200" dirty="0">
                <a:latin typeface="Arial" panose="020B0604020202020204" pitchFamily="34" charset="0"/>
                <a:cs typeface="Arial" panose="020B0604020202020204" pitchFamily="34" charset="0"/>
              </a:rPr>
              <a:t>What are your messy areas?</a:t>
            </a:r>
          </a:p>
        </p:txBody>
      </p:sp>
      <p:sp>
        <p:nvSpPr>
          <p:cNvPr id="3" name="Content Placeholder 2"/>
          <p:cNvSpPr>
            <a:spLocks noGrp="1"/>
          </p:cNvSpPr>
          <p:nvPr>
            <p:ph sz="half" idx="2"/>
          </p:nvPr>
        </p:nvSpPr>
        <p:spPr>
          <a:xfrm>
            <a:off x="457200" y="2895600"/>
            <a:ext cx="4040188" cy="3230562"/>
          </a:xfrm>
        </p:spPr>
        <p:txBody>
          <a:bodyPr/>
          <a:lstStyle/>
          <a:p>
            <a:r>
              <a:rPr lang="en-US" dirty="0">
                <a:latin typeface="Arial" panose="020B0604020202020204" pitchFamily="34" charset="0"/>
                <a:cs typeface="Arial" panose="020B0604020202020204" pitchFamily="34" charset="0"/>
              </a:rPr>
              <a:t>Kitchen</a:t>
            </a:r>
          </a:p>
          <a:p>
            <a:r>
              <a:rPr lang="en-US" dirty="0">
                <a:latin typeface="Arial" panose="020B0604020202020204" pitchFamily="34" charset="0"/>
                <a:cs typeface="Arial" panose="020B0604020202020204" pitchFamily="34" charset="0"/>
              </a:rPr>
              <a:t>Living room</a:t>
            </a:r>
          </a:p>
          <a:p>
            <a:r>
              <a:rPr lang="en-US" dirty="0">
                <a:latin typeface="Arial" panose="020B0604020202020204" pitchFamily="34" charset="0"/>
                <a:cs typeface="Arial" panose="020B0604020202020204" pitchFamily="34" charset="0"/>
              </a:rPr>
              <a:t>Bedrooms</a:t>
            </a:r>
          </a:p>
          <a:p>
            <a:r>
              <a:rPr lang="en-US" dirty="0">
                <a:latin typeface="Arial" panose="020B0604020202020204" pitchFamily="34" charset="0"/>
                <a:cs typeface="Arial" panose="020B0604020202020204" pitchFamily="34" charset="0"/>
              </a:rPr>
              <a:t>Bathroom</a:t>
            </a:r>
          </a:p>
        </p:txBody>
      </p:sp>
      <p:sp>
        <p:nvSpPr>
          <p:cNvPr id="5" name="Text Placeholder 4"/>
          <p:cNvSpPr>
            <a:spLocks noGrp="1"/>
          </p:cNvSpPr>
          <p:nvPr>
            <p:ph type="body" sz="quarter" idx="3"/>
          </p:nvPr>
        </p:nvSpPr>
        <p:spPr>
          <a:xfrm>
            <a:off x="4645025" y="1600200"/>
            <a:ext cx="4041775" cy="1142999"/>
          </a:xfrm>
        </p:spPr>
        <p:txBody>
          <a:bodyPr/>
          <a:lstStyle/>
          <a:p>
            <a:pPr algn="ctr"/>
            <a:r>
              <a:rPr lang="en-US" sz="3200" dirty="0"/>
              <a:t>Why is it so hard to keep clean?</a:t>
            </a:r>
          </a:p>
        </p:txBody>
      </p:sp>
      <p:sp>
        <p:nvSpPr>
          <p:cNvPr id="6" name="Content Placeholder 5"/>
          <p:cNvSpPr>
            <a:spLocks noGrp="1"/>
          </p:cNvSpPr>
          <p:nvPr>
            <p:ph sz="quarter" idx="4"/>
          </p:nvPr>
        </p:nvSpPr>
        <p:spPr>
          <a:xfrm>
            <a:off x="4876800" y="2743200"/>
            <a:ext cx="3810000" cy="3810000"/>
          </a:xfrm>
        </p:spPr>
        <p:txBody>
          <a:bodyPr/>
          <a:lstStyle/>
          <a:p>
            <a:r>
              <a:rPr lang="en-US" dirty="0">
                <a:latin typeface="Arial" panose="020B0604020202020204" pitchFamily="34" charset="0"/>
                <a:cs typeface="Arial" panose="020B0604020202020204" pitchFamily="34" charset="0"/>
              </a:rPr>
              <a:t>Time</a:t>
            </a:r>
          </a:p>
          <a:p>
            <a:r>
              <a:rPr lang="en-US" dirty="0">
                <a:latin typeface="Arial" panose="020B0604020202020204" pitchFamily="34" charset="0"/>
                <a:cs typeface="Arial" panose="020B0604020202020204" pitchFamily="34" charset="0"/>
              </a:rPr>
              <a:t>Energy</a:t>
            </a:r>
          </a:p>
          <a:p>
            <a:r>
              <a:rPr lang="en-US" dirty="0">
                <a:latin typeface="Arial" panose="020B0604020202020204" pitchFamily="34" charset="0"/>
                <a:cs typeface="Arial" panose="020B0604020202020204" pitchFamily="34" charset="0"/>
              </a:rPr>
              <a:t>Storage space</a:t>
            </a:r>
          </a:p>
          <a:p>
            <a:r>
              <a:rPr lang="en-US" dirty="0">
                <a:latin typeface="Arial" panose="020B0604020202020204" pitchFamily="34" charset="0"/>
                <a:cs typeface="Arial" panose="020B0604020202020204" pitchFamily="34" charset="0"/>
              </a:rPr>
              <a:t>Other people</a:t>
            </a:r>
          </a:p>
          <a:p>
            <a:r>
              <a:rPr lang="en-US" dirty="0">
                <a:latin typeface="Arial" panose="020B0604020202020204" pitchFamily="34" charset="0"/>
                <a:cs typeface="Arial" panose="020B0604020202020204" pitchFamily="34" charset="0"/>
              </a:rPr>
              <a:t>Don’t know where to start</a:t>
            </a:r>
          </a:p>
          <a:p>
            <a:r>
              <a:rPr lang="en-US" dirty="0"/>
              <a:t>Hard-to-clean surfaces: Clean AND Cleanable</a:t>
            </a:r>
          </a:p>
        </p:txBody>
      </p:sp>
    </p:spTree>
    <p:extLst>
      <p:ext uri="{BB962C8B-B14F-4D97-AF65-F5344CB8AC3E}">
        <p14:creationId xmlns:p14="http://schemas.microsoft.com/office/powerpoint/2010/main" val="520781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219200"/>
          </a:xfrm>
        </p:spPr>
        <p:txBody>
          <a:bodyPr/>
          <a:lstStyle/>
          <a:p>
            <a:r>
              <a:rPr lang="en-US" dirty="0">
                <a:latin typeface="Arial" panose="020B0604020202020204" pitchFamily="34" charset="0"/>
                <a:cs typeface="Arial" panose="020B0604020202020204" pitchFamily="34" charset="0"/>
              </a:rPr>
              <a:t>Where to Start: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Remove Clutter First</a:t>
            </a:r>
          </a:p>
        </p:txBody>
      </p:sp>
      <p:sp>
        <p:nvSpPr>
          <p:cNvPr id="3" name="Content Placeholder 2"/>
          <p:cNvSpPr>
            <a:spLocks noGrp="1"/>
          </p:cNvSpPr>
          <p:nvPr>
            <p:ph idx="1"/>
          </p:nvPr>
        </p:nvSpPr>
        <p:spPr/>
        <p:txBody>
          <a:bodyPr/>
          <a:lstStyle/>
          <a:p>
            <a:r>
              <a:rPr lang="en-US" dirty="0">
                <a:latin typeface="Arial" panose="020B0604020202020204" pitchFamily="34" charset="0"/>
                <a:cs typeface="Arial" panose="020B0604020202020204" pitchFamily="34" charset="0"/>
              </a:rPr>
              <a:t>Put things back where they belong</a:t>
            </a:r>
          </a:p>
          <a:p>
            <a:pPr lvl="1"/>
            <a:r>
              <a:rPr lang="en-US" dirty="0">
                <a:latin typeface="Arial" panose="020B0604020202020204" pitchFamily="34" charset="0"/>
                <a:cs typeface="Arial" panose="020B0604020202020204" pitchFamily="34" charset="0"/>
              </a:rPr>
              <a:t>Clothes in bedrooms</a:t>
            </a:r>
          </a:p>
          <a:p>
            <a:pPr lvl="1"/>
            <a:r>
              <a:rPr lang="en-US" dirty="0">
                <a:latin typeface="Arial" panose="020B0604020202020204" pitchFamily="34" charset="0"/>
                <a:cs typeface="Arial" panose="020B0604020202020204" pitchFamily="34" charset="0"/>
              </a:rPr>
              <a:t>Dishes in kitchen</a:t>
            </a:r>
          </a:p>
          <a:p>
            <a:r>
              <a:rPr lang="en-US" dirty="0">
                <a:latin typeface="Arial" panose="020B0604020202020204" pitchFamily="34" charset="0"/>
                <a:cs typeface="Arial" panose="020B0604020202020204" pitchFamily="34" charset="0"/>
              </a:rPr>
              <a:t>Wash what’s dirty</a:t>
            </a:r>
          </a:p>
          <a:p>
            <a:r>
              <a:rPr lang="en-US" dirty="0">
                <a:latin typeface="Arial" panose="020B0604020202020204" pitchFamily="34" charset="0"/>
                <a:cs typeface="Arial" panose="020B0604020202020204" pitchFamily="34" charset="0"/>
              </a:rPr>
              <a:t>Fold, bag, hang, store</a:t>
            </a:r>
          </a:p>
          <a:p>
            <a:r>
              <a:rPr lang="en-US" dirty="0">
                <a:latin typeface="Arial" panose="020B0604020202020204" pitchFamily="34" charset="0"/>
                <a:cs typeface="Arial" panose="020B0604020202020204" pitchFamily="34" charset="0"/>
              </a:rPr>
              <a:t>Get rid of what you don’t use or need!</a:t>
            </a:r>
          </a:p>
          <a:p>
            <a:pPr lvl="1"/>
            <a:r>
              <a:rPr lang="en-US" dirty="0">
                <a:latin typeface="Arial" panose="020B0604020202020204" pitchFamily="34" charset="0"/>
                <a:cs typeface="Arial" panose="020B0604020202020204" pitchFamily="34" charset="0"/>
              </a:rPr>
              <a:t>Sell</a:t>
            </a:r>
          </a:p>
          <a:p>
            <a:pPr lvl="1"/>
            <a:r>
              <a:rPr lang="en-US" dirty="0">
                <a:latin typeface="Arial" panose="020B0604020202020204" pitchFamily="34" charset="0"/>
                <a:cs typeface="Arial" panose="020B0604020202020204" pitchFamily="34" charset="0"/>
              </a:rPr>
              <a:t>Donate</a:t>
            </a:r>
          </a:p>
          <a:p>
            <a:pPr lvl="1"/>
            <a:r>
              <a:rPr lang="en-US" dirty="0">
                <a:latin typeface="Arial" panose="020B0604020202020204" pitchFamily="34" charset="0"/>
                <a:cs typeface="Arial" panose="020B0604020202020204" pitchFamily="34" charset="0"/>
              </a:rPr>
              <a:t>Give away</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0400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dirty="0">
                <a:latin typeface="Arial" panose="020B0604020202020204" pitchFamily="34" charset="0"/>
                <a:cs typeface="Arial" panose="020B0604020202020204" pitchFamily="34" charset="0"/>
              </a:rPr>
              <a:t>Clutter Image Rating</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5400" y="1157586"/>
            <a:ext cx="6629400" cy="5474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5111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7D1EEEC9-3F63-4B8A-B807-2836B926A8ED}" type="slidenum">
              <a:rPr lang="en-US" altLang="en-US" smtClean="0">
                <a:solidFill>
                  <a:srgbClr val="000000"/>
                </a:solidFill>
              </a:rPr>
              <a:pPr/>
              <a:t>7</a:t>
            </a:fld>
            <a:endParaRPr lang="en-US" altLang="en-US" dirty="0">
              <a:solidFill>
                <a:srgbClr val="000000"/>
              </a:solidFill>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1454" y="1905000"/>
            <a:ext cx="393269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438399"/>
            <a:ext cx="3836377"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4718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990600"/>
          </a:xfrm>
        </p:spPr>
        <p:txBody>
          <a:bodyPr/>
          <a:lstStyle/>
          <a:p>
            <a:r>
              <a:rPr lang="en-US" dirty="0">
                <a:latin typeface="Arial" panose="020B0604020202020204" pitchFamily="34" charset="0"/>
                <a:cs typeface="Arial" panose="020B0604020202020204" pitchFamily="34" charset="0"/>
              </a:rPr>
              <a:t>You need help.</a:t>
            </a:r>
            <a:br>
              <a:rPr lang="en-US"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Make it easy for everyone to pitch in!</a:t>
            </a:r>
          </a:p>
        </p:txBody>
      </p:sp>
      <p:sp>
        <p:nvSpPr>
          <p:cNvPr id="3" name="Content Placeholder 2"/>
          <p:cNvSpPr>
            <a:spLocks noGrp="1"/>
          </p:cNvSpPr>
          <p:nvPr>
            <p:ph sz="half" idx="1"/>
          </p:nvPr>
        </p:nvSpPr>
        <p:spPr>
          <a:xfrm>
            <a:off x="304800" y="1981200"/>
            <a:ext cx="3886200" cy="4495800"/>
          </a:xfrm>
        </p:spPr>
        <p:txBody>
          <a:bodyPr>
            <a:normAutofit/>
          </a:bodyPr>
          <a:lstStyle/>
          <a:p>
            <a:r>
              <a:rPr lang="en-US" dirty="0">
                <a:latin typeface="Arial" panose="020B0604020202020204" pitchFamily="34" charset="0"/>
                <a:cs typeface="Arial" panose="020B0604020202020204" pitchFamily="34" charset="0"/>
              </a:rPr>
              <a:t>Organize</a:t>
            </a:r>
          </a:p>
          <a:p>
            <a:pPr lvl="1"/>
            <a:r>
              <a:rPr lang="en-US" dirty="0">
                <a:latin typeface="Arial" panose="020B0604020202020204" pitchFamily="34" charset="0"/>
                <a:cs typeface="Arial" panose="020B0604020202020204" pitchFamily="34" charset="0"/>
              </a:rPr>
              <a:t>Hooks</a:t>
            </a:r>
          </a:p>
          <a:p>
            <a:pPr lvl="1"/>
            <a:r>
              <a:rPr lang="en-US" dirty="0">
                <a:latin typeface="Arial" panose="020B0604020202020204" pitchFamily="34" charset="0"/>
                <a:cs typeface="Arial" panose="020B0604020202020204" pitchFamily="34" charset="0"/>
              </a:rPr>
              <a:t>Hangers</a:t>
            </a:r>
          </a:p>
          <a:p>
            <a:pPr lvl="1"/>
            <a:r>
              <a:rPr lang="en-US" dirty="0">
                <a:latin typeface="Arial" panose="020B0604020202020204" pitchFamily="34" charset="0"/>
                <a:cs typeface="Arial" panose="020B0604020202020204" pitchFamily="34" charset="0"/>
              </a:rPr>
              <a:t>Vacuum bags</a:t>
            </a:r>
          </a:p>
          <a:p>
            <a:pPr lvl="1"/>
            <a:r>
              <a:rPr lang="en-US" dirty="0">
                <a:latin typeface="Arial" panose="020B0604020202020204" pitchFamily="34" charset="0"/>
                <a:cs typeface="Arial" panose="020B0604020202020204" pitchFamily="34" charset="0"/>
              </a:rPr>
              <a:t>Storage boxes</a:t>
            </a:r>
          </a:p>
          <a:p>
            <a:r>
              <a:rPr lang="en-US" dirty="0">
                <a:latin typeface="Arial" panose="020B0604020202020204" pitchFamily="34" charset="0"/>
                <a:cs typeface="Arial" panose="020B0604020202020204" pitchFamily="34" charset="0"/>
              </a:rPr>
              <a:t>Give away what you don’t use</a:t>
            </a:r>
          </a:p>
          <a:p>
            <a:r>
              <a:rPr lang="en-US" dirty="0">
                <a:latin typeface="Arial" panose="020B0604020202020204" pitchFamily="34" charset="0"/>
                <a:cs typeface="Arial" panose="020B0604020202020204" pitchFamily="34" charset="0"/>
              </a:rPr>
              <a:t>Keep dirt out</a:t>
            </a:r>
          </a:p>
          <a:p>
            <a:r>
              <a:rPr lang="en-US" dirty="0">
                <a:latin typeface="Arial" panose="020B0604020202020204" pitchFamily="34" charset="0"/>
                <a:cs typeface="Arial" panose="020B0604020202020204" pitchFamily="34" charset="0"/>
              </a:rPr>
              <a:t>Keep pests out</a:t>
            </a:r>
          </a:p>
          <a:p>
            <a:pPr lvl="1"/>
            <a:endParaRPr lang="en-US" dirty="0">
              <a:latin typeface="Arial" panose="020B0604020202020204" pitchFamily="34" charset="0"/>
              <a:cs typeface="Arial" panose="020B0604020202020204" pitchFamily="34" charset="0"/>
            </a:endParaRPr>
          </a:p>
        </p:txBody>
      </p:sp>
      <p:sp>
        <p:nvSpPr>
          <p:cNvPr id="4" name="Content Placeholder 3"/>
          <p:cNvSpPr>
            <a:spLocks noGrp="1"/>
          </p:cNvSpPr>
          <p:nvPr>
            <p:ph sz="half" idx="2"/>
          </p:nvPr>
        </p:nvSpPr>
        <p:spPr>
          <a:xfrm>
            <a:off x="4648200" y="1981200"/>
            <a:ext cx="3810000" cy="4343400"/>
          </a:xfrm>
        </p:spPr>
        <p:txBody>
          <a:bodyPr/>
          <a:lstStyle/>
          <a:p>
            <a:endParaRPr lang="en-US"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600200"/>
            <a:ext cx="2590800" cy="3368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243138"/>
            <a:ext cx="2419350" cy="3450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39071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start in the kitchen</a:t>
            </a:r>
          </a:p>
        </p:txBody>
      </p:sp>
      <p:sp>
        <p:nvSpPr>
          <p:cNvPr id="3" name="Content Placeholder 2"/>
          <p:cNvSpPr>
            <a:spLocks noGrp="1"/>
          </p:cNvSpPr>
          <p:nvPr>
            <p:ph idx="1"/>
          </p:nvPr>
        </p:nvSpPr>
        <p:spPr/>
        <p:txBody>
          <a:bodyPr/>
          <a:lstStyle/>
          <a:p>
            <a:r>
              <a:rPr lang="en-US" dirty="0"/>
              <a:t>Begin up high, work your way down</a:t>
            </a:r>
          </a:p>
          <a:p>
            <a:r>
              <a:rPr lang="en-US" dirty="0"/>
              <a:t>Walls &amp; windows</a:t>
            </a:r>
          </a:p>
          <a:p>
            <a:r>
              <a:rPr lang="en-US" dirty="0"/>
              <a:t>Stove, sink, fridge</a:t>
            </a:r>
          </a:p>
          <a:p>
            <a:r>
              <a:rPr lang="en-US" dirty="0"/>
              <a:t>Countertop, tables &amp; chairs</a:t>
            </a:r>
          </a:p>
          <a:p>
            <a:r>
              <a:rPr lang="en-US" dirty="0"/>
              <a:t>Inside cabinets &amp; drawers</a:t>
            </a:r>
          </a:p>
          <a:p>
            <a:r>
              <a:rPr lang="en-US" dirty="0"/>
              <a:t>Floor</a:t>
            </a:r>
          </a:p>
        </p:txBody>
      </p:sp>
      <p:sp>
        <p:nvSpPr>
          <p:cNvPr id="4" name="Slide Number Placeholder 3"/>
          <p:cNvSpPr>
            <a:spLocks noGrp="1"/>
          </p:cNvSpPr>
          <p:nvPr>
            <p:ph type="sldNum" sz="quarter" idx="12"/>
          </p:nvPr>
        </p:nvSpPr>
        <p:spPr/>
        <p:txBody>
          <a:bodyPr/>
          <a:lstStyle/>
          <a:p>
            <a:fld id="{7D1EEEC9-3F63-4B8A-B807-2836B926A8ED}" type="slidenum">
              <a:rPr lang="en-US" altLang="en-US" smtClean="0">
                <a:solidFill>
                  <a:srgbClr val="000000"/>
                </a:solidFill>
              </a:rPr>
              <a:pPr/>
              <a:t>9</a:t>
            </a:fld>
            <a:endParaRPr lang="en-US" altLang="en-US" dirty="0">
              <a:solidFill>
                <a:srgbClr val="000000"/>
              </a:solidFill>
            </a:endParaRPr>
          </a:p>
        </p:txBody>
      </p:sp>
    </p:spTree>
    <p:extLst>
      <p:ext uri="{BB962C8B-B14F-4D97-AF65-F5344CB8AC3E}">
        <p14:creationId xmlns:p14="http://schemas.microsoft.com/office/powerpoint/2010/main" val="150601670"/>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5205</TotalTime>
  <Words>3729</Words>
  <Application>Microsoft Macintosh PowerPoint</Application>
  <PresentationFormat>On-screen Show (4:3)</PresentationFormat>
  <Paragraphs>529</Paragraphs>
  <Slides>37</Slides>
  <Notes>37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Osaka</vt:lpstr>
      <vt:lpstr>Arial</vt:lpstr>
      <vt:lpstr>Calibri</vt:lpstr>
      <vt:lpstr>Blank Presentation</vt:lpstr>
      <vt:lpstr>Keeping your Home Clean and Pest-free</vt:lpstr>
      <vt:lpstr>Why clean?</vt:lpstr>
      <vt:lpstr>Where does the mess come from?</vt:lpstr>
      <vt:lpstr>Think about your home…</vt:lpstr>
      <vt:lpstr>Where to Start: Remove Clutter First</vt:lpstr>
      <vt:lpstr>Clutter Image Rating</vt:lpstr>
      <vt:lpstr>PowerPoint Presentation</vt:lpstr>
      <vt:lpstr>You need help. Make it easy for everyone to pitch in!</vt:lpstr>
      <vt:lpstr>Let’s start in the kitchen</vt:lpstr>
      <vt:lpstr>Take it from the Top</vt:lpstr>
      <vt:lpstr>Cleaning Windows</vt:lpstr>
      <vt:lpstr>Range hood &amp; filters</vt:lpstr>
      <vt:lpstr>What to use? Almost anything is better then nothing, but…</vt:lpstr>
      <vt:lpstr>PowerPoint Presentation</vt:lpstr>
      <vt:lpstr>Dishes, Pots &amp; Utensils:</vt:lpstr>
      <vt:lpstr>Sinks &amp; Drain boards:</vt:lpstr>
      <vt:lpstr>Countertops: </vt:lpstr>
      <vt:lpstr>Appliances: Refrigerator</vt:lpstr>
      <vt:lpstr>Appliances: Stove &amp; Oven</vt:lpstr>
      <vt:lpstr>Appliances: Microwave</vt:lpstr>
      <vt:lpstr>Recycling &amp; Trash</vt:lpstr>
      <vt:lpstr>Tables &amp; Chairs</vt:lpstr>
      <vt:lpstr>Cabinets &amp; Pantry</vt:lpstr>
      <vt:lpstr>Storage Containers</vt:lpstr>
      <vt:lpstr>Furniture</vt:lpstr>
      <vt:lpstr>Soft Furniture</vt:lpstr>
      <vt:lpstr>Floors</vt:lpstr>
      <vt:lpstr>Mop &amp; Rinse</vt:lpstr>
      <vt:lpstr>Keep dirt off of the floor</vt:lpstr>
      <vt:lpstr>Small things, big messes:</vt:lpstr>
      <vt:lpstr>Bathrooms</vt:lpstr>
      <vt:lpstr>Bathrooms: Ventilated &amp; Dry</vt:lpstr>
      <vt:lpstr>Bathroom (continued)</vt:lpstr>
      <vt:lpstr>Bedrooms</vt:lpstr>
      <vt:lpstr>What do we need? It doesn’t have to cost a lot…</vt:lpstr>
      <vt:lpstr>Revisit your lists (page#) Think about your home…</vt:lpstr>
      <vt:lpstr>Now that you’re all cleaned up: Suggested “House Rules”  </vt:lpstr>
    </vt:vector>
  </TitlesOfParts>
  <Company>Toshiba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Keeping your home Clean and Pest-free</dc:title>
  <dc:creator>Jayne Windham</dc:creator>
  <cp:lastModifiedBy>Susannah K. Reese</cp:lastModifiedBy>
  <cp:revision>83</cp:revision>
  <cp:lastPrinted>2016-07-14T18:02:01Z</cp:lastPrinted>
  <dcterms:created xsi:type="dcterms:W3CDTF">2016-06-29T19:31:49Z</dcterms:created>
  <dcterms:modified xsi:type="dcterms:W3CDTF">2018-11-20T14:49:01Z</dcterms:modified>
</cp:coreProperties>
</file>