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759" r:id="rId3"/>
  </p:sldMasterIdLst>
  <p:notesMasterIdLst>
    <p:notesMasterId r:id="rId73"/>
  </p:notesMasterIdLst>
  <p:sldIdLst>
    <p:sldId id="1598" r:id="rId4"/>
    <p:sldId id="1535" r:id="rId5"/>
    <p:sldId id="1509" r:id="rId6"/>
    <p:sldId id="1588" r:id="rId7"/>
    <p:sldId id="1552" r:id="rId8"/>
    <p:sldId id="1475" r:id="rId9"/>
    <p:sldId id="1537" r:id="rId10"/>
    <p:sldId id="1536" r:id="rId11"/>
    <p:sldId id="1539" r:id="rId12"/>
    <p:sldId id="1477" r:id="rId13"/>
    <p:sldId id="1544" r:id="rId14"/>
    <p:sldId id="1558" r:id="rId15"/>
    <p:sldId id="1560" r:id="rId16"/>
    <p:sldId id="1478" r:id="rId17"/>
    <p:sldId id="1474" r:id="rId18"/>
    <p:sldId id="1479" r:id="rId19"/>
    <p:sldId id="1480" r:id="rId20"/>
    <p:sldId id="1481" r:id="rId21"/>
    <p:sldId id="1564" r:id="rId22"/>
    <p:sldId id="1483" r:id="rId23"/>
    <p:sldId id="1484" r:id="rId24"/>
    <p:sldId id="1561" r:id="rId25"/>
    <p:sldId id="1465" r:id="rId26"/>
    <p:sldId id="1512" r:id="rId27"/>
    <p:sldId id="1489" r:id="rId28"/>
    <p:sldId id="1490" r:id="rId29"/>
    <p:sldId id="1531" r:id="rId30"/>
    <p:sldId id="1508" r:id="rId31"/>
    <p:sldId id="1507" r:id="rId32"/>
    <p:sldId id="1506" r:id="rId33"/>
    <p:sldId id="1510" r:id="rId34"/>
    <p:sldId id="1511" r:id="rId35"/>
    <p:sldId id="1515" r:id="rId36"/>
    <p:sldId id="1491" r:id="rId37"/>
    <p:sldId id="1524" r:id="rId38"/>
    <p:sldId id="1523" r:id="rId39"/>
    <p:sldId id="1493" r:id="rId40"/>
    <p:sldId id="1525" r:id="rId41"/>
    <p:sldId id="1521" r:id="rId42"/>
    <p:sldId id="1547" r:id="rId43"/>
    <p:sldId id="1495" r:id="rId44"/>
    <p:sldId id="1534" r:id="rId45"/>
    <p:sldId id="1532" r:id="rId46"/>
    <p:sldId id="1593" r:id="rId47"/>
    <p:sldId id="1533" r:id="rId48"/>
    <p:sldId id="1496" r:id="rId49"/>
    <p:sldId id="1540" r:id="rId50"/>
    <p:sldId id="1497" r:id="rId51"/>
    <p:sldId id="1548" r:id="rId52"/>
    <p:sldId id="1498" r:id="rId53"/>
    <p:sldId id="1517" r:id="rId54"/>
    <p:sldId id="1499" r:id="rId55"/>
    <p:sldId id="1563" r:id="rId56"/>
    <p:sldId id="1500" r:id="rId57"/>
    <p:sldId id="1592" r:id="rId58"/>
    <p:sldId id="1501" r:id="rId59"/>
    <p:sldId id="1516" r:id="rId60"/>
    <p:sldId id="1587" r:id="rId61"/>
    <p:sldId id="417" r:id="rId62"/>
    <p:sldId id="1543" r:id="rId63"/>
    <p:sldId id="1542" r:id="rId64"/>
    <p:sldId id="1433" r:id="rId65"/>
    <p:sldId id="1526" r:id="rId66"/>
    <p:sldId id="414" r:id="rId67"/>
    <p:sldId id="1527" r:id="rId68"/>
    <p:sldId id="1599" r:id="rId69"/>
    <p:sldId id="1585" r:id="rId70"/>
    <p:sldId id="1572" r:id="rId71"/>
    <p:sldId id="1586" r:id="rId72"/>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nah K. Reese" initials="SKR" lastIdx="6" clrIdx="0"/>
  <p:cmAuthor id="2" name="Jayne Windham" initials="JW"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2E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606" autoAdjust="0"/>
    <p:restoredTop sz="79264" autoAdjust="0"/>
  </p:normalViewPr>
  <p:slideViewPr>
    <p:cSldViewPr snapToGrid="0" snapToObjects="1">
      <p:cViewPr varScale="1">
        <p:scale>
          <a:sx n="86" d="100"/>
          <a:sy n="86" d="100"/>
        </p:scale>
        <p:origin x="848" y="192"/>
      </p:cViewPr>
      <p:guideLst/>
    </p:cSldViewPr>
  </p:slideViewPr>
  <p:notesTextViewPr>
    <p:cViewPr>
      <p:scale>
        <a:sx n="1" d="1"/>
        <a:sy n="1" d="1"/>
      </p:scale>
      <p:origin x="0" y="0"/>
    </p:cViewPr>
  </p:notesTextViewPr>
  <p:sorterViewPr>
    <p:cViewPr>
      <p:scale>
        <a:sx n="1" d="1"/>
        <a:sy n="1" d="1"/>
      </p:scale>
      <p:origin x="0" y="-155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commentAuthors" Target="commentAuthor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A997F8BC-10A1-A242-8572-A56868A5414F}" type="datetimeFigureOut">
              <a:rPr lang="en-US" smtClean="0"/>
              <a:t>10/8/22</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1A613FDA-86FC-D245-BEEB-4D72F9FD7892}" type="slidenum">
              <a:rPr lang="en-US" smtClean="0"/>
              <a:t>‹#›</a:t>
            </a:fld>
            <a:endParaRPr lang="en-US"/>
          </a:p>
        </p:txBody>
      </p:sp>
    </p:spTree>
    <p:extLst>
      <p:ext uri="{BB962C8B-B14F-4D97-AF65-F5344CB8AC3E}">
        <p14:creationId xmlns:p14="http://schemas.microsoft.com/office/powerpoint/2010/main" val="1030540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Welcome to Session two of Integrated Pest Management for Multifamily housing</a:t>
            </a:r>
          </a:p>
          <a:p>
            <a:r>
              <a:rPr lang="en-US" sz="1200" dirty="0">
                <a:latin typeface="Arial" panose="020B0604020202020204" pitchFamily="34" charset="0"/>
                <a:cs typeface="Arial" panose="020B0604020202020204" pitchFamily="34" charset="0"/>
              </a:rPr>
              <a:t>&lt;Click&gt;The StopPests program at the </a:t>
            </a:r>
            <a:r>
              <a:rPr lang="en-US" sz="1200" b="1" dirty="0">
                <a:latin typeface="Arial" panose="020B0604020202020204" pitchFamily="34" charset="0"/>
                <a:cs typeface="Arial" panose="020B0604020202020204" pitchFamily="34" charset="0"/>
              </a:rPr>
              <a:t>Northeastern</a:t>
            </a:r>
            <a:r>
              <a:rPr lang="en-US" sz="1200" dirty="0">
                <a:latin typeface="Arial" panose="020B0604020202020204" pitchFamily="34" charset="0"/>
                <a:cs typeface="Arial" panose="020B0604020202020204" pitchFamily="34" charset="0"/>
              </a:rPr>
              <a:t> IPM center, at Cornell University, provides training and technical assistance for </a:t>
            </a:r>
            <a:r>
              <a:rPr lang="en-US" sz="1200" kern="1200" dirty="0">
                <a:solidFill>
                  <a:schemeClr val="tx1"/>
                </a:solidFill>
                <a:effectLst/>
                <a:latin typeface="+mn-lt"/>
                <a:ea typeface="+mn-ea"/>
                <a:cs typeface="+mn-cs"/>
              </a:rPr>
              <a:t>Federally-assisted housing sites. </a:t>
            </a:r>
            <a:r>
              <a:rPr lang="en-US" sz="1800" i="1" dirty="0">
                <a:effectLst/>
                <a:latin typeface="Calibri" panose="020F0502020204030204" pitchFamily="34" charset="0"/>
                <a:ea typeface="Calibri" panose="020F0502020204030204" pitchFamily="34" charset="0"/>
              </a:rPr>
              <a:t>StopPests is funded by HUD’s Office of Lead Hazard Control and Healthy Homes.</a:t>
            </a:r>
            <a:r>
              <a:rPr lang="en-US" sz="1800" dirty="0">
                <a:effectLst/>
                <a:latin typeface="Calibri" panose="020F0502020204030204" pitchFamily="34" charset="0"/>
                <a:ea typeface="Calibri" panose="020F0502020204030204" pitchFamily="34" charset="0"/>
              </a:rPr>
              <a:t> </a:t>
            </a:r>
            <a:r>
              <a:rPr lang="en-US" sz="1200" kern="1200" dirty="0">
                <a:solidFill>
                  <a:schemeClr val="tx1"/>
                </a:solidFill>
                <a:effectLst/>
                <a:latin typeface="+mn-lt"/>
                <a:ea typeface="+mn-ea"/>
                <a:cs typeface="+mn-cs"/>
              </a:rPr>
              <a:t> </a:t>
            </a: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&lt;Click&gt;This training content is research-based, and promotes an objective approach to pest management in affordable housing. The 4 session of the  course are intended to be used in its entirety. </a:t>
            </a:r>
            <a:endParaRPr lang="en-US" altLang="en-US" sz="1200" dirty="0">
              <a:solidFill>
                <a:schemeClr val="tx1"/>
              </a:solidFill>
              <a:latin typeface="Arial" panose="020B0604020202020204" pitchFamily="34" charset="0"/>
              <a:ea typeface="ヒラギノ角ゴ Pro W3" panose="020B0300000000000000" pitchFamily="34" charset="-128"/>
              <a:cs typeface="Arial" panose="020B0604020202020204" pitchFamily="34" charset="0"/>
            </a:endParaRPr>
          </a:p>
          <a:p>
            <a:r>
              <a:rPr lang="en-US" sz="1200" dirty="0">
                <a:latin typeface="Arial" panose="020B0604020202020204" pitchFamily="34" charset="0"/>
                <a:cs typeface="Arial" panose="020B0604020202020204" pitchFamily="34" charset="0"/>
              </a:rPr>
              <a:t>&lt;Click&gt;Products, vendors, or commercial services mentioned or pictured in these trainings are for illustrative purposes only and are not meant to be endorsements. </a:t>
            </a:r>
            <a:endParaRPr lang="en-US" altLang="en-US" sz="1200" dirty="0">
              <a:solidFill>
                <a:schemeClr val="tx1"/>
              </a:solidFill>
              <a:latin typeface="Arial" panose="020B0604020202020204" pitchFamily="34" charset="0"/>
              <a:ea typeface="ヒラギノ角ゴ Pro W3" panose="020B0300000000000000"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83272" rtl="0" eaLnBrk="1" fontAlgn="auto" latinLnBrk="0" hangingPunct="1">
              <a:lnSpc>
                <a:spcPct val="100000"/>
              </a:lnSpc>
              <a:spcBef>
                <a:spcPts val="0"/>
              </a:spcBef>
              <a:spcAft>
                <a:spcPts val="0"/>
              </a:spcAft>
              <a:buClrTx/>
              <a:buSzTx/>
              <a:buFontTx/>
              <a:buNone/>
              <a:tabLst/>
              <a:defRPr/>
            </a:pPr>
            <a:fld id="{67596E10-71EA-4724-82E6-85B96D905CD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27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988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EF8CAB6C-A1AC-0341-86A6-9CBE40DCE843}"/>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99331" name="Rectangle 6">
            <a:extLst>
              <a:ext uri="{FF2B5EF4-FFF2-40B4-BE49-F238E27FC236}">
                <a16:creationId xmlns:a16="http://schemas.microsoft.com/office/drawing/2014/main" id="{906DDBB1-6DC5-9B42-A672-673E3815DDD0}"/>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99332" name="Rectangle 7">
            <a:extLst>
              <a:ext uri="{FF2B5EF4-FFF2-40B4-BE49-F238E27FC236}">
                <a16:creationId xmlns:a16="http://schemas.microsoft.com/office/drawing/2014/main" id="{A753DA8C-EC7A-534F-9B32-76B89612785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708EC442-AD1A-764A-AD6E-D2480B5806AA}" type="slidenum">
              <a:rPr lang="en-US" altLang="en-US" sz="1100" smtClean="0">
                <a:ea typeface="Osaka" panose="020B0600000000000000" pitchFamily="34" charset="-128"/>
              </a:rPr>
              <a:pPr eaLnBrk="1" hangingPunct="1">
                <a:spcBef>
                  <a:spcPct val="0"/>
                </a:spcBef>
                <a:buFont typeface="Arial" panose="020B0604020202020204" pitchFamily="34" charset="0"/>
                <a:buNone/>
              </a:pPr>
              <a:t>10</a:t>
            </a:fld>
            <a:endParaRPr lang="en-US" altLang="en-US" sz="1100">
              <a:ea typeface="Osaka" panose="020B0600000000000000" pitchFamily="34" charset="-128"/>
            </a:endParaRPr>
          </a:p>
        </p:txBody>
      </p:sp>
      <p:sp>
        <p:nvSpPr>
          <p:cNvPr id="99333" name="Rectangle 7">
            <a:extLst>
              <a:ext uri="{FF2B5EF4-FFF2-40B4-BE49-F238E27FC236}">
                <a16:creationId xmlns:a16="http://schemas.microsoft.com/office/drawing/2014/main" id="{9B51FC25-70CA-1944-BAE8-4FDC83371A1C}"/>
              </a:ext>
            </a:extLst>
          </p:cNvPr>
          <p:cNvSpPr txBox="1">
            <a:spLocks noGrp="1" noChangeArrowheads="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96872AAE-DF98-134B-B2E5-921F011E9FC8}" type="slidenum">
              <a:rPr lang="en-US" altLang="en-US" sz="1100">
                <a:ea typeface="Osaka" panose="020B0600000000000000" pitchFamily="34" charset="-128"/>
              </a:rPr>
              <a:pPr algn="r" eaLnBrk="1" hangingPunct="1">
                <a:spcBef>
                  <a:spcPct val="0"/>
                </a:spcBef>
                <a:buClrTx/>
                <a:buSzTx/>
                <a:buFontTx/>
                <a:buNone/>
              </a:pPr>
              <a:t>10</a:t>
            </a:fld>
            <a:endParaRPr lang="en-US" altLang="en-US" sz="1100">
              <a:ea typeface="Osaka" panose="020B0600000000000000" pitchFamily="34" charset="-128"/>
            </a:endParaRPr>
          </a:p>
        </p:txBody>
      </p:sp>
      <p:sp>
        <p:nvSpPr>
          <p:cNvPr id="99334" name="Rectangle 2">
            <a:extLst>
              <a:ext uri="{FF2B5EF4-FFF2-40B4-BE49-F238E27FC236}">
                <a16:creationId xmlns:a16="http://schemas.microsoft.com/office/drawing/2014/main" id="{574603EC-6515-CB4A-BDB8-64ECF2F0AEEB}"/>
              </a:ext>
            </a:extLst>
          </p:cNvPr>
          <p:cNvSpPr>
            <a:spLocks noGrp="1" noRot="1" noChangeAspect="1" noChangeArrowheads="1" noTextEdit="1"/>
          </p:cNvSpPr>
          <p:nvPr>
            <p:ph type="sldImg"/>
          </p:nvPr>
        </p:nvSpPr>
        <p:spPr>
          <a:ln/>
        </p:spPr>
      </p:sp>
      <p:sp>
        <p:nvSpPr>
          <p:cNvPr id="99335" name="Rectangle 3">
            <a:extLst>
              <a:ext uri="{FF2B5EF4-FFF2-40B4-BE49-F238E27FC236}">
                <a16:creationId xmlns:a16="http://schemas.microsoft.com/office/drawing/2014/main" id="{12612892-2626-6741-98F1-EC1494FA5C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b="0" i="0" kern="1200" dirty="0">
                <a:solidFill>
                  <a:schemeClr val="tx1"/>
                </a:solidFill>
                <a:effectLst/>
                <a:latin typeface="Arial" panose="020B0604020202020204" pitchFamily="34" charset="0"/>
                <a:ea typeface="+mn-ea"/>
                <a:cs typeface="Arial" panose="020B0604020202020204" pitchFamily="34" charset="0"/>
              </a:rPr>
              <a:t>The German Cockroach, or the common Kitchen cockroach, is </a:t>
            </a:r>
            <a:r>
              <a:rPr lang="en-US" sz="1400" b="0" i="1" kern="1200" dirty="0">
                <a:solidFill>
                  <a:schemeClr val="tx1"/>
                </a:solidFill>
                <a:effectLst/>
                <a:latin typeface="Arial" panose="020B0604020202020204" pitchFamily="34" charset="0"/>
                <a:ea typeface="+mn-ea"/>
                <a:cs typeface="Arial" panose="020B0604020202020204" pitchFamily="34" charset="0"/>
              </a:rPr>
              <a:t>the</a:t>
            </a:r>
            <a:r>
              <a:rPr lang="en-US" sz="1400" b="0" i="0" kern="1200" dirty="0">
                <a:solidFill>
                  <a:schemeClr val="tx1"/>
                </a:solidFill>
                <a:effectLst/>
                <a:latin typeface="Arial" panose="020B0604020202020204" pitchFamily="34" charset="0"/>
                <a:ea typeface="+mn-ea"/>
                <a:cs typeface="Arial" panose="020B0604020202020204" pitchFamily="34" charset="0"/>
              </a:rPr>
              <a:t> cockroach of concern, the species that gives all other cockroaches a bad name.</a:t>
            </a:r>
          </a:p>
          <a:p>
            <a:endParaRPr lang="en-US" sz="1400" b="0" i="0" kern="1200" dirty="0">
              <a:solidFill>
                <a:schemeClr val="tx1"/>
              </a:solidFill>
              <a:effectLst/>
              <a:latin typeface="Arial" panose="020B0604020202020204" pitchFamily="34" charset="0"/>
              <a:ea typeface="+mn-ea"/>
              <a:cs typeface="Arial" panose="020B0604020202020204" pitchFamily="34" charset="0"/>
            </a:endParaRPr>
          </a:p>
          <a:p>
            <a:r>
              <a:rPr lang="en-US" sz="1400" b="0" i="0" kern="1200" dirty="0">
                <a:solidFill>
                  <a:schemeClr val="tx1"/>
                </a:solidFill>
                <a:effectLst/>
                <a:latin typeface="Arial" panose="020B0604020202020204" pitchFamily="34" charset="0"/>
                <a:ea typeface="+mn-ea"/>
                <a:cs typeface="Arial" panose="020B0604020202020204" pitchFamily="34" charset="0"/>
              </a:rPr>
              <a:t>German cockroaches are infesters, which is part of what makes them so problematic. </a:t>
            </a:r>
          </a:p>
          <a:p>
            <a:r>
              <a:rPr lang="en-US" sz="1400" b="0" i="0" kern="1200" dirty="0">
                <a:solidFill>
                  <a:schemeClr val="tx1"/>
                </a:solidFill>
                <a:effectLst/>
                <a:latin typeface="Arial" panose="020B0604020202020204" pitchFamily="34" charset="0"/>
                <a:ea typeface="+mn-ea"/>
                <a:cs typeface="Arial" panose="020B0604020202020204" pitchFamily="34" charset="0"/>
              </a:rPr>
              <a:t>They take up residence in the home where we provide adequate food, water, and harborage, and their populations may grow exponentially.</a:t>
            </a:r>
          </a:p>
          <a:p>
            <a:pPr marL="0" marR="0" lvl="0" indent="0" algn="l" defTabSz="914400" rtl="0" eaLnBrk="1" fontAlgn="auto" latinLnBrk="0" hangingPunct="1">
              <a:lnSpc>
                <a:spcPct val="100000"/>
              </a:lnSpc>
              <a:spcBef>
                <a:spcPct val="30000"/>
              </a:spcBef>
              <a:spcAft>
                <a:spcPts val="0"/>
              </a:spcAft>
              <a:buClrTx/>
              <a:buSzTx/>
              <a:buFontTx/>
              <a:buNone/>
              <a:tabLst/>
              <a:defRPr/>
            </a:pPr>
            <a:endParaRPr lang="en-US" altLang="en-US" sz="1400" b="0" i="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30000"/>
              </a:spcBef>
              <a:spcAft>
                <a:spcPts val="0"/>
              </a:spcAft>
              <a:buClrTx/>
              <a:buSzTx/>
              <a:buFontTx/>
              <a:buNone/>
              <a:tabLst/>
              <a:defRPr/>
            </a:pPr>
            <a:r>
              <a:rPr lang="en-US" altLang="en-US" sz="1400" b="0" i="0" dirty="0">
                <a:latin typeface="Arial" panose="020B0604020202020204" pitchFamily="34" charset="0"/>
                <a:ea typeface="ＭＳ Ｐゴシック" panose="020B0600070205080204" pitchFamily="34" charset="-128"/>
                <a:cs typeface="Arial" panose="020B0604020202020204" pitchFamily="34" charset="0"/>
              </a:rPr>
              <a:t>The German cockroach is</a:t>
            </a:r>
            <a:r>
              <a:rPr lang="en-US" altLang="en-US" sz="1400" b="0" i="0" kern="1200" dirty="0">
                <a:latin typeface="Arial" panose="020B0604020202020204" pitchFamily="34" charset="0"/>
                <a:ea typeface="Osaka" panose="020B0600000000000000" pitchFamily="34" charset="-128"/>
                <a:cs typeface="Arial" panose="020B0604020202020204" pitchFamily="34" charset="0"/>
              </a:rPr>
              <a:t> about ¾ of an inch long, bronze in color, with </a:t>
            </a:r>
            <a:r>
              <a:rPr lang="ja-JP" altLang="en-US" sz="1400" b="0" i="0" kern="1200" dirty="0">
                <a:latin typeface="Arial" panose="020B0604020202020204" pitchFamily="34" charset="0"/>
                <a:ea typeface="Osaka" panose="020B0600000000000000" pitchFamily="34" charset="-128"/>
                <a:cs typeface="Arial" panose="020B0604020202020204" pitchFamily="34" charset="0"/>
              </a:rPr>
              <a:t>“</a:t>
            </a:r>
            <a:r>
              <a:rPr lang="en-US" altLang="ja-JP" sz="1400" b="0" i="0" kern="1200" dirty="0">
                <a:latin typeface="Arial" panose="020B0604020202020204" pitchFamily="34" charset="0"/>
                <a:ea typeface="Osaka" panose="020B0600000000000000" pitchFamily="34" charset="-128"/>
                <a:cs typeface="Arial" panose="020B0604020202020204" pitchFamily="34" charset="0"/>
              </a:rPr>
              <a:t>racing stripes</a:t>
            </a:r>
            <a:r>
              <a:rPr lang="ja-JP" altLang="en-US" sz="1400" b="0" i="0" kern="1200" dirty="0">
                <a:latin typeface="Arial" panose="020B0604020202020204" pitchFamily="34" charset="0"/>
                <a:ea typeface="Osaka" panose="020B0600000000000000" pitchFamily="34" charset="-128"/>
                <a:cs typeface="Arial" panose="020B0604020202020204" pitchFamily="34" charset="0"/>
              </a:rPr>
              <a:t>”</a:t>
            </a:r>
            <a:r>
              <a:rPr lang="en-US" altLang="ja-JP" sz="1400" b="0" i="0" kern="1200" dirty="0">
                <a:latin typeface="Arial" panose="020B0604020202020204" pitchFamily="34" charset="0"/>
                <a:ea typeface="Osaka" panose="020B0600000000000000" pitchFamily="34" charset="-128"/>
                <a:cs typeface="Arial" panose="020B0604020202020204" pitchFamily="34" charset="0"/>
              </a:rPr>
              <a:t> behind the head</a:t>
            </a:r>
          </a:p>
          <a:p>
            <a:pPr>
              <a:spcBef>
                <a:spcPct val="30000"/>
              </a:spcBef>
              <a:buFont typeface="Arial" panose="020B0604020202020204" pitchFamily="34" charset="0"/>
              <a:buNone/>
            </a:pPr>
            <a:r>
              <a:rPr lang="en-US" altLang="en-US" sz="1400" b="0" i="0" kern="1200" dirty="0">
                <a:latin typeface="Arial" panose="020B0604020202020204" pitchFamily="34" charset="0"/>
                <a:ea typeface="Osaka" panose="020B0600000000000000" pitchFamily="34" charset="-128"/>
                <a:cs typeface="Arial" panose="020B0604020202020204" pitchFamily="34" charset="0"/>
              </a:rPr>
              <a:t>They can be found anywhere indoors, but prefer warm, moist and dark conditions, like those in kitchens and bathrooms.</a:t>
            </a:r>
          </a:p>
          <a:p>
            <a:pPr>
              <a:spcBef>
                <a:spcPct val="30000"/>
              </a:spcBef>
              <a:buFont typeface="Arial" panose="020B0604020202020204" pitchFamily="34" charset="0"/>
              <a:buChar char="•"/>
            </a:pPr>
            <a:endParaRPr lang="en-US" altLang="en-US" sz="1200" b="0" i="0" kern="1200" dirty="0">
              <a:latin typeface="Arial" panose="020B0604020202020204" pitchFamily="34" charset="0"/>
              <a:ea typeface="Osaka" panose="020B0600000000000000" pitchFamily="34" charset="-128"/>
              <a:cs typeface="Arial" panose="020B0604020202020204" pitchFamily="34" charset="0"/>
            </a:endParaRPr>
          </a:p>
          <a:p>
            <a:pPr eaLnBrk="1" hangingPunct="1"/>
            <a:endParaRPr lang="en-US" altLang="en-US" b="0" i="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91239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EF8CAB6C-A1AC-0341-86A6-9CBE40DCE843}"/>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99331" name="Rectangle 6">
            <a:extLst>
              <a:ext uri="{FF2B5EF4-FFF2-40B4-BE49-F238E27FC236}">
                <a16:creationId xmlns:a16="http://schemas.microsoft.com/office/drawing/2014/main" id="{906DDBB1-6DC5-9B42-A672-673E3815DDD0}"/>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99332" name="Rectangle 7">
            <a:extLst>
              <a:ext uri="{FF2B5EF4-FFF2-40B4-BE49-F238E27FC236}">
                <a16:creationId xmlns:a16="http://schemas.microsoft.com/office/drawing/2014/main" id="{A753DA8C-EC7A-534F-9B32-76B89612785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708EC442-AD1A-764A-AD6E-D2480B5806AA}" type="slidenum">
              <a:rPr lang="en-US" altLang="en-US" sz="1100" smtClean="0">
                <a:ea typeface="Osaka" panose="020B0600000000000000" pitchFamily="34" charset="-128"/>
              </a:rPr>
              <a:pPr eaLnBrk="1" hangingPunct="1">
                <a:spcBef>
                  <a:spcPct val="0"/>
                </a:spcBef>
                <a:buFont typeface="Arial" panose="020B0604020202020204" pitchFamily="34" charset="0"/>
                <a:buNone/>
              </a:pPr>
              <a:t>11</a:t>
            </a:fld>
            <a:endParaRPr lang="en-US" altLang="en-US" sz="1100">
              <a:ea typeface="Osaka" panose="020B0600000000000000" pitchFamily="34" charset="-128"/>
            </a:endParaRPr>
          </a:p>
        </p:txBody>
      </p:sp>
      <p:sp>
        <p:nvSpPr>
          <p:cNvPr id="99333" name="Rectangle 7">
            <a:extLst>
              <a:ext uri="{FF2B5EF4-FFF2-40B4-BE49-F238E27FC236}">
                <a16:creationId xmlns:a16="http://schemas.microsoft.com/office/drawing/2014/main" id="{9B51FC25-70CA-1944-BAE8-4FDC83371A1C}"/>
              </a:ext>
            </a:extLst>
          </p:cNvPr>
          <p:cNvSpPr txBox="1">
            <a:spLocks noGrp="1" noChangeArrowheads="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96872AAE-DF98-134B-B2E5-921F011E9FC8}" type="slidenum">
              <a:rPr lang="en-US" altLang="en-US" sz="1100">
                <a:ea typeface="Osaka" panose="020B0600000000000000" pitchFamily="34" charset="-128"/>
              </a:rPr>
              <a:pPr algn="r" eaLnBrk="1" hangingPunct="1">
                <a:spcBef>
                  <a:spcPct val="0"/>
                </a:spcBef>
                <a:buClrTx/>
                <a:buSzTx/>
                <a:buFontTx/>
                <a:buNone/>
              </a:pPr>
              <a:t>11</a:t>
            </a:fld>
            <a:endParaRPr lang="en-US" altLang="en-US" sz="1100">
              <a:ea typeface="Osaka" panose="020B0600000000000000" pitchFamily="34" charset="-128"/>
            </a:endParaRPr>
          </a:p>
        </p:txBody>
      </p:sp>
      <p:sp>
        <p:nvSpPr>
          <p:cNvPr id="99334" name="Rectangle 2">
            <a:extLst>
              <a:ext uri="{FF2B5EF4-FFF2-40B4-BE49-F238E27FC236}">
                <a16:creationId xmlns:a16="http://schemas.microsoft.com/office/drawing/2014/main" id="{574603EC-6515-CB4A-BDB8-64ECF2F0AEEB}"/>
              </a:ext>
            </a:extLst>
          </p:cNvPr>
          <p:cNvSpPr>
            <a:spLocks noGrp="1" noRot="1" noChangeAspect="1" noChangeArrowheads="1" noTextEdit="1"/>
          </p:cNvSpPr>
          <p:nvPr>
            <p:ph type="sldImg"/>
          </p:nvPr>
        </p:nvSpPr>
        <p:spPr>
          <a:ln/>
        </p:spPr>
      </p:sp>
      <p:sp>
        <p:nvSpPr>
          <p:cNvPr id="99335" name="Rectangle 3">
            <a:extLst>
              <a:ext uri="{FF2B5EF4-FFF2-40B4-BE49-F238E27FC236}">
                <a16:creationId xmlns:a16="http://schemas.microsoft.com/office/drawing/2014/main" id="{12612892-2626-6741-98F1-EC1494FA5C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30000"/>
              </a:spcBef>
              <a:buFont typeface="Arial" panose="020B0604020202020204" pitchFamily="34" charset="0"/>
              <a:buChar char="•"/>
            </a:pPr>
            <a:endParaRPr lang="en-US" altLang="en-US" sz="1400" b="0" i="0" kern="1200" dirty="0">
              <a:latin typeface="Arial" panose="020B0604020202020204" pitchFamily="34" charset="0"/>
              <a:ea typeface="Osaka" panose="020B0600000000000000" pitchFamily="34" charset="-128"/>
              <a:cs typeface="Arial" panose="020B0604020202020204" pitchFamily="34" charset="0"/>
            </a:endParaRPr>
          </a:p>
          <a:p>
            <a:pPr marL="0" marR="0" lvl="0" indent="0" algn="l" defTabSz="914400" rtl="0" eaLnBrk="1" fontAlgn="auto" latinLnBrk="0" hangingPunct="1">
              <a:lnSpc>
                <a:spcPct val="100000"/>
              </a:lnSpc>
              <a:spcBef>
                <a:spcPct val="30000"/>
              </a:spcBef>
              <a:spcAft>
                <a:spcPts val="0"/>
              </a:spcAft>
              <a:buClrTx/>
              <a:buSzTx/>
              <a:buFont typeface="Arial" panose="020B0604020202020204" pitchFamily="34" charset="0"/>
              <a:buNone/>
              <a:tabLst/>
              <a:defRPr/>
            </a:pPr>
            <a:r>
              <a:rPr lang="en-US" sz="1400" b="0" i="0" kern="1200" dirty="0">
                <a:solidFill>
                  <a:schemeClr val="tx1"/>
                </a:solidFill>
                <a:effectLst/>
                <a:latin typeface="Arial" panose="020B0604020202020204" pitchFamily="34" charset="0"/>
                <a:ea typeface="+mn-ea"/>
                <a:cs typeface="Arial" panose="020B0604020202020204" pitchFamily="34" charset="0"/>
              </a:rPr>
              <a:t>German cockroach eggs are carried by the female in an egg case until just before hatch occurs. The egg case is a tiny, brown, purse-shaped capsule, which can be seen protruding from the back end of the female.  A typical egg case contains 30 to 40 eggs. </a:t>
            </a:r>
          </a:p>
          <a:p>
            <a:pPr eaLnBrk="1" hangingPunct="1"/>
            <a:endParaRPr lang="en-US" altLang="en-US" sz="1400" b="0" i="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z="1400" b="0" i="0" dirty="0">
                <a:latin typeface="Arial" panose="020B0604020202020204" pitchFamily="34" charset="0"/>
                <a:ea typeface="ＭＳ Ｐゴシック" panose="020B0600070205080204" pitchFamily="34" charset="-128"/>
                <a:cs typeface="Arial" panose="020B0604020202020204" pitchFamily="34" charset="0"/>
              </a:rPr>
              <a:t>German cockroaches are more effective reproducers than the other cockroaches in a variety of ways. </a:t>
            </a:r>
          </a:p>
          <a:p>
            <a:pPr eaLnBrk="1" hangingPunct="1"/>
            <a:r>
              <a:rPr lang="en-US" altLang="en-US" sz="1400" b="0" i="0" dirty="0">
                <a:latin typeface="Arial" panose="020B0604020202020204" pitchFamily="34" charset="0"/>
                <a:ea typeface="ＭＳ Ｐゴシック" panose="020B0600070205080204" pitchFamily="34" charset="-128"/>
                <a:cs typeface="Arial" panose="020B0604020202020204" pitchFamily="34" charset="0"/>
              </a:rPr>
              <a:t>They are quicker to reproduce, the egg cases hold more cockroaches, and the eggs are more likely to survive because they are held by the mother until one day before they hatch. </a:t>
            </a:r>
          </a:p>
          <a:p>
            <a:pPr eaLnBrk="1" hangingPunct="1"/>
            <a:r>
              <a:rPr lang="en-US" altLang="en-US" sz="1400" b="0" i="0" dirty="0">
                <a:latin typeface="Arial" panose="020B0604020202020204" pitchFamily="34" charset="0"/>
                <a:ea typeface="ＭＳ Ｐゴシック" panose="020B0600070205080204" pitchFamily="34" charset="-128"/>
                <a:cs typeface="Arial" panose="020B0604020202020204" pitchFamily="34" charset="0"/>
              </a:rPr>
              <a:t>If the mother dies from pesticides when the eggs are near full term, the eggs can still hatch. Just one more reason it’s so important to clean up dead cockroaches.</a:t>
            </a:r>
            <a:endParaRPr lang="en-US" altLang="en-US" b="0" i="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75908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EDC964A3-E40B-BB4B-B114-DAE2C137828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89091" name="Rectangle 6">
            <a:extLst>
              <a:ext uri="{FF2B5EF4-FFF2-40B4-BE49-F238E27FC236}">
                <a16:creationId xmlns:a16="http://schemas.microsoft.com/office/drawing/2014/main" id="{EC0F2912-3AC0-A54A-98A6-B51B333A2B67}"/>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89092" name="Rectangle 7">
            <a:extLst>
              <a:ext uri="{FF2B5EF4-FFF2-40B4-BE49-F238E27FC236}">
                <a16:creationId xmlns:a16="http://schemas.microsoft.com/office/drawing/2014/main" id="{5517D88B-1A79-5F44-8F20-176E6872CF8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E4144302-5A40-1649-A6E6-526CBD6BC8E4}" type="slidenum">
              <a:rPr lang="en-US" altLang="en-US" sz="1100" smtClean="0">
                <a:ea typeface="Osaka" panose="020B0600000000000000" pitchFamily="34" charset="-128"/>
              </a:rPr>
              <a:pPr eaLnBrk="1" hangingPunct="1">
                <a:spcBef>
                  <a:spcPct val="0"/>
                </a:spcBef>
                <a:buFont typeface="Arial" panose="020B0604020202020204" pitchFamily="34" charset="0"/>
                <a:buNone/>
              </a:pPr>
              <a:t>12</a:t>
            </a:fld>
            <a:endParaRPr lang="en-US" altLang="en-US" sz="1100">
              <a:ea typeface="Osaka" panose="020B0600000000000000" pitchFamily="34" charset="-128"/>
            </a:endParaRPr>
          </a:p>
        </p:txBody>
      </p:sp>
      <p:sp>
        <p:nvSpPr>
          <p:cNvPr id="89093" name="Rectangle 7">
            <a:extLst>
              <a:ext uri="{FF2B5EF4-FFF2-40B4-BE49-F238E27FC236}">
                <a16:creationId xmlns:a16="http://schemas.microsoft.com/office/drawing/2014/main" id="{11A3F00A-BF74-594F-85F4-9594854831E7}"/>
              </a:ext>
            </a:extLst>
          </p:cNvPr>
          <p:cNvSpPr txBox="1">
            <a:spLocks noGrp="1" noChangeArrowheads="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EF7586D3-2CBC-DC40-8806-9BD60B52C87D}" type="slidenum">
              <a:rPr lang="en-US" altLang="en-US" sz="1100">
                <a:ea typeface="Osaka" panose="020B0600000000000000" pitchFamily="34" charset="-128"/>
              </a:rPr>
              <a:pPr algn="r" eaLnBrk="1" hangingPunct="1">
                <a:spcBef>
                  <a:spcPct val="0"/>
                </a:spcBef>
                <a:buClrTx/>
                <a:buSzTx/>
                <a:buFontTx/>
                <a:buNone/>
              </a:pPr>
              <a:t>12</a:t>
            </a:fld>
            <a:endParaRPr lang="en-US" altLang="en-US" sz="1100">
              <a:ea typeface="Osaka" panose="020B0600000000000000" pitchFamily="34" charset="-128"/>
            </a:endParaRPr>
          </a:p>
        </p:txBody>
      </p:sp>
      <p:sp>
        <p:nvSpPr>
          <p:cNvPr id="89094" name="Rectangle 2">
            <a:extLst>
              <a:ext uri="{FF2B5EF4-FFF2-40B4-BE49-F238E27FC236}">
                <a16:creationId xmlns:a16="http://schemas.microsoft.com/office/drawing/2014/main" id="{7373FE17-317F-A04A-8D03-4E16BF3F3406}"/>
              </a:ext>
            </a:extLst>
          </p:cNvPr>
          <p:cNvSpPr>
            <a:spLocks noGrp="1" noRot="1" noChangeAspect="1" noChangeArrowheads="1" noTextEdit="1"/>
          </p:cNvSpPr>
          <p:nvPr>
            <p:ph type="sldImg"/>
          </p:nvPr>
        </p:nvSpPr>
        <p:spPr>
          <a:ln/>
        </p:spPr>
      </p:sp>
      <p:sp>
        <p:nvSpPr>
          <p:cNvPr id="89095" name="Rectangle 3">
            <a:extLst>
              <a:ext uri="{FF2B5EF4-FFF2-40B4-BE49-F238E27FC236}">
                <a16:creationId xmlns:a16="http://schemas.microsoft.com/office/drawing/2014/main" id="{9A8DBB81-5FEE-BC42-9D28-055239B6097A}"/>
              </a:ext>
            </a:extLst>
          </p:cNvPr>
          <p:cNvSpPr>
            <a:spLocks noGrp="1" noChangeArrowheads="1"/>
          </p:cNvSpPr>
          <p:nvPr>
            <p:ph type="body" idx="1"/>
          </p:nvPr>
        </p:nvSpPr>
        <p:spPr>
          <a:xfrm>
            <a:off x="428625" y="4293130"/>
            <a:ext cx="6000750" cy="42527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9B2D1F"/>
                </a:solidFill>
                <a:latin typeface="Calibri" panose="020F0502020204030204"/>
              </a:rPr>
              <a:t>Cockroaches Are Health Hazards. </a:t>
            </a:r>
            <a:r>
              <a:rPr lang="en-US" altLang="en-US" sz="1200" b="0" i="0" dirty="0">
                <a:latin typeface="Arial" panose="020B0604020202020204" pitchFamily="34" charset="0"/>
                <a:ea typeface="ＭＳ Ｐゴシック" panose="020B0600070205080204" pitchFamily="34" charset="-128"/>
                <a:cs typeface="Arial" panose="020B0604020202020204" pitchFamily="34" charset="0"/>
              </a:rPr>
              <a:t>There is a connection between the German cockroach and asthma.</a:t>
            </a:r>
            <a:r>
              <a:rPr lang="en-US" sz="1200" b="1" i="1" kern="1200" dirty="0">
                <a:solidFill>
                  <a:schemeClr val="tx1"/>
                </a:solidFill>
                <a:effectLst/>
                <a:latin typeface="Arial" panose="020B0604020202020204" pitchFamily="34" charset="0"/>
                <a:ea typeface="+mn-ea"/>
                <a:cs typeface="Arial" panose="020B0604020202020204" pitchFamily="34" charset="0"/>
              </a:rPr>
              <a:t> </a:t>
            </a:r>
          </a:p>
          <a:p>
            <a:pPr>
              <a:buFontTx/>
              <a:buNone/>
            </a:pPr>
            <a:endParaRPr lang="en-US" altLang="en-US" sz="1200" b="0" i="0" dirty="0">
              <a:latin typeface="Arial" panose="020B0604020202020204" pitchFamily="34" charset="0"/>
              <a:cs typeface="Arial" panose="020B0604020202020204" pitchFamily="34" charset="0"/>
            </a:endParaRPr>
          </a:p>
          <a:p>
            <a:pPr>
              <a:buFontTx/>
              <a:buNone/>
            </a:pPr>
            <a:r>
              <a:rPr lang="en-US" altLang="en-US" sz="1200" b="0" i="0" dirty="0">
                <a:latin typeface="Arial" panose="020B0604020202020204" pitchFamily="34" charset="0"/>
                <a:cs typeface="Arial" panose="020B0604020202020204" pitchFamily="34" charset="0"/>
              </a:rPr>
              <a:t>Cockroaches, their shed skins, and their frass: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90000"/>
              </a:lnSpc>
              <a:spcBef>
                <a:spcPct val="30000"/>
              </a:spcBef>
              <a:spcAft>
                <a:spcPts val="0"/>
              </a:spcAft>
              <a:buClrTx/>
              <a:buSzTx/>
              <a:buFontTx/>
              <a:buNone/>
              <a:tabLst/>
              <a:defRPr/>
            </a:pPr>
            <a:r>
              <a:rPr lang="en-US" altLang="en-US" sz="1200" b="0" i="0" kern="1200" dirty="0">
                <a:latin typeface="Arial" panose="020B0604020202020204" pitchFamily="34" charset="0"/>
                <a:ea typeface="Osaka" panose="020B0600000000000000" pitchFamily="34" charset="-128"/>
                <a:cs typeface="Arial" panose="020B0604020202020204" pitchFamily="34" charset="0"/>
              </a:rPr>
              <a:t>Click&gt;Make asthma worse in sensitive people</a:t>
            </a:r>
          </a:p>
          <a:p>
            <a:pPr marL="0" indent="0" defTabSz="914400" eaLnBrk="1" hangingPunct="1">
              <a:lnSpc>
                <a:spcPct val="90000"/>
              </a:lnSpc>
              <a:spcBef>
                <a:spcPct val="30000"/>
              </a:spcBef>
              <a:buFontTx/>
              <a:buNone/>
            </a:pPr>
            <a:r>
              <a:rPr lang="en-US" altLang="en-US" sz="1200" b="0" i="0" kern="1200" dirty="0">
                <a:latin typeface="Arial" panose="020B0604020202020204" pitchFamily="34" charset="0"/>
                <a:ea typeface="Osaka" panose="020B0600000000000000" pitchFamily="34" charset="-128"/>
                <a:cs typeface="Arial" panose="020B0604020202020204" pitchFamily="34" charset="0"/>
              </a:rPr>
              <a:t>Click&gt;Can Cause asthma in preschool-aged children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A cockroach allergy is a common trigger of asthma. Studies show children who are allergic to cockroaches, and are exposed to them, need to go to the hospital for asthma more often than other children with asthma.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Click&gt;</a:t>
            </a:r>
            <a:r>
              <a:rPr lang="en-US" altLang="en-US" sz="1200" b="0" i="0" kern="1200" dirty="0">
                <a:latin typeface="Arial" panose="020B0604020202020204" pitchFamily="34" charset="0"/>
                <a:ea typeface="Osaka" panose="020B0600000000000000" pitchFamily="34" charset="-128"/>
                <a:cs typeface="Arial" panose="020B0604020202020204" pitchFamily="34" charset="0"/>
              </a:rPr>
              <a:t>Cause or aggravate allergies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Click&gt;</a:t>
            </a:r>
            <a:r>
              <a:rPr lang="en-US" altLang="en-US" sz="1200" b="0" i="0" kern="1200" dirty="0">
                <a:latin typeface="Arial" panose="020B0604020202020204" pitchFamily="34" charset="0"/>
                <a:ea typeface="Osaka" panose="020B0600000000000000" pitchFamily="34" charset="-128"/>
                <a:cs typeface="Arial" panose="020B0604020202020204" pitchFamily="34" charset="0"/>
              </a:rPr>
              <a:t>Contaminate food, dishes, and counters</a:t>
            </a:r>
          </a:p>
          <a:p>
            <a:r>
              <a:rPr lang="en-US" sz="1200" b="0" i="0" kern="12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Cockroaches are known to spread bacteria, including E. coli and Salmonella, parasitic worms and other human pathogens. </a:t>
            </a:r>
          </a:p>
          <a:p>
            <a:endParaRPr lang="en-US" sz="1200" b="0" i="0" kern="1200"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a:p>
            <a:r>
              <a:rPr lang="en-US" sz="1200" b="0" i="0" kern="12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Click&gt;Think about all the areas where cockroach infestations could be health hazards, such as childcare facilities, recreation rooms and  your workplaces…</a:t>
            </a:r>
          </a:p>
          <a:p>
            <a:pPr marL="0" indent="0" defTabSz="914400" eaLnBrk="1" hangingPunct="1">
              <a:lnSpc>
                <a:spcPct val="90000"/>
              </a:lnSpc>
              <a:spcBef>
                <a:spcPct val="30000"/>
              </a:spcBef>
              <a:buFontTx/>
              <a:buNone/>
            </a:pPr>
            <a:r>
              <a:rPr lang="en-US" altLang="en-US" sz="1200" b="0" i="0" kern="1200" dirty="0">
                <a:latin typeface="Arial" panose="020B0604020202020204" pitchFamily="34" charset="0"/>
                <a:ea typeface="Osaka" panose="020B0600000000000000" pitchFamily="34" charset="-128"/>
                <a:cs typeface="Arial" panose="020B0604020202020204" pitchFamily="34" charset="0"/>
              </a:rPr>
              <a:t>It’s important that We clean up the dead roaches, skins &amp; frass.</a:t>
            </a:r>
          </a:p>
          <a:p>
            <a:pPr marL="0" indent="0" defTabSz="914400" eaLnBrk="1" hangingPunct="1">
              <a:lnSpc>
                <a:spcPct val="90000"/>
              </a:lnSpc>
              <a:spcBef>
                <a:spcPct val="30000"/>
              </a:spcBef>
              <a:buFontTx/>
              <a:buNone/>
            </a:pPr>
            <a:endParaRPr lang="en-US" altLang="en-US" sz="1200" b="0" i="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b="0" i="0"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054189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eaLnBrk="1" hangingPunct="1">
              <a:lnSpc>
                <a:spcPct val="90000"/>
              </a:lnSpc>
              <a:spcBef>
                <a:spcPct val="30000"/>
              </a:spcBef>
              <a:buFontTx/>
              <a:buNone/>
            </a:pPr>
            <a:r>
              <a:rPr lang="en-US" altLang="en-US" sz="1200" b="0" i="0" dirty="0">
                <a:latin typeface="Arial" panose="020B0604020202020204" pitchFamily="34" charset="0"/>
                <a:ea typeface="ＭＳ Ｐゴシック" panose="020B0600070205080204" pitchFamily="34" charset="-128"/>
                <a:cs typeface="Arial" panose="020B0604020202020204" pitchFamily="34" charset="0"/>
              </a:rPr>
              <a:t>Let’s talk for a moment about </a:t>
            </a:r>
            <a:r>
              <a:rPr lang="ja-JP" altLang="en-US" sz="1200" b="0" i="0" dirty="0">
                <a:latin typeface="Arial" panose="020B0604020202020204" pitchFamily="34" charset="0"/>
                <a:ea typeface="ＭＳ Ｐゴシック" panose="020B0600070205080204" pitchFamily="34" charset="-128"/>
                <a:cs typeface="Arial" panose="020B0604020202020204" pitchFamily="34" charset="0"/>
              </a:rPr>
              <a:t>“</a:t>
            </a:r>
            <a:r>
              <a:rPr lang="en-US" altLang="ja-JP" sz="1200" b="0" i="0" dirty="0">
                <a:latin typeface="Arial" panose="020B0604020202020204" pitchFamily="34" charset="0"/>
                <a:ea typeface="ＭＳ Ｐゴシック" panose="020B0600070205080204" pitchFamily="34" charset="-128"/>
                <a:cs typeface="Arial" panose="020B0604020202020204" pitchFamily="34" charset="0"/>
              </a:rPr>
              <a:t>frass,</a:t>
            </a:r>
            <a:r>
              <a:rPr lang="ja-JP" altLang="en-US" sz="1200" b="0" i="0" dirty="0">
                <a:latin typeface="Arial" panose="020B0604020202020204" pitchFamily="34" charset="0"/>
                <a:ea typeface="ＭＳ Ｐゴシック" panose="020B0600070205080204" pitchFamily="34" charset="-128"/>
                <a:cs typeface="Arial" panose="020B0604020202020204" pitchFamily="34" charset="0"/>
              </a:rPr>
              <a:t>”</a:t>
            </a:r>
            <a:r>
              <a:rPr lang="en-US" altLang="ja-JP" sz="1200" b="0" i="0" dirty="0">
                <a:latin typeface="Arial" panose="020B0604020202020204" pitchFamily="34" charset="0"/>
                <a:ea typeface="ＭＳ Ｐゴシック" panose="020B0600070205080204" pitchFamily="34" charset="-128"/>
                <a:cs typeface="Arial" panose="020B0604020202020204" pitchFamily="34" charset="0"/>
              </a:rPr>
              <a:t> which is the poop produced by insects. </a:t>
            </a:r>
          </a:p>
          <a:p>
            <a:pPr eaLnBrk="1" hangingPunct="1"/>
            <a:r>
              <a:rPr lang="en-US" altLang="ja-JP" sz="1200" b="0" i="0" dirty="0">
                <a:latin typeface="Arial" panose="020B0604020202020204" pitchFamily="34" charset="0"/>
                <a:ea typeface="ＭＳ Ｐゴシック" panose="020B0600070205080204" pitchFamily="34" charset="-128"/>
                <a:cs typeface="Arial" panose="020B0604020202020204" pitchFamily="34" charset="0"/>
              </a:rPr>
              <a:t>Cockroaches leave frass wherever they go, and they communicate by smelling and tasting frass.</a:t>
            </a:r>
          </a:p>
          <a:p>
            <a:pPr eaLnBrk="1" hangingPunct="1"/>
            <a:endParaRPr lang="en-US" altLang="en-US" sz="1200" b="0" i="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0" dirty="0">
                <a:latin typeface="Arial" panose="020B0604020202020204" pitchFamily="34" charset="0"/>
                <a:ea typeface="ＭＳ Ｐゴシック" panose="020B0600070205080204" pitchFamily="34" charset="-128"/>
                <a:cs typeface="Arial" panose="020B0604020202020204" pitchFamily="34" charset="0"/>
              </a:rPr>
              <a:t>Click&gt;For sensitive people with asthma, eight units of cockroach allergen per gram of dust can trigger a reaction. </a:t>
            </a:r>
          </a:p>
          <a:p>
            <a:endParaRPr lang="en-US" altLang="en-US" b="0" i="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0" i="0" dirty="0">
                <a:latin typeface="Arial" panose="020B0604020202020204" pitchFamily="34" charset="0"/>
                <a:ea typeface="ＭＳ Ｐゴシック" panose="020B0600070205080204" pitchFamily="34" charset="-128"/>
                <a:cs typeface="Arial" panose="020B0604020202020204" pitchFamily="34" charset="0"/>
              </a:rPr>
              <a:t>Click&gt; ONE female cockroach will produce 1500 units per day! One cockroach and its frass can be an asthma trigger. </a:t>
            </a:r>
          </a:p>
          <a:p>
            <a:pPr eaLnBrk="1" hangingPunct="1"/>
            <a:endParaRPr lang="en-US" altLang="en-US" sz="1200" b="0" i="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i="0" dirty="0">
                <a:latin typeface="Arial" panose="020B0604020202020204" pitchFamily="34" charset="0"/>
                <a:ea typeface="ＭＳ Ｐゴシック" panose="020B0600070205080204" pitchFamily="34" charset="-128"/>
                <a:cs typeface="Arial" panose="020B0604020202020204" pitchFamily="34" charset="0"/>
              </a:rPr>
              <a:t>. So killing cockroaches helps, but does not remove the allergens found in the remains. Cleaning, using simple soap, will remove the allergens, remove the cockroaches</a:t>
            </a:r>
            <a:r>
              <a:rPr lang="ja-JP" altLang="en-US" sz="1200" b="0" i="0" dirty="0">
                <a:latin typeface="Arial" panose="020B0604020202020204" pitchFamily="34" charset="0"/>
                <a:ea typeface="ＭＳ Ｐゴシック" panose="020B0600070205080204" pitchFamily="34" charset="-128"/>
                <a:cs typeface="Arial" panose="020B0604020202020204" pitchFamily="34" charset="0"/>
              </a:rPr>
              <a:t>’</a:t>
            </a:r>
            <a:r>
              <a:rPr lang="en-US" altLang="ja-JP" sz="1200" b="0" i="0" dirty="0">
                <a:latin typeface="Arial" panose="020B0604020202020204" pitchFamily="34" charset="0"/>
                <a:ea typeface="ＭＳ Ｐゴシック" panose="020B0600070205080204" pitchFamily="34" charset="-128"/>
                <a:cs typeface="Arial" panose="020B0604020202020204" pitchFamily="34" charset="0"/>
              </a:rPr>
              <a:t> mode of communication, and allows residents and staff to see when new evidence shows up.</a:t>
            </a:r>
            <a:r>
              <a:rPr lang="en-US" altLang="en-US" sz="1200" b="0" i="0" dirty="0">
                <a:latin typeface="Arial" panose="020B0604020202020204" pitchFamily="34" charset="0"/>
                <a:ea typeface="ＭＳ Ｐゴシック" panose="020B0600070205080204" pitchFamily="34" charset="-128"/>
                <a:cs typeface="Arial" panose="020B0604020202020204" pitchFamily="34" charset="0"/>
              </a:rPr>
              <a:t> We’ll talk more about cleaning in just a few minutes.</a:t>
            </a:r>
          </a:p>
          <a:p>
            <a:endParaRPr lang="en-US" b="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i="0" dirty="0">
                <a:latin typeface="Arial" panose="020B0604020202020204" pitchFamily="34" charset="0"/>
                <a:ea typeface="ＭＳ Ｐゴシック" panose="020B0600070205080204" pitchFamily="34" charset="-128"/>
                <a:cs typeface="Arial" panose="020B0604020202020204" pitchFamily="34" charset="0"/>
              </a:rPr>
              <a:t>An IPM program </a:t>
            </a:r>
            <a:r>
              <a:rPr lang="en-US" altLang="en-US" b="0" i="0" dirty="0">
                <a:latin typeface="Arial" panose="020B0604020202020204" pitchFamily="34" charset="0"/>
                <a:ea typeface="ＭＳ Ｐゴシック" panose="020B0600070205080204" pitchFamily="34" charset="-128"/>
                <a:cs typeface="Arial" panose="020B0604020202020204" pitchFamily="34" charset="0"/>
              </a:rPr>
              <a:t>should work to eliminate the living and dead cockroaches and clean up the frass. The repairs and measures taken to control one cockroach will benefit the building in more ways than just pest control.</a:t>
            </a:r>
          </a:p>
          <a:p>
            <a:endParaRPr lang="en-US" dirty="0"/>
          </a:p>
        </p:txBody>
      </p:sp>
      <p:sp>
        <p:nvSpPr>
          <p:cNvPr id="4" name="Slide Number Placeholder 3"/>
          <p:cNvSpPr>
            <a:spLocks noGrp="1"/>
          </p:cNvSpPr>
          <p:nvPr>
            <p:ph type="sldNum" sz="quarter" idx="5"/>
          </p:nvPr>
        </p:nvSpPr>
        <p:spPr/>
        <p:txBody>
          <a:bodyPr/>
          <a:lstStyle/>
          <a:p>
            <a:fld id="{1A613FDA-86FC-D245-BEEB-4D72F9FD7892}" type="slidenum">
              <a:rPr lang="en-US" smtClean="0"/>
              <a:t>13</a:t>
            </a:fld>
            <a:endParaRPr lang="en-US"/>
          </a:p>
        </p:txBody>
      </p:sp>
    </p:spTree>
    <p:extLst>
      <p:ext uri="{BB962C8B-B14F-4D97-AF65-F5344CB8AC3E}">
        <p14:creationId xmlns:p14="http://schemas.microsoft.com/office/powerpoint/2010/main" val="2072816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93583589-C0C0-A341-BC5C-01DDEB90CC4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01379" name="Rectangle 6">
            <a:extLst>
              <a:ext uri="{FF2B5EF4-FFF2-40B4-BE49-F238E27FC236}">
                <a16:creationId xmlns:a16="http://schemas.microsoft.com/office/drawing/2014/main" id="{EE8A381E-1198-3D45-AEDE-FC1C5ABFCE9C}"/>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01380" name="Rectangle 7">
            <a:extLst>
              <a:ext uri="{FF2B5EF4-FFF2-40B4-BE49-F238E27FC236}">
                <a16:creationId xmlns:a16="http://schemas.microsoft.com/office/drawing/2014/main" id="{A28F11C7-EC4E-AB4B-9A61-1042DA5B9E7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48A451D1-1823-5749-974F-0844E188A090}" type="slidenum">
              <a:rPr lang="en-US" altLang="en-US" sz="1100" smtClean="0">
                <a:ea typeface="Osaka" panose="020B0600000000000000" pitchFamily="34" charset="-128"/>
              </a:rPr>
              <a:pPr eaLnBrk="1" hangingPunct="1">
                <a:spcBef>
                  <a:spcPct val="0"/>
                </a:spcBef>
                <a:buFont typeface="Arial" panose="020B0604020202020204" pitchFamily="34" charset="0"/>
                <a:buNone/>
              </a:pPr>
              <a:t>14</a:t>
            </a:fld>
            <a:endParaRPr lang="en-US" altLang="en-US" sz="1100">
              <a:ea typeface="Osaka" panose="020B0600000000000000" pitchFamily="34" charset="-128"/>
            </a:endParaRPr>
          </a:p>
        </p:txBody>
      </p:sp>
      <p:sp>
        <p:nvSpPr>
          <p:cNvPr id="101381" name="Slide Image Placeholder 1">
            <a:extLst>
              <a:ext uri="{FF2B5EF4-FFF2-40B4-BE49-F238E27FC236}">
                <a16:creationId xmlns:a16="http://schemas.microsoft.com/office/drawing/2014/main" id="{83F0FB30-47CB-A141-9B61-19FD3D03DD7C}"/>
              </a:ext>
            </a:extLst>
          </p:cNvPr>
          <p:cNvSpPr>
            <a:spLocks noGrp="1" noRot="1" noChangeAspect="1" noChangeArrowheads="1" noTextEdit="1"/>
          </p:cNvSpPr>
          <p:nvPr>
            <p:ph type="sldImg"/>
          </p:nvPr>
        </p:nvSpPr>
        <p:spPr>
          <a:ln/>
        </p:spPr>
      </p:sp>
      <p:sp>
        <p:nvSpPr>
          <p:cNvPr id="101382" name="Notes Placeholder 2">
            <a:extLst>
              <a:ext uri="{FF2B5EF4-FFF2-40B4-BE49-F238E27FC236}">
                <a16:creationId xmlns:a16="http://schemas.microsoft.com/office/drawing/2014/main" id="{19C00877-B755-DF4A-9661-A20F30C27A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a:latin typeface="Arial" panose="020B0604020202020204" pitchFamily="34" charset="0"/>
                <a:ea typeface="ＭＳ Ｐゴシック" panose="020B0600070205080204" pitchFamily="34" charset="-128"/>
              </a:rPr>
              <a:t>Cockroaches reproduce very quickly.</a:t>
            </a:r>
          </a:p>
          <a:p>
            <a:pPr>
              <a:spcBef>
                <a:spcPct val="0"/>
              </a:spcBef>
            </a:pPr>
            <a:r>
              <a:rPr lang="en-US" altLang="en-US" dirty="0">
                <a:latin typeface="Arial" panose="020B0604020202020204" pitchFamily="34" charset="0"/>
                <a:ea typeface="ＭＳ Ｐゴシック" panose="020B0600070205080204" pitchFamily="34" charset="-128"/>
              </a:rPr>
              <a:t>This growth curve is for a German cockroach, and illustrates how quickly a population can get out of hand. </a:t>
            </a:r>
          </a:p>
          <a:p>
            <a:pPr>
              <a:spcBef>
                <a:spcPct val="0"/>
              </a:spcBef>
            </a:pPr>
            <a:r>
              <a:rPr lang="en-US" altLang="en-US" dirty="0">
                <a:latin typeface="Arial" panose="020B0604020202020204" pitchFamily="34" charset="0"/>
                <a:ea typeface="ＭＳ Ｐゴシック" panose="020B0600070205080204" pitchFamily="34" charset="-128"/>
              </a:rPr>
              <a:t>Let’s assume we have one pregnant cockroach in January. Female cockroaches develop one egg case a month. </a:t>
            </a:r>
          </a:p>
          <a:p>
            <a:pPr>
              <a:spcBef>
                <a:spcPct val="0"/>
              </a:spcBef>
            </a:pPr>
            <a:r>
              <a:rPr lang="en-US" altLang="en-US" dirty="0">
                <a:latin typeface="Arial" panose="020B0604020202020204" pitchFamily="34" charset="0"/>
                <a:ea typeface="ＭＳ Ｐゴシック" panose="020B0600070205080204" pitchFamily="34" charset="-128"/>
              </a:rPr>
              <a:t>She has 40 eggs in her case, 20 male and 20 female, and lets say conditions are ideal and they all survive. By March, we have 41 cockroaches, who also begin to breed. Resulting in 18, 400 cockroaches by June.</a:t>
            </a:r>
          </a:p>
          <a:p>
            <a:pPr>
              <a:spcBef>
                <a:spcPct val="0"/>
              </a:spcBef>
            </a:pPr>
            <a:endParaRPr lang="en-US" altLang="en-US" strike="sngStrike" dirty="0">
              <a:latin typeface="Arial" panose="020B0604020202020204" pitchFamily="34" charset="0"/>
              <a:ea typeface="ＭＳ Ｐゴシック" panose="020B0600070205080204" pitchFamily="34" charset="-128"/>
            </a:endParaRPr>
          </a:p>
          <a:p>
            <a:pPr>
              <a:spcBef>
                <a:spcPct val="0"/>
              </a:spcBef>
            </a:pPr>
            <a:r>
              <a:rPr lang="en-US" altLang="en-US" strike="sngStrike" dirty="0">
                <a:latin typeface="Arial" panose="020B0604020202020204" pitchFamily="34" charset="0"/>
                <a:ea typeface="ＭＳ Ｐゴシック" panose="020B0600070205080204" pitchFamily="34" charset="-128"/>
              </a:rPr>
              <a:t>These calculations are based on one month for eggs to develop, one month after hatching they can reproduce. The graph assumes no death due to environmental factors and a 1:1 male to female ratio, which may be unrealistic.</a:t>
            </a:r>
          </a:p>
          <a:p>
            <a:pPr>
              <a:spcBef>
                <a:spcPct val="0"/>
              </a:spcBef>
            </a:pPr>
            <a:r>
              <a:rPr lang="en-US" altLang="en-US" dirty="0">
                <a:latin typeface="Arial" panose="020B0604020202020204" pitchFamily="34" charset="0"/>
                <a:ea typeface="ＭＳ Ｐゴシック" panose="020B0600070205080204" pitchFamily="34" charset="-128"/>
              </a:rPr>
              <a:t>The potential for population growth is a fact. </a:t>
            </a:r>
            <a:r>
              <a:rPr lang="en-US" altLang="en-US" i="1" dirty="0">
                <a:latin typeface="Arial" panose="020B0604020202020204" pitchFamily="34" charset="0"/>
                <a:ea typeface="ＭＳ Ｐゴシック" panose="020B0600070205080204" pitchFamily="34" charset="-128"/>
              </a:rPr>
              <a:t>You can see from this graph, and the asthma connection, that no number of cockroaches should be tolerated. </a:t>
            </a:r>
          </a:p>
        </p:txBody>
      </p:sp>
      <p:sp>
        <p:nvSpPr>
          <p:cNvPr id="101383" name="Slide Number Placeholder 3">
            <a:extLst>
              <a:ext uri="{FF2B5EF4-FFF2-40B4-BE49-F238E27FC236}">
                <a16:creationId xmlns:a16="http://schemas.microsoft.com/office/drawing/2014/main" id="{20D0EB5A-FF55-514A-9D3A-D874DB25202C}"/>
              </a:ext>
            </a:extLst>
          </p:cNvPr>
          <p:cNvSpPr txBox="1">
            <a:spLocks noGrp="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BA0CCFF4-71F1-9C48-AD81-0F94A6D3B8D3}" type="slidenum">
              <a:rPr lang="en-US" altLang="en-US" sz="1100">
                <a:ea typeface="Osaka" panose="020B0600000000000000" pitchFamily="34" charset="-128"/>
              </a:rPr>
              <a:pPr algn="r" eaLnBrk="1" hangingPunct="1">
                <a:spcBef>
                  <a:spcPct val="0"/>
                </a:spcBef>
                <a:buClrTx/>
                <a:buSzTx/>
                <a:buFontTx/>
                <a:buNone/>
              </a:pPr>
              <a:t>14</a:t>
            </a:fld>
            <a:endParaRPr lang="en-US" altLang="en-US" sz="1100">
              <a:ea typeface="Osaka" panose="020B0600000000000000" pitchFamily="34" charset="-128"/>
            </a:endParaRPr>
          </a:p>
        </p:txBody>
      </p:sp>
    </p:spTree>
    <p:extLst>
      <p:ext uri="{BB962C8B-B14F-4D97-AF65-F5344CB8AC3E}">
        <p14:creationId xmlns:p14="http://schemas.microsoft.com/office/powerpoint/2010/main" val="1574200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CFD3A380-EA0B-F34C-B51E-930D84F188F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03427" name="Rectangle 6">
            <a:extLst>
              <a:ext uri="{FF2B5EF4-FFF2-40B4-BE49-F238E27FC236}">
                <a16:creationId xmlns:a16="http://schemas.microsoft.com/office/drawing/2014/main" id="{0C7554F5-0FEA-1548-B7CA-1562934ECA6C}"/>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03428" name="Rectangle 7">
            <a:extLst>
              <a:ext uri="{FF2B5EF4-FFF2-40B4-BE49-F238E27FC236}">
                <a16:creationId xmlns:a16="http://schemas.microsoft.com/office/drawing/2014/main" id="{BBEE69E5-FCC2-9546-A2B1-3D825C369AA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EE6B4B97-4E91-FC40-85BB-7119BDE3BAB8}" type="slidenum">
              <a:rPr lang="en-US" altLang="en-US" sz="1100" smtClean="0">
                <a:ea typeface="Osaka" panose="020B0600000000000000" pitchFamily="34" charset="-128"/>
              </a:rPr>
              <a:pPr eaLnBrk="1" hangingPunct="1">
                <a:spcBef>
                  <a:spcPct val="0"/>
                </a:spcBef>
                <a:buFont typeface="Arial" panose="020B0604020202020204" pitchFamily="34" charset="0"/>
                <a:buNone/>
              </a:pPr>
              <a:t>15</a:t>
            </a:fld>
            <a:endParaRPr lang="en-US" altLang="en-US" sz="1100">
              <a:ea typeface="Osaka" panose="020B0600000000000000" pitchFamily="34" charset="-128"/>
            </a:endParaRPr>
          </a:p>
        </p:txBody>
      </p:sp>
      <p:sp>
        <p:nvSpPr>
          <p:cNvPr id="103429" name="Rectangle 7">
            <a:extLst>
              <a:ext uri="{FF2B5EF4-FFF2-40B4-BE49-F238E27FC236}">
                <a16:creationId xmlns:a16="http://schemas.microsoft.com/office/drawing/2014/main" id="{0D192F6E-D661-9048-840A-4CCBDB229C8A}"/>
              </a:ext>
            </a:extLst>
          </p:cNvPr>
          <p:cNvSpPr txBox="1">
            <a:spLocks noGrp="1" noChangeArrowheads="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078F2C31-500D-F944-9619-5ECE3CB46DFA}" type="slidenum">
              <a:rPr lang="en-US" altLang="en-US" sz="1100">
                <a:ea typeface="Osaka" panose="020B0600000000000000" pitchFamily="34" charset="-128"/>
              </a:rPr>
              <a:pPr algn="r" eaLnBrk="1" hangingPunct="1">
                <a:spcBef>
                  <a:spcPct val="0"/>
                </a:spcBef>
                <a:buClrTx/>
                <a:buSzTx/>
                <a:buFontTx/>
                <a:buNone/>
              </a:pPr>
              <a:t>15</a:t>
            </a:fld>
            <a:endParaRPr lang="en-US" altLang="en-US" sz="1100">
              <a:ea typeface="Osaka" panose="020B0600000000000000" pitchFamily="34" charset="-128"/>
            </a:endParaRPr>
          </a:p>
        </p:txBody>
      </p:sp>
      <p:sp>
        <p:nvSpPr>
          <p:cNvPr id="103430" name="Rectangle 2">
            <a:extLst>
              <a:ext uri="{FF2B5EF4-FFF2-40B4-BE49-F238E27FC236}">
                <a16:creationId xmlns:a16="http://schemas.microsoft.com/office/drawing/2014/main" id="{B08B124E-2A42-404C-90F1-EE267C396DBB}"/>
              </a:ext>
            </a:extLst>
          </p:cNvPr>
          <p:cNvSpPr>
            <a:spLocks noGrp="1" noRot="1" noChangeAspect="1" noChangeArrowheads="1" noTextEdit="1"/>
          </p:cNvSpPr>
          <p:nvPr>
            <p:ph type="sldImg"/>
          </p:nvPr>
        </p:nvSpPr>
        <p:spPr>
          <a:ln/>
        </p:spPr>
      </p:sp>
      <p:sp>
        <p:nvSpPr>
          <p:cNvPr id="103431" name="Rectangle 3">
            <a:extLst>
              <a:ext uri="{FF2B5EF4-FFF2-40B4-BE49-F238E27FC236}">
                <a16:creationId xmlns:a16="http://schemas.microsoft.com/office/drawing/2014/main" id="{3B9213A4-F446-7A4F-9284-26396BFEAF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i="0" dirty="0">
                <a:latin typeface="Arial" panose="020B0604020202020204" pitchFamily="34" charset="0"/>
                <a:ea typeface="ＭＳ Ｐゴシック" panose="020B0600070205080204" pitchFamily="34" charset="-128"/>
              </a:rPr>
              <a:t>It’s important for us to recognize the signs of cockroaches.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i="0" dirty="0">
                <a:latin typeface="Arial" panose="020B0604020202020204" pitchFamily="34" charset="0"/>
                <a:ea typeface="ＭＳ Ｐゴシック" panose="020B0600070205080204" pitchFamily="34" charset="-128"/>
              </a:rPr>
              <a:t>Cockroaches spend most of their time hiding in walls, only emerging at night.. Nymphs and pregnant females don't travel much at all. </a:t>
            </a:r>
          </a:p>
          <a:p>
            <a:pPr eaLnBrk="1" hangingPunct="1"/>
            <a:endParaRPr lang="en-US" altLang="ja-JP" b="0" i="0" dirty="0">
              <a:latin typeface="Arial" panose="020B0604020202020204" pitchFamily="34" charset="0"/>
              <a:ea typeface="ＭＳ Ｐゴシック" panose="020B0600070205080204" pitchFamily="34" charset="-128"/>
            </a:endParaRPr>
          </a:p>
          <a:p>
            <a:pPr eaLnBrk="1" hangingPunct="1"/>
            <a:r>
              <a:rPr lang="en-US" altLang="ja-JP" b="0" i="0" dirty="0">
                <a:latin typeface="Arial" panose="020B0604020202020204" pitchFamily="34" charset="0"/>
                <a:ea typeface="ＭＳ Ｐゴシック" panose="020B0600070205080204" pitchFamily="34" charset="-128"/>
              </a:rPr>
              <a:t>In early infestations, we may not see the actual cockroaches, but only their evidence.</a:t>
            </a:r>
          </a:p>
          <a:p>
            <a:pPr eaLnBrk="1" hangingPunct="1"/>
            <a:r>
              <a:rPr lang="en-US" altLang="ja-JP" b="0" i="0" dirty="0">
                <a:latin typeface="Arial" panose="020B0604020202020204" pitchFamily="34" charset="0"/>
                <a:ea typeface="ＭＳ Ｐゴシック" panose="020B0600070205080204" pitchFamily="34" charset="-128"/>
              </a:rPr>
              <a:t>We may see their frass, or even smell them. </a:t>
            </a:r>
          </a:p>
          <a:p>
            <a:pPr eaLnBrk="1" hangingPunct="1"/>
            <a:r>
              <a:rPr lang="en-US" altLang="ja-JP" b="0" i="0" dirty="0">
                <a:latin typeface="Arial" panose="020B0604020202020204" pitchFamily="34" charset="0"/>
                <a:ea typeface="ＭＳ Ｐゴシック" panose="020B0600070205080204" pitchFamily="34" charset="-128"/>
              </a:rPr>
              <a:t>If a live cockroach is seen </a:t>
            </a:r>
            <a:r>
              <a:rPr lang="en-US" altLang="ja-JP" b="1" i="1" dirty="0">
                <a:latin typeface="Arial" panose="020B0604020202020204" pitchFamily="34" charset="0"/>
                <a:ea typeface="ＭＳ Ｐゴシック" panose="020B0600070205080204" pitchFamily="34" charset="-128"/>
              </a:rPr>
              <a:t>during the day</a:t>
            </a:r>
            <a:r>
              <a:rPr lang="en-US" altLang="ja-JP" b="0" i="0" dirty="0">
                <a:latin typeface="Arial" panose="020B0604020202020204" pitchFamily="34" charset="0"/>
                <a:ea typeface="ＭＳ Ｐゴシック" panose="020B0600070205080204" pitchFamily="34" charset="-128"/>
              </a:rPr>
              <a:t>, it usually means that a good hiding area was disturbed or that the infestation is severe and they have run out of hiding spots. </a:t>
            </a:r>
          </a:p>
        </p:txBody>
      </p:sp>
    </p:spTree>
    <p:extLst>
      <p:ext uri="{BB962C8B-B14F-4D97-AF65-F5344CB8AC3E}">
        <p14:creationId xmlns:p14="http://schemas.microsoft.com/office/powerpoint/2010/main" val="2611641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F2641325-4E21-9A43-A479-29A5CCC454C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05475" name="Rectangle 6">
            <a:extLst>
              <a:ext uri="{FF2B5EF4-FFF2-40B4-BE49-F238E27FC236}">
                <a16:creationId xmlns:a16="http://schemas.microsoft.com/office/drawing/2014/main" id="{50876990-9447-6941-AFA2-EC17A93E8E87}"/>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05476" name="Rectangle 7">
            <a:extLst>
              <a:ext uri="{FF2B5EF4-FFF2-40B4-BE49-F238E27FC236}">
                <a16:creationId xmlns:a16="http://schemas.microsoft.com/office/drawing/2014/main" id="{9DC38F54-199A-AF48-83C9-BB350AD775B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94AD954E-D74B-7C49-8ACE-AA9050E22F2E}" type="slidenum">
              <a:rPr lang="en-US" altLang="en-US" sz="1100" smtClean="0">
                <a:ea typeface="Osaka" panose="020B0600000000000000" pitchFamily="34" charset="-128"/>
              </a:rPr>
              <a:pPr eaLnBrk="1" hangingPunct="1">
                <a:spcBef>
                  <a:spcPct val="0"/>
                </a:spcBef>
                <a:buFont typeface="Arial" panose="020B0604020202020204" pitchFamily="34" charset="0"/>
                <a:buNone/>
              </a:pPr>
              <a:t>16</a:t>
            </a:fld>
            <a:endParaRPr lang="en-US" altLang="en-US" sz="1100">
              <a:ea typeface="Osaka" panose="020B0600000000000000" pitchFamily="34" charset="-128"/>
            </a:endParaRPr>
          </a:p>
        </p:txBody>
      </p:sp>
      <p:sp>
        <p:nvSpPr>
          <p:cNvPr id="105477" name="Rectangle 2">
            <a:extLst>
              <a:ext uri="{FF2B5EF4-FFF2-40B4-BE49-F238E27FC236}">
                <a16:creationId xmlns:a16="http://schemas.microsoft.com/office/drawing/2014/main" id="{983618CE-ED92-BA46-8A8B-0D6E3D2F8D9D}"/>
              </a:ext>
            </a:extLst>
          </p:cNvPr>
          <p:cNvSpPr>
            <a:spLocks noGrp="1" noRot="1" noChangeAspect="1" noChangeArrowheads="1" noTextEdit="1"/>
          </p:cNvSpPr>
          <p:nvPr>
            <p:ph type="sldImg"/>
          </p:nvPr>
        </p:nvSpPr>
        <p:spPr>
          <a:ln/>
        </p:spPr>
      </p:sp>
      <p:sp>
        <p:nvSpPr>
          <p:cNvPr id="105478" name="Rectangle 3">
            <a:extLst>
              <a:ext uri="{FF2B5EF4-FFF2-40B4-BE49-F238E27FC236}">
                <a16:creationId xmlns:a16="http://schemas.microsoft.com/office/drawing/2014/main" id="{459796D6-3665-4546-96C2-EDEA35591C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On the left are photos of American cockroaches.</a:t>
            </a:r>
          </a:p>
          <a:p>
            <a:r>
              <a:rPr lang="en-US" altLang="en-US" dirty="0">
                <a:latin typeface="Arial" panose="020B0604020202020204" pitchFamily="34" charset="0"/>
                <a:ea typeface="ＭＳ Ｐゴシック" panose="020B0600070205080204" pitchFamily="34" charset="-128"/>
              </a:rPr>
              <a:t>On the Right, note the German cockroach on a fork, for scale, cockroaches in a cardboard box.</a:t>
            </a:r>
            <a:r>
              <a:rPr lang="en-US" altLang="en-US" i="1" dirty="0">
                <a:latin typeface="Arial" panose="020B0604020202020204" pitchFamily="34" charset="0"/>
                <a:ea typeface="ＭＳ Ｐゴシック" panose="020B0600070205080204" pitchFamily="34" charset="-128"/>
              </a:rPr>
              <a:t> </a:t>
            </a:r>
          </a:p>
          <a:p>
            <a:r>
              <a:rPr lang="en-US" altLang="en-US" i="0" dirty="0">
                <a:latin typeface="Arial" panose="020B0604020202020204" pitchFamily="34" charset="0"/>
                <a:ea typeface="ＭＳ Ｐゴシック" panose="020B0600070205080204" pitchFamily="34" charset="-128"/>
              </a:rPr>
              <a:t>Boxes make a great transport mechanism for roaches and eggs to travel from a distribution facility into the home. The corrugated sections of cardboard offers great hiding spots, and any food residue or glue can serve as dinner for the cockroaches. Any cardboard or paper bags should be recycled, or disposed of, immediately after being emptied. </a:t>
            </a:r>
          </a:p>
        </p:txBody>
      </p:sp>
    </p:spTree>
    <p:extLst>
      <p:ext uri="{BB962C8B-B14F-4D97-AF65-F5344CB8AC3E}">
        <p14:creationId xmlns:p14="http://schemas.microsoft.com/office/powerpoint/2010/main" val="3288892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54C9AE20-648C-8A4F-9095-92EBF71BF8D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07523" name="Rectangle 6">
            <a:extLst>
              <a:ext uri="{FF2B5EF4-FFF2-40B4-BE49-F238E27FC236}">
                <a16:creationId xmlns:a16="http://schemas.microsoft.com/office/drawing/2014/main" id="{F5F4AD26-5B7D-BD43-8295-6897AB075319}"/>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07524" name="Rectangle 7">
            <a:extLst>
              <a:ext uri="{FF2B5EF4-FFF2-40B4-BE49-F238E27FC236}">
                <a16:creationId xmlns:a16="http://schemas.microsoft.com/office/drawing/2014/main" id="{740F007E-D704-5B4E-AEF6-A270F9DBF92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93DEB759-85C7-4F4F-A438-7C2B5C6E4515}" type="slidenum">
              <a:rPr lang="en-US" altLang="en-US" sz="1100" smtClean="0">
                <a:ea typeface="Osaka" panose="020B0600000000000000" pitchFamily="34" charset="-128"/>
              </a:rPr>
              <a:pPr eaLnBrk="1" hangingPunct="1">
                <a:spcBef>
                  <a:spcPct val="0"/>
                </a:spcBef>
                <a:buFont typeface="Arial" panose="020B0604020202020204" pitchFamily="34" charset="0"/>
                <a:buNone/>
              </a:pPr>
              <a:t>17</a:t>
            </a:fld>
            <a:endParaRPr lang="en-US" altLang="en-US" sz="1100">
              <a:ea typeface="Osaka" panose="020B0600000000000000" pitchFamily="34" charset="-128"/>
            </a:endParaRPr>
          </a:p>
        </p:txBody>
      </p:sp>
      <p:sp>
        <p:nvSpPr>
          <p:cNvPr id="107525" name="Rectangle 2">
            <a:extLst>
              <a:ext uri="{FF2B5EF4-FFF2-40B4-BE49-F238E27FC236}">
                <a16:creationId xmlns:a16="http://schemas.microsoft.com/office/drawing/2014/main" id="{CCE43ECE-034A-314D-AB5A-549A980B870D}"/>
              </a:ext>
            </a:extLst>
          </p:cNvPr>
          <p:cNvSpPr>
            <a:spLocks noGrp="1" noRot="1" noChangeAspect="1" noChangeArrowheads="1" noTextEdit="1"/>
          </p:cNvSpPr>
          <p:nvPr>
            <p:ph type="sldImg"/>
          </p:nvPr>
        </p:nvSpPr>
        <p:spPr>
          <a:ln/>
        </p:spPr>
      </p:sp>
      <p:sp>
        <p:nvSpPr>
          <p:cNvPr id="107526" name="Rectangle 3">
            <a:extLst>
              <a:ext uri="{FF2B5EF4-FFF2-40B4-BE49-F238E27FC236}">
                <a16:creationId xmlns:a16="http://schemas.microsoft.com/office/drawing/2014/main" id="{CEF5AF55-E657-5647-8B6E-4E162F81D5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i="0" dirty="0">
                <a:latin typeface="Arial" panose="020B0604020202020204" pitchFamily="34" charset="0"/>
                <a:ea typeface="ＭＳ Ｐゴシック" panose="020B0600070205080204" pitchFamily="34" charset="-128"/>
              </a:rPr>
              <a:t>On the left we see a Sticky trap with German cockroach adults and nymphs. We’ll discuss the sticky trap in more detail in a few minutes. Note the presence of so many nymphs on the trap, indicating it may have been placed near a good cockroach hiding spot. It is important to note where traps are placed so that patterns like this can be seen, and the area can be treated accordingly.</a:t>
            </a:r>
          </a:p>
          <a:p>
            <a:pPr>
              <a:spcBef>
                <a:spcPct val="0"/>
              </a:spcBef>
            </a:pPr>
            <a:endParaRPr lang="en-US" altLang="en-US" i="0" dirty="0">
              <a:latin typeface="Arial" panose="020B0604020202020204" pitchFamily="34" charset="0"/>
              <a:ea typeface="ＭＳ Ｐゴシック" panose="020B0600070205080204" pitchFamily="34" charset="-128"/>
            </a:endParaRPr>
          </a:p>
          <a:p>
            <a:pPr>
              <a:spcBef>
                <a:spcPct val="0"/>
              </a:spcBef>
            </a:pPr>
            <a:r>
              <a:rPr lang="en-US" altLang="en-US" i="0" dirty="0">
                <a:latin typeface="Arial" panose="020B0604020202020204" pitchFamily="34" charset="0"/>
                <a:ea typeface="ＭＳ Ｐゴシック" panose="020B0600070205080204" pitchFamily="34" charset="-128"/>
              </a:rPr>
              <a:t>On the right are Brown banded cockroaches that have been squished when the door closed.</a:t>
            </a:r>
          </a:p>
        </p:txBody>
      </p:sp>
    </p:spTree>
    <p:extLst>
      <p:ext uri="{BB962C8B-B14F-4D97-AF65-F5344CB8AC3E}">
        <p14:creationId xmlns:p14="http://schemas.microsoft.com/office/powerpoint/2010/main" val="1633394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C34638CE-D4D7-B64A-90E1-1E8AEFB86A3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09571" name="Rectangle 6">
            <a:extLst>
              <a:ext uri="{FF2B5EF4-FFF2-40B4-BE49-F238E27FC236}">
                <a16:creationId xmlns:a16="http://schemas.microsoft.com/office/drawing/2014/main" id="{02195638-A76A-5749-9DD7-D34325414805}"/>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09572" name="Rectangle 7">
            <a:extLst>
              <a:ext uri="{FF2B5EF4-FFF2-40B4-BE49-F238E27FC236}">
                <a16:creationId xmlns:a16="http://schemas.microsoft.com/office/drawing/2014/main" id="{78B68D90-1612-214B-996E-7137EAAD25C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2C7D9F04-DFFA-D84B-BB4E-08D7F7F081A4}" type="slidenum">
              <a:rPr lang="en-US" altLang="en-US" sz="1100" smtClean="0">
                <a:ea typeface="Osaka" panose="020B0600000000000000" pitchFamily="34" charset="-128"/>
              </a:rPr>
              <a:pPr eaLnBrk="1" hangingPunct="1">
                <a:spcBef>
                  <a:spcPct val="0"/>
                </a:spcBef>
                <a:buFont typeface="Arial" panose="020B0604020202020204" pitchFamily="34" charset="0"/>
                <a:buNone/>
              </a:pPr>
              <a:t>18</a:t>
            </a:fld>
            <a:endParaRPr lang="en-US" altLang="en-US" sz="1100">
              <a:ea typeface="Osaka" panose="020B0600000000000000" pitchFamily="34" charset="-128"/>
            </a:endParaRPr>
          </a:p>
        </p:txBody>
      </p:sp>
      <p:sp>
        <p:nvSpPr>
          <p:cNvPr id="109573" name="Rectangle 2">
            <a:extLst>
              <a:ext uri="{FF2B5EF4-FFF2-40B4-BE49-F238E27FC236}">
                <a16:creationId xmlns:a16="http://schemas.microsoft.com/office/drawing/2014/main" id="{A2B772EE-7B21-FC4B-A6C7-E5C011ED461F}"/>
              </a:ext>
            </a:extLst>
          </p:cNvPr>
          <p:cNvSpPr>
            <a:spLocks noGrp="1" noRot="1" noChangeAspect="1" noChangeArrowheads="1" noTextEdit="1"/>
          </p:cNvSpPr>
          <p:nvPr>
            <p:ph type="sldImg"/>
          </p:nvPr>
        </p:nvSpPr>
        <p:spPr>
          <a:ln/>
        </p:spPr>
      </p:sp>
      <p:sp>
        <p:nvSpPr>
          <p:cNvPr id="109574" name="Rectangle 3">
            <a:extLst>
              <a:ext uri="{FF2B5EF4-FFF2-40B4-BE49-F238E27FC236}">
                <a16:creationId xmlns:a16="http://schemas.microsoft.com/office/drawing/2014/main" id="{85BE2242-575E-B045-8B56-15654699E7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i="0" dirty="0">
                <a:latin typeface="Arial" panose="020B0604020202020204" pitchFamily="34" charset="0"/>
                <a:ea typeface="ＭＳ Ｐゴシック" panose="020B0600070205080204" pitchFamily="34" charset="-128"/>
              </a:rPr>
              <a:t>See the Frass along the top of a door? Cockroaches love small spaces, and had gathered into a space where the panels of this door were delaminating.</a:t>
            </a:r>
          </a:p>
          <a:p>
            <a:r>
              <a:rPr lang="en-US" altLang="en-US" b="0" i="0" dirty="0">
                <a:latin typeface="Arial" panose="020B0604020202020204" pitchFamily="34" charset="0"/>
                <a:ea typeface="ＭＳ Ｐゴシック" panose="020B0600070205080204" pitchFamily="34" charset="-128"/>
              </a:rPr>
              <a:t>The next photo shoes frass  under a kitchen cabinet shelf. The ¼’ space between the shelf and cabinet sidewall make a perfect hiding space for cockroaches.</a:t>
            </a:r>
          </a:p>
          <a:p>
            <a:endParaRPr lang="en-US" altLang="en-US" b="0" i="0" dirty="0">
              <a:latin typeface="Arial" panose="020B0604020202020204" pitchFamily="34" charset="0"/>
              <a:ea typeface="ＭＳ Ｐゴシック" panose="020B0600070205080204" pitchFamily="34" charset="-128"/>
            </a:endParaRPr>
          </a:p>
          <a:p>
            <a:endParaRPr lang="en-US" altLang="en-US" b="0" i="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72185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C34638CE-D4D7-B64A-90E1-1E8AEFB86A3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09571" name="Rectangle 6">
            <a:extLst>
              <a:ext uri="{FF2B5EF4-FFF2-40B4-BE49-F238E27FC236}">
                <a16:creationId xmlns:a16="http://schemas.microsoft.com/office/drawing/2014/main" id="{02195638-A76A-5749-9DD7-D34325414805}"/>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09572" name="Rectangle 7">
            <a:extLst>
              <a:ext uri="{FF2B5EF4-FFF2-40B4-BE49-F238E27FC236}">
                <a16:creationId xmlns:a16="http://schemas.microsoft.com/office/drawing/2014/main" id="{78B68D90-1612-214B-996E-7137EAAD25C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2C7D9F04-DFFA-D84B-BB4E-08D7F7F081A4}" type="slidenum">
              <a:rPr lang="en-US" altLang="en-US" sz="1100" smtClean="0">
                <a:ea typeface="Osaka" panose="020B0600000000000000" pitchFamily="34" charset="-128"/>
              </a:rPr>
              <a:pPr eaLnBrk="1" hangingPunct="1">
                <a:spcBef>
                  <a:spcPct val="0"/>
                </a:spcBef>
                <a:buFont typeface="Arial" panose="020B0604020202020204" pitchFamily="34" charset="0"/>
                <a:buNone/>
              </a:pPr>
              <a:t>19</a:t>
            </a:fld>
            <a:endParaRPr lang="en-US" altLang="en-US" sz="1100">
              <a:ea typeface="Osaka" panose="020B0600000000000000" pitchFamily="34" charset="-128"/>
            </a:endParaRPr>
          </a:p>
        </p:txBody>
      </p:sp>
      <p:sp>
        <p:nvSpPr>
          <p:cNvPr id="109573" name="Rectangle 2">
            <a:extLst>
              <a:ext uri="{FF2B5EF4-FFF2-40B4-BE49-F238E27FC236}">
                <a16:creationId xmlns:a16="http://schemas.microsoft.com/office/drawing/2014/main" id="{A2B772EE-7B21-FC4B-A6C7-E5C011ED461F}"/>
              </a:ext>
            </a:extLst>
          </p:cNvPr>
          <p:cNvSpPr>
            <a:spLocks noGrp="1" noRot="1" noChangeAspect="1" noChangeArrowheads="1" noTextEdit="1"/>
          </p:cNvSpPr>
          <p:nvPr>
            <p:ph type="sldImg"/>
          </p:nvPr>
        </p:nvSpPr>
        <p:spPr>
          <a:ln/>
        </p:spPr>
      </p:sp>
      <p:sp>
        <p:nvSpPr>
          <p:cNvPr id="109574" name="Rectangle 3">
            <a:extLst>
              <a:ext uri="{FF2B5EF4-FFF2-40B4-BE49-F238E27FC236}">
                <a16:creationId xmlns:a16="http://schemas.microsoft.com/office/drawing/2014/main" id="{85BE2242-575E-B045-8B56-15654699E7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i="0" dirty="0">
              <a:latin typeface="Arial" panose="020B0604020202020204" pitchFamily="34" charset="0"/>
              <a:ea typeface="ＭＳ Ｐゴシック" panose="020B0600070205080204" pitchFamily="34" charset="-128"/>
            </a:endParaRPr>
          </a:p>
          <a:p>
            <a:r>
              <a:rPr lang="en-US" altLang="en-US" b="0" i="0" dirty="0">
                <a:latin typeface="Arial" panose="020B0604020202020204" pitchFamily="34" charset="0"/>
                <a:ea typeface="ＭＳ Ｐゴシック" panose="020B0600070205080204" pitchFamily="34" charset="-128"/>
              </a:rPr>
              <a:t>Look at this wall clock. When the clock was in place, the room appears to be clean. Moving the clock exposed this hiding spot. We need to think about where to look to find signs. </a:t>
            </a:r>
          </a:p>
          <a:p>
            <a:endParaRPr lang="en-US" altLang="en-US" b="0" i="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12970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This curriculum is a series of four, interrelated classes.  In session one, we started with the connection between pests, pesticide use, and occupant health.  </a:t>
            </a:r>
            <a:endParaRPr lang="en-US" altLang="en-US" dirty="0">
              <a:solidFill>
                <a:schemeClr val="tx1"/>
              </a:solidFill>
              <a:latin typeface="Arial" panose="020B0604020202020204" pitchFamily="34" charset="0"/>
              <a:ea typeface="ヒラギノ角ゴ Pro W3" panose="020B0300000000000000"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Today’s session two will focus on one of the three priority pests, Cockroaches.</a:t>
            </a:r>
            <a:r>
              <a:rPr lang="en-US" altLang="en-US" dirty="0">
                <a:latin typeface="Arial" panose="020B0604020202020204" pitchFamily="34" charset="0"/>
                <a:ea typeface="ＭＳ Ｐゴシック" panose="020B0600070205080204" pitchFamily="34" charset="-128"/>
              </a:rPr>
              <a:t> Here is an outline of this presentation. We’ll go into quite a bit of detail discussing cockroaches, as the strategies we learn for dealing with can transfer to the other pests as well.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Arial" panose="020B0604020202020204" pitchFamily="34" charset="0"/>
                <a:ea typeface="ヒラギノ角ゴ Pro W3" panose="020B0300000000000000" pitchFamily="34" charset="-128"/>
                <a:cs typeface="Arial" panose="020B0604020202020204" pitchFamily="34" charset="0"/>
              </a:rPr>
              <a:t>Please be forewarned that many of the photos in today’s session are quite graphic, </a:t>
            </a:r>
            <a:r>
              <a:rPr lang="en-US" altLang="en-US" sz="1200" dirty="0">
                <a:latin typeface="Arial" panose="020B0604020202020204" pitchFamily="34" charset="0"/>
                <a:ea typeface="ＭＳ Ｐゴシック" panose="020B0600070205080204" pitchFamily="34" charset="-128"/>
                <a:cs typeface="Arial" panose="020B0604020202020204" pitchFamily="34" charset="0"/>
              </a:rPr>
              <a:t>not intended to shock you; just to illustrate the conditions.</a:t>
            </a:r>
            <a:r>
              <a:rPr lang="en-US" altLang="en-US" sz="1200" b="1" dirty="0">
                <a:latin typeface="Arial" panose="020B0604020202020204" pitchFamily="34" charset="0"/>
                <a:ea typeface="ヒラギノ角ゴ Pro W3" panose="020B0300000000000000" pitchFamily="34" charset="-128"/>
                <a:cs typeface="Arial" panose="020B0604020202020204" pitchFamily="34" charset="0"/>
              </a:rPr>
              <a:t> And by no means represent the majority of homes in affordable housing. We sometimes tend to use pictures of the worst infestations to illustrate a point. But these are the minority, most infestations are low-level infestations you have to inspect to find signs of. </a:t>
            </a:r>
          </a:p>
          <a:p>
            <a:endParaRPr lang="en-US" altLang="en-US" dirty="0">
              <a:solidFill>
                <a:schemeClr val="tx1"/>
              </a:solidFill>
              <a:latin typeface="Arial" panose="020B0604020202020204" pitchFamily="34" charset="0"/>
              <a:ea typeface="ヒラギノ角ゴ Pro W3" panose="020B0300000000000000"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483272"/>
            <a:fld id="{67596E10-71EA-4724-82E6-85B96D905CD3}" type="slidenum">
              <a:rPr lang="en-US">
                <a:solidFill>
                  <a:prstClr val="black"/>
                </a:solidFill>
                <a:latin typeface="Calibri" panose="020F0502020204030204"/>
              </a:rPr>
              <a:pPr defTabSz="483272"/>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259357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EF18C402-052C-D54F-8538-9EDCCEDF59D3}"/>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11619" name="Rectangle 6">
            <a:extLst>
              <a:ext uri="{FF2B5EF4-FFF2-40B4-BE49-F238E27FC236}">
                <a16:creationId xmlns:a16="http://schemas.microsoft.com/office/drawing/2014/main" id="{72363E06-8218-F743-9246-CDBC5C878EEF}"/>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11620" name="Rectangle 7">
            <a:extLst>
              <a:ext uri="{FF2B5EF4-FFF2-40B4-BE49-F238E27FC236}">
                <a16:creationId xmlns:a16="http://schemas.microsoft.com/office/drawing/2014/main" id="{B8D220E7-8DE6-2D43-8215-513875CC190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EEAEFD81-4C76-F344-9F4B-FBC8253E8EBD}" type="slidenum">
              <a:rPr lang="en-US" altLang="en-US" sz="1100" smtClean="0">
                <a:ea typeface="Osaka" panose="020B0600000000000000" pitchFamily="34" charset="-128"/>
              </a:rPr>
              <a:pPr eaLnBrk="1" hangingPunct="1">
                <a:spcBef>
                  <a:spcPct val="0"/>
                </a:spcBef>
                <a:buFont typeface="Arial" panose="020B0604020202020204" pitchFamily="34" charset="0"/>
                <a:buNone/>
              </a:pPr>
              <a:t>20</a:t>
            </a:fld>
            <a:endParaRPr lang="en-US" altLang="en-US" sz="1100">
              <a:ea typeface="Osaka" panose="020B0600000000000000" pitchFamily="34" charset="-128"/>
            </a:endParaRPr>
          </a:p>
        </p:txBody>
      </p:sp>
      <p:sp>
        <p:nvSpPr>
          <p:cNvPr id="111621" name="Rectangle 7">
            <a:extLst>
              <a:ext uri="{FF2B5EF4-FFF2-40B4-BE49-F238E27FC236}">
                <a16:creationId xmlns:a16="http://schemas.microsoft.com/office/drawing/2014/main" id="{F98DE306-4D9B-0B4A-8866-EE2B72C27C23}"/>
              </a:ext>
            </a:extLst>
          </p:cNvPr>
          <p:cNvSpPr txBox="1">
            <a:spLocks noGrp="1" noChangeArrowheads="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85E55414-71FB-FC41-94D9-BC3A015A121C}" type="slidenum">
              <a:rPr lang="en-US" altLang="en-US" sz="1100">
                <a:ea typeface="Osaka" panose="020B0600000000000000" pitchFamily="34" charset="-128"/>
              </a:rPr>
              <a:pPr algn="r" eaLnBrk="1" hangingPunct="1">
                <a:spcBef>
                  <a:spcPct val="0"/>
                </a:spcBef>
                <a:buClrTx/>
                <a:buSzTx/>
                <a:buFontTx/>
                <a:buNone/>
              </a:pPr>
              <a:t>20</a:t>
            </a:fld>
            <a:endParaRPr lang="en-US" altLang="en-US" sz="1100">
              <a:ea typeface="Osaka" panose="020B0600000000000000" pitchFamily="34" charset="-128"/>
            </a:endParaRPr>
          </a:p>
        </p:txBody>
      </p:sp>
      <p:sp>
        <p:nvSpPr>
          <p:cNvPr id="111622" name="Rectangle 1026">
            <a:extLst>
              <a:ext uri="{FF2B5EF4-FFF2-40B4-BE49-F238E27FC236}">
                <a16:creationId xmlns:a16="http://schemas.microsoft.com/office/drawing/2014/main" id="{3CE37D93-92CF-DA41-A01F-128984937B77}"/>
              </a:ext>
            </a:extLst>
          </p:cNvPr>
          <p:cNvSpPr>
            <a:spLocks noGrp="1" noRot="1" noChangeAspect="1" noChangeArrowheads="1" noTextEdit="1"/>
          </p:cNvSpPr>
          <p:nvPr>
            <p:ph type="sldImg"/>
          </p:nvPr>
        </p:nvSpPr>
        <p:spPr>
          <a:ln/>
        </p:spPr>
      </p:sp>
      <p:sp>
        <p:nvSpPr>
          <p:cNvPr id="111623" name="Rectangle 1027">
            <a:extLst>
              <a:ext uri="{FF2B5EF4-FFF2-40B4-BE49-F238E27FC236}">
                <a16:creationId xmlns:a16="http://schemas.microsoft.com/office/drawing/2014/main" id="{0FA02BA1-FD2F-A44F-9B04-C68BF4C27A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i="0" dirty="0">
                <a:latin typeface="Arial" panose="020B0604020202020204" pitchFamily="34" charset="0"/>
                <a:ea typeface="ＭＳ Ｐゴシック" panose="020B0600070205080204" pitchFamily="34" charset="-128"/>
              </a:rPr>
              <a:t>Cockroaches  are most active at night  so we need to know where to look for cockroaches because most will be hiding at any time. Cockroaches love appliances that have water associated with them. put yourself in a cockroaches shoes, where you would want to live in this photo? Feel free to share in the chat</a:t>
            </a:r>
          </a:p>
          <a:p>
            <a:pPr eaLnBrk="1" hangingPunct="1"/>
            <a:endParaRPr lang="en-US" altLang="en-US" sz="1400" i="0"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90000"/>
              </a:lnSpc>
              <a:spcBef>
                <a:spcPct val="30000"/>
              </a:spcBef>
              <a:spcAft>
                <a:spcPts val="0"/>
              </a:spcAft>
              <a:buClrTx/>
              <a:buSzTx/>
              <a:buFont typeface="Arial" panose="020B0604020202020204" pitchFamily="34" charset="0"/>
              <a:buNone/>
              <a:tabLst/>
              <a:defRPr/>
            </a:pPr>
            <a:r>
              <a:rPr lang="en-US" altLang="en-US" sz="1400" kern="1200" cap="none" dirty="0">
                <a:solidFill>
                  <a:schemeClr val="tx1"/>
                </a:solidFill>
                <a:latin typeface="Arial" panose="020B0604020202020204" pitchFamily="34" charset="0"/>
                <a:ea typeface="Osaka" panose="020B0600000000000000" pitchFamily="34" charset="-128"/>
                <a:cs typeface="+mn-cs"/>
              </a:rPr>
              <a:t>They prefer spots near water, but also need food and warmth. </a:t>
            </a:r>
            <a:r>
              <a:rPr lang="en-US" altLang="en-US" sz="1400" i="0" dirty="0">
                <a:latin typeface="Arial" panose="020B0604020202020204" pitchFamily="34" charset="0"/>
                <a:ea typeface="ＭＳ Ｐゴシック" panose="020B0600070205080204" pitchFamily="34" charset="-128"/>
              </a:rPr>
              <a:t>For cockroaches, the kitchen is the most likely place. Consider all the food and warmth available from the stove, refrigerator, and under the sink. The bathroom is also a favorite place because of the availability of water, and access to other biological matter. Because cockroaches love these wet places, they can easily </a:t>
            </a:r>
            <a:r>
              <a:rPr lang="en-US" altLang="en-US" sz="1400" b="1" i="0" dirty="0">
                <a:latin typeface="Arial" panose="020B0604020202020204" pitchFamily="34" charset="0"/>
                <a:ea typeface="ＭＳ Ｐゴシック" panose="020B0600070205080204" pitchFamily="34" charset="-128"/>
              </a:rPr>
              <a:t>transfer bacteria between bathroom and kitchen.</a:t>
            </a:r>
          </a:p>
          <a:p>
            <a:pPr marL="285750" indent="-285750" algn="l" defTabSz="914400" eaLnBrk="1" hangingPunct="1">
              <a:lnSpc>
                <a:spcPct val="90000"/>
              </a:lnSpc>
              <a:spcBef>
                <a:spcPct val="30000"/>
              </a:spcBef>
              <a:buFont typeface="Arial" panose="020B0604020202020204" pitchFamily="34" charset="0"/>
              <a:buChar char="•"/>
            </a:pPr>
            <a:endParaRPr lang="en-US" altLang="en-US" sz="1400" kern="1200" cap="none" dirty="0">
              <a:solidFill>
                <a:schemeClr val="tx1"/>
              </a:solidFill>
              <a:latin typeface="Arial" panose="020B0604020202020204" pitchFamily="34" charset="0"/>
              <a:ea typeface="Osaka" panose="020B0600000000000000" pitchFamily="34" charset="-128"/>
              <a:cs typeface="+mn-cs"/>
            </a:endParaRPr>
          </a:p>
          <a:p>
            <a:pPr marL="0" indent="0" algn="l" defTabSz="914400" eaLnBrk="1" hangingPunct="1">
              <a:lnSpc>
                <a:spcPct val="90000"/>
              </a:lnSpc>
              <a:spcBef>
                <a:spcPct val="30000"/>
              </a:spcBef>
              <a:buFont typeface="Arial" panose="020B0604020202020204" pitchFamily="34" charset="0"/>
              <a:buNone/>
            </a:pPr>
            <a:r>
              <a:rPr lang="en-US" altLang="en-US" sz="1400" kern="1200" cap="none" dirty="0">
                <a:solidFill>
                  <a:schemeClr val="tx1"/>
                </a:solidFill>
                <a:latin typeface="Arial" panose="020B0604020202020204" pitchFamily="34" charset="0"/>
                <a:ea typeface="Osaka" panose="020B0600000000000000" pitchFamily="34" charset="-128"/>
                <a:cs typeface="+mn-cs"/>
              </a:rPr>
              <a:t>They like cracks and crevices where their bodies touch surfaces above and below</a:t>
            </a:r>
          </a:p>
          <a:p>
            <a:pPr eaLnBrk="1" hangingPunct="1"/>
            <a:endParaRPr lang="en-US" altLang="en-US" sz="1400" i="0" dirty="0">
              <a:latin typeface="Arial" panose="020B0604020202020204" pitchFamily="34" charset="0"/>
              <a:ea typeface="ＭＳ Ｐゴシック" panose="020B0600070205080204" pitchFamily="34" charset="-128"/>
            </a:endParaRPr>
          </a:p>
          <a:p>
            <a:pPr eaLnBrk="1" hangingPunct="1"/>
            <a:r>
              <a:rPr lang="en-US" altLang="en-US" sz="1400" i="0" dirty="0">
                <a:latin typeface="Arial" panose="020B0604020202020204" pitchFamily="34" charset="0"/>
                <a:ea typeface="ＭＳ Ｐゴシック" panose="020B0600070205080204" pitchFamily="34" charset="-128"/>
              </a:rPr>
              <a:t>Cockroaches can be found in other rooms as well, particularly in rooms where people like to snack. </a:t>
            </a:r>
          </a:p>
          <a:p>
            <a:pPr eaLnBrk="1" hangingPunct="1"/>
            <a:r>
              <a:rPr lang="en-US" altLang="en-US" sz="1400" i="0" dirty="0">
                <a:latin typeface="Arial" panose="020B0604020202020204" pitchFamily="34" charset="0"/>
                <a:ea typeface="ＭＳ Ｐゴシック" panose="020B0600070205080204" pitchFamily="34" charset="-128"/>
              </a:rPr>
              <a:t>If cockroaches are found in the kitchen, all rooms should be inspected, even bedrooms and living rooms, especially when the infestation is heavy. </a:t>
            </a:r>
          </a:p>
          <a:p>
            <a:pPr eaLnBrk="1" hangingPunct="1"/>
            <a:r>
              <a:rPr lang="en-US" altLang="en-US" sz="1400" i="0" dirty="0">
                <a:latin typeface="Arial" panose="020B0604020202020204" pitchFamily="34" charset="0"/>
                <a:ea typeface="ＭＳ Ｐゴシック" panose="020B0600070205080204" pitchFamily="34" charset="-128"/>
              </a:rPr>
              <a:t>If cockroach signs are found in the unit, bait should be placed in all rooms we find those signs. We’ll discuss this more when we get to treatments.</a:t>
            </a:r>
          </a:p>
        </p:txBody>
      </p:sp>
    </p:spTree>
    <p:extLst>
      <p:ext uri="{BB962C8B-B14F-4D97-AF65-F5344CB8AC3E}">
        <p14:creationId xmlns:p14="http://schemas.microsoft.com/office/powerpoint/2010/main" val="2033178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E9140657-C329-DE48-ABD3-6E275BDB4333}"/>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13667" name="Rectangle 6">
            <a:extLst>
              <a:ext uri="{FF2B5EF4-FFF2-40B4-BE49-F238E27FC236}">
                <a16:creationId xmlns:a16="http://schemas.microsoft.com/office/drawing/2014/main" id="{717EE182-9002-874E-B385-F6583AC61681}"/>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13668" name="Rectangle 7">
            <a:extLst>
              <a:ext uri="{FF2B5EF4-FFF2-40B4-BE49-F238E27FC236}">
                <a16:creationId xmlns:a16="http://schemas.microsoft.com/office/drawing/2014/main" id="{94A75425-9C44-FA41-81E7-27AD191B9BB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B6292AA8-B314-1F47-B488-86B37863E34D}" type="slidenum">
              <a:rPr lang="en-US" altLang="en-US" sz="1100" smtClean="0">
                <a:ea typeface="Osaka" panose="020B0600000000000000" pitchFamily="34" charset="-128"/>
              </a:rPr>
              <a:pPr eaLnBrk="1" hangingPunct="1">
                <a:spcBef>
                  <a:spcPct val="0"/>
                </a:spcBef>
                <a:buFont typeface="Arial" panose="020B0604020202020204" pitchFamily="34" charset="0"/>
                <a:buNone/>
              </a:pPr>
              <a:t>21</a:t>
            </a:fld>
            <a:endParaRPr lang="en-US" altLang="en-US" sz="1100">
              <a:ea typeface="Osaka" panose="020B0600000000000000" pitchFamily="34" charset="-128"/>
            </a:endParaRPr>
          </a:p>
        </p:txBody>
      </p:sp>
      <p:sp>
        <p:nvSpPr>
          <p:cNvPr id="113669" name="Rectangle 7">
            <a:extLst>
              <a:ext uri="{FF2B5EF4-FFF2-40B4-BE49-F238E27FC236}">
                <a16:creationId xmlns:a16="http://schemas.microsoft.com/office/drawing/2014/main" id="{AC39D4E7-8EA5-BA43-BE85-7DBA6C8C156C}"/>
              </a:ext>
            </a:extLst>
          </p:cNvPr>
          <p:cNvSpPr txBox="1">
            <a:spLocks noGrp="1" noChangeArrowheads="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D0BA6B0F-E491-F849-8A40-BBF7CCADC157}" type="slidenum">
              <a:rPr lang="en-US" altLang="en-US" sz="1100">
                <a:ea typeface="Osaka" panose="020B0600000000000000" pitchFamily="34" charset="-128"/>
              </a:rPr>
              <a:pPr algn="r" eaLnBrk="1" hangingPunct="1">
                <a:spcBef>
                  <a:spcPct val="0"/>
                </a:spcBef>
                <a:buClrTx/>
                <a:buSzTx/>
                <a:buFontTx/>
                <a:buNone/>
              </a:pPr>
              <a:t>21</a:t>
            </a:fld>
            <a:endParaRPr lang="en-US" altLang="en-US" sz="1100">
              <a:ea typeface="Osaka" panose="020B0600000000000000" pitchFamily="34" charset="-128"/>
            </a:endParaRPr>
          </a:p>
        </p:txBody>
      </p:sp>
      <p:sp>
        <p:nvSpPr>
          <p:cNvPr id="113670" name="Rectangle 2">
            <a:extLst>
              <a:ext uri="{FF2B5EF4-FFF2-40B4-BE49-F238E27FC236}">
                <a16:creationId xmlns:a16="http://schemas.microsoft.com/office/drawing/2014/main" id="{C605CCD1-3457-4A49-9F17-E8D62C57D599}"/>
              </a:ext>
            </a:extLst>
          </p:cNvPr>
          <p:cNvSpPr>
            <a:spLocks noGrp="1" noRot="1" noChangeAspect="1" noChangeArrowheads="1" noTextEdit="1"/>
          </p:cNvSpPr>
          <p:nvPr>
            <p:ph type="sldImg"/>
          </p:nvPr>
        </p:nvSpPr>
        <p:spPr>
          <a:ln/>
        </p:spPr>
      </p:sp>
      <p:sp>
        <p:nvSpPr>
          <p:cNvPr id="113671" name="Rectangle 3">
            <a:extLst>
              <a:ext uri="{FF2B5EF4-FFF2-40B4-BE49-F238E27FC236}">
                <a16:creationId xmlns:a16="http://schemas.microsoft.com/office/drawing/2014/main" id="{8EE55424-3D49-3C4D-AA77-42754ABEF2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Cockroaches will survive, and thrive, on just about any source of food.</a:t>
            </a:r>
          </a:p>
          <a:p>
            <a:pPr eaLnBrk="1" hangingPunct="1">
              <a:spcBef>
                <a:spcPct val="0"/>
              </a:spcBef>
            </a:pPr>
            <a:r>
              <a:rPr lang="en-US" altLang="en-US" dirty="0">
                <a:latin typeface="Arial" panose="020B0604020202020204" pitchFamily="34" charset="0"/>
                <a:ea typeface="ＭＳ Ｐゴシック" panose="020B0600070205080204" pitchFamily="34" charset="-128"/>
              </a:rPr>
              <a:t>This will actually help us to control them when we use this behavior against them.</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The photo shows a plastic trash can that has grease and other food waste on the bottom.  This could be a teaching moment for the occupants.</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And consider this… One drop of grease will feed 20 cockroaches for a day…cleaning is important in cockroach control</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31788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C1852F30-A16E-4B4D-9AAC-1CEC2ED2DB01}"/>
              </a:ext>
            </a:extLst>
          </p:cNvPr>
          <p:cNvSpPr>
            <a:spLocks noGrp="1" noRot="1" noChangeAspect="1" noChangeArrowheads="1" noTextEdit="1"/>
          </p:cNvSpPr>
          <p:nvPr>
            <p:ph type="sldImg"/>
          </p:nvPr>
        </p:nvSpPr>
        <p:spPr>
          <a:ln/>
        </p:spPr>
      </p:sp>
      <p:sp>
        <p:nvSpPr>
          <p:cNvPr id="115715" name="Notes Placeholder 2">
            <a:extLst>
              <a:ext uri="{FF2B5EF4-FFF2-40B4-BE49-F238E27FC236}">
                <a16:creationId xmlns:a16="http://schemas.microsoft.com/office/drawing/2014/main" id="{A7F878C0-F1D6-D04D-864F-97FABFE25A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Cockroaches can live a month without food, but survive only a week without water…removing water sources is important!</a:t>
            </a:r>
          </a:p>
          <a:p>
            <a:r>
              <a:rPr lang="en-US" altLang="en-US" dirty="0">
                <a:latin typeface="Arial" panose="020B0604020202020204" pitchFamily="34" charset="0"/>
                <a:ea typeface="ＭＳ Ｐゴシック" panose="020B0600070205080204" pitchFamily="34" charset="-128"/>
              </a:rPr>
              <a:t>Let’s take a moment to examine this photo, making note of all potential water sources.</a:t>
            </a:r>
          </a:p>
          <a:p>
            <a:r>
              <a:rPr lang="en-US" altLang="en-US" dirty="0">
                <a:latin typeface="Arial" panose="020B0604020202020204" pitchFamily="34" charset="0"/>
                <a:ea typeface="ＭＳ Ｐゴシック" panose="020B0600070205080204" pitchFamily="34" charset="-128"/>
              </a:rPr>
              <a:t>And here’s a list of typical water sources for cockroaches.</a:t>
            </a:r>
          </a:p>
          <a:p>
            <a:endParaRPr lang="en-US" altLang="en-US" dirty="0">
              <a:latin typeface="Arial" panose="020B0604020202020204" pitchFamily="34" charset="0"/>
              <a:ea typeface="ＭＳ Ｐゴシック" panose="020B0600070205080204" pitchFamily="34" charset="-128"/>
            </a:endParaRPr>
          </a:p>
        </p:txBody>
      </p:sp>
      <p:sp>
        <p:nvSpPr>
          <p:cNvPr id="115716" name="Header Placeholder 3">
            <a:extLst>
              <a:ext uri="{FF2B5EF4-FFF2-40B4-BE49-F238E27FC236}">
                <a16:creationId xmlns:a16="http://schemas.microsoft.com/office/drawing/2014/main" id="{98F27596-E966-4541-88EC-CB0D0546E603}"/>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15717" name="Footer Placeholder 4">
            <a:extLst>
              <a:ext uri="{FF2B5EF4-FFF2-40B4-BE49-F238E27FC236}">
                <a16:creationId xmlns:a16="http://schemas.microsoft.com/office/drawing/2014/main" id="{55C07328-99E6-AE40-8F6C-FD908C6D3FE1}"/>
              </a:ext>
            </a:extLst>
          </p:cNvPr>
          <p:cNvSpPr>
            <a:spLocks noGrp="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15718" name="Slide Number Placeholder 5">
            <a:extLst>
              <a:ext uri="{FF2B5EF4-FFF2-40B4-BE49-F238E27FC236}">
                <a16:creationId xmlns:a16="http://schemas.microsoft.com/office/drawing/2014/main" id="{EABB1C1A-2438-8D4F-B2AA-1B345BDF84D7}"/>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E982B595-2FB4-4D49-81E0-AFEBB5502C8D}" type="slidenum">
              <a:rPr lang="en-US" altLang="en-US" sz="1100" smtClean="0">
                <a:ea typeface="Osaka" panose="020B0600000000000000" pitchFamily="34" charset="-128"/>
              </a:rPr>
              <a:pPr eaLnBrk="1" hangingPunct="1">
                <a:spcBef>
                  <a:spcPct val="0"/>
                </a:spcBef>
                <a:buFont typeface="Arial" panose="020B0604020202020204" pitchFamily="34" charset="0"/>
                <a:buNone/>
              </a:pPr>
              <a:t>22</a:t>
            </a:fld>
            <a:endParaRPr lang="en-US" altLang="en-US" sz="1100">
              <a:ea typeface="Osaka" panose="020B0600000000000000" pitchFamily="34" charset="-128"/>
            </a:endParaRPr>
          </a:p>
        </p:txBody>
      </p:sp>
    </p:spTree>
    <p:extLst>
      <p:ext uri="{BB962C8B-B14F-4D97-AF65-F5344CB8AC3E}">
        <p14:creationId xmlns:p14="http://schemas.microsoft.com/office/powerpoint/2010/main" val="249374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434B6D64-DC4C-B447-BB7D-101C5271DDDF}"/>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3CEAA0A5-35F6-7B47-A91D-783288C1D4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Remember, regardless of the pest, our IPM program lifecycle remains the 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For cockroaches, we’ll follow the same IPM decision-making process that emphasizes prevention, knowledge of pest biology, and the use of least-disruptive control tactics, with pesticides saved as a last resort.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We'll start with</a:t>
            </a:r>
          </a:p>
          <a:p>
            <a:pPr marL="971550" lvl="1" indent="-514350">
              <a:buFont typeface="Arial" panose="020B0604020202020204" pitchFamily="34" charset="0"/>
              <a:buAutoNum type="arabicPeriod"/>
            </a:pPr>
            <a:r>
              <a:rPr lang="en-US" altLang="en-US" sz="1400" dirty="0">
                <a:latin typeface="Arial" panose="020B0604020202020204" pitchFamily="34" charset="0"/>
                <a:cs typeface="Arial" panose="020B0604020202020204" pitchFamily="34" charset="0"/>
              </a:rPr>
              <a:t>Inspection , moving on to</a:t>
            </a:r>
          </a:p>
          <a:p>
            <a:pPr marL="971550" lvl="1" indent="-514350">
              <a:buFont typeface="Arial" panose="020B0604020202020204" pitchFamily="34" charset="0"/>
              <a:buAutoNum type="arabicPeriod"/>
            </a:pPr>
            <a:r>
              <a:rPr lang="en-US" altLang="en-US" sz="1400" dirty="0">
                <a:latin typeface="Arial" panose="020B0604020202020204" pitchFamily="34" charset="0"/>
                <a:cs typeface="Arial" panose="020B0604020202020204" pitchFamily="34" charset="0"/>
              </a:rPr>
              <a:t>Identification </a:t>
            </a:r>
          </a:p>
          <a:p>
            <a:pPr marL="971550" lvl="1" indent="-514350">
              <a:buFont typeface="Arial" panose="020B0604020202020204" pitchFamily="34" charset="0"/>
              <a:buAutoNum type="arabicPeriod"/>
            </a:pPr>
            <a:r>
              <a:rPr lang="en-US" altLang="en-US" sz="1400" dirty="0">
                <a:latin typeface="Arial" panose="020B0604020202020204" pitchFamily="34" charset="0"/>
                <a:cs typeface="Arial" panose="020B0604020202020204" pitchFamily="34" charset="0"/>
              </a:rPr>
              <a:t>We’ll then Scale the response to the level of infestation </a:t>
            </a:r>
          </a:p>
          <a:p>
            <a:pPr marL="971550" lvl="1" indent="-514350">
              <a:buFont typeface="Arial" panose="020B0604020202020204" pitchFamily="34" charset="0"/>
              <a:buAutoNum type="arabicPeriod"/>
            </a:pPr>
            <a:r>
              <a:rPr lang="en-US" altLang="en-US" sz="1400" dirty="0">
                <a:latin typeface="Arial" panose="020B0604020202020204" pitchFamily="34" charset="0"/>
                <a:cs typeface="Arial" panose="020B0604020202020204" pitchFamily="34" charset="0"/>
              </a:rPr>
              <a:t>Employ control measures, or tools, and</a:t>
            </a:r>
          </a:p>
          <a:p>
            <a:pPr marL="971550" lvl="1" indent="-514350">
              <a:buFont typeface="Arial" panose="020B0604020202020204" pitchFamily="34" charset="0"/>
              <a:buAutoNum type="arabicPeriod"/>
            </a:pPr>
            <a:r>
              <a:rPr lang="en-US" altLang="en-US" sz="1400" dirty="0">
                <a:latin typeface="Arial" panose="020B0604020202020204" pitchFamily="34" charset="0"/>
                <a:cs typeface="Arial" panose="020B0604020202020204" pitchFamily="34" charset="0"/>
              </a:rPr>
              <a:t>Evaluate the effectiveness of the program</a:t>
            </a:r>
          </a:p>
          <a:p>
            <a:endParaRPr lang="en-US" altLang="en-US" dirty="0">
              <a:latin typeface="Arial" panose="020B0604020202020204" pitchFamily="34" charset="0"/>
              <a:ea typeface="ヒラギノ角ゴ Pro W3" panose="020B0300000000000000" pitchFamily="34" charset="-128"/>
            </a:endParaRPr>
          </a:p>
        </p:txBody>
      </p:sp>
      <p:sp>
        <p:nvSpPr>
          <p:cNvPr id="76804" name="Header Placeholder 3">
            <a:extLst>
              <a:ext uri="{FF2B5EF4-FFF2-40B4-BE49-F238E27FC236}">
                <a16:creationId xmlns:a16="http://schemas.microsoft.com/office/drawing/2014/main" id="{182670FC-FBFF-3F4F-AB4D-DC9A8CAEF81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1pPr>
            <a:lvl2pPr marL="785318" indent="-302045"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2pPr>
            <a:lvl3pPr marL="1208181"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3pPr>
            <a:lvl4pPr marL="1691453"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4pPr>
            <a:lvl5pPr marL="2174725"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5pPr>
            <a:lvl6pPr marL="2657998"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6pPr>
            <a:lvl7pPr marL="3141270"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7pPr>
            <a:lvl8pPr marL="3624543"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8pPr>
            <a:lvl9pPr marL="4107815"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None/>
            </a:pPr>
            <a:r>
              <a:rPr lang="en-US" altLang="en-US" sz="1200">
                <a:solidFill>
                  <a:srgbClr val="000000"/>
                </a:solidFill>
              </a:rPr>
              <a:t>IPM in Multifamily Housing Training</a:t>
            </a:r>
            <a:endParaRPr lang="en-GB" altLang="en-US" sz="1200">
              <a:solidFill>
                <a:srgbClr val="000000"/>
              </a:solidFill>
            </a:endParaRPr>
          </a:p>
        </p:txBody>
      </p:sp>
      <p:sp>
        <p:nvSpPr>
          <p:cNvPr id="76805" name="Footer Placeholder 4">
            <a:extLst>
              <a:ext uri="{FF2B5EF4-FFF2-40B4-BE49-F238E27FC236}">
                <a16:creationId xmlns:a16="http://schemas.microsoft.com/office/drawing/2014/main" id="{74F35A4A-958F-D040-8FD0-A57A819612C2}"/>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1pPr>
            <a:lvl2pPr marL="785318" indent="-302045"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2pPr>
            <a:lvl3pPr marL="1208181"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3pPr>
            <a:lvl4pPr marL="1691453"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4pPr>
            <a:lvl5pPr marL="2174725"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5pPr>
            <a:lvl6pPr marL="2657998"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6pPr>
            <a:lvl7pPr marL="3141270"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7pPr>
            <a:lvl8pPr marL="3624543"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8pPr>
            <a:lvl9pPr marL="4107815"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None/>
            </a:pPr>
            <a:r>
              <a:rPr lang="en-GB" altLang="en-US" sz="1200" dirty="0">
                <a:solidFill>
                  <a:srgbClr val="000000"/>
                </a:solidFill>
              </a:rPr>
              <a:t>www.StopPests.org</a:t>
            </a:r>
          </a:p>
        </p:txBody>
      </p:sp>
      <p:sp>
        <p:nvSpPr>
          <p:cNvPr id="76806" name="Slide Number Placeholder 5">
            <a:extLst>
              <a:ext uri="{FF2B5EF4-FFF2-40B4-BE49-F238E27FC236}">
                <a16:creationId xmlns:a16="http://schemas.microsoft.com/office/drawing/2014/main" id="{AD7EAE76-6385-5F43-A9BD-DB5FBDDB52E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1pPr>
            <a:lvl2pPr marL="785318" indent="-302045"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2pPr>
            <a:lvl3pPr marL="1208181"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3pPr>
            <a:lvl4pPr marL="1691453"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4pPr>
            <a:lvl5pPr marL="2174725"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5pPr>
            <a:lvl6pPr marL="2657998"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6pPr>
            <a:lvl7pPr marL="3141270"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7pPr>
            <a:lvl8pPr marL="3624543"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8pPr>
            <a:lvl9pPr marL="4107815"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9pPr>
          </a:lstStyle>
          <a:p>
            <a:fld id="{A722B686-8D74-DE49-9A18-61CBD2187248}" type="slidenum">
              <a:rPr lang="en-GB" altLang="en-US" sz="1200">
                <a:solidFill>
                  <a:srgbClr val="000000"/>
                </a:solidFill>
              </a:rPr>
              <a:pPr/>
              <a:t>23</a:t>
            </a:fld>
            <a:endParaRPr lang="en-GB" altLang="en-US" sz="1200">
              <a:solidFill>
                <a:srgbClr val="000000"/>
              </a:solidFill>
            </a:endParaRPr>
          </a:p>
        </p:txBody>
      </p:sp>
    </p:spTree>
    <p:extLst>
      <p:ext uri="{BB962C8B-B14F-4D97-AF65-F5344CB8AC3E}">
        <p14:creationId xmlns:p14="http://schemas.microsoft.com/office/powerpoint/2010/main" val="2147117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0" dirty="0">
                <a:latin typeface="Arial" panose="020B0604020202020204" pitchFamily="34" charset="0"/>
                <a:ea typeface="ＭＳ Ｐゴシック" panose="020B0600070205080204" pitchFamily="34" charset="-128"/>
                <a:cs typeface="Arial" panose="020B0604020202020204" pitchFamily="34" charset="0"/>
              </a:rPr>
              <a:t>As part of inspecting and monitoring, we‘ll try to discover where the cockroaches are most numerous. Cockroach </a:t>
            </a:r>
            <a:r>
              <a:rPr lang="ja-JP" altLang="en-US" b="0" i="0" dirty="0">
                <a:latin typeface="Arial" panose="020B0604020202020204" pitchFamily="34" charset="0"/>
                <a:ea typeface="ＭＳ Ｐゴシック" panose="020B0600070205080204" pitchFamily="34" charset="-128"/>
                <a:cs typeface="Arial" panose="020B0604020202020204" pitchFamily="34" charset="0"/>
              </a:rPr>
              <a:t>“</a:t>
            </a:r>
            <a:r>
              <a:rPr lang="en-US" altLang="ja-JP" b="0" i="0" dirty="0">
                <a:latin typeface="Arial" panose="020B0604020202020204" pitchFamily="34" charset="0"/>
                <a:ea typeface="ＭＳ Ｐゴシック" panose="020B0600070205080204" pitchFamily="34" charset="-128"/>
                <a:cs typeface="Arial" panose="020B0604020202020204" pitchFamily="34" charset="0"/>
              </a:rPr>
              <a:t>hot spots</a:t>
            </a:r>
            <a:r>
              <a:rPr lang="ja-JP" altLang="en-US" b="0" i="0" dirty="0">
                <a:latin typeface="Arial" panose="020B0604020202020204" pitchFamily="34" charset="0"/>
                <a:ea typeface="ＭＳ Ｐゴシック" panose="020B0600070205080204" pitchFamily="34" charset="-128"/>
                <a:cs typeface="Arial" panose="020B0604020202020204" pitchFamily="34" charset="0"/>
              </a:rPr>
              <a:t>”</a:t>
            </a:r>
            <a:r>
              <a:rPr lang="en-US" altLang="ja-JP" b="0" i="0" dirty="0">
                <a:latin typeface="Arial" panose="020B0604020202020204" pitchFamily="34" charset="0"/>
                <a:ea typeface="ＭＳ Ｐゴシック" panose="020B0600070205080204" pitchFamily="34" charset="-128"/>
                <a:cs typeface="Arial" panose="020B0604020202020204" pitchFamily="34" charset="0"/>
              </a:rPr>
              <a:t> should be given the most attention and may be the source of the whole population. If the most infested units are identified and focused on, you’ll stop their spread into new apartments. Identifying focus units through inspection should be one of the first steps in an IPM program.</a:t>
            </a:r>
          </a:p>
          <a:p>
            <a:endParaRPr lang="en-US" dirty="0"/>
          </a:p>
        </p:txBody>
      </p:sp>
      <p:sp>
        <p:nvSpPr>
          <p:cNvPr id="4" name="Slide Number Placeholder 3"/>
          <p:cNvSpPr>
            <a:spLocks noGrp="1"/>
          </p:cNvSpPr>
          <p:nvPr>
            <p:ph type="sldNum" sz="quarter" idx="5"/>
          </p:nvPr>
        </p:nvSpPr>
        <p:spPr/>
        <p:txBody>
          <a:bodyPr/>
          <a:lstStyle/>
          <a:p>
            <a:fld id="{1A613FDA-86FC-D245-BEEB-4D72F9FD7892}" type="slidenum">
              <a:rPr lang="en-US" smtClean="0"/>
              <a:t>24</a:t>
            </a:fld>
            <a:endParaRPr lang="en-US"/>
          </a:p>
        </p:txBody>
      </p:sp>
    </p:spTree>
    <p:extLst>
      <p:ext uri="{BB962C8B-B14F-4D97-AF65-F5344CB8AC3E}">
        <p14:creationId xmlns:p14="http://schemas.microsoft.com/office/powerpoint/2010/main" val="623880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06739910-FCBC-AB4B-8600-41B7E6C04C3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26979" name="Rectangle 6">
            <a:extLst>
              <a:ext uri="{FF2B5EF4-FFF2-40B4-BE49-F238E27FC236}">
                <a16:creationId xmlns:a16="http://schemas.microsoft.com/office/drawing/2014/main" id="{5276B10D-2D6E-764E-8A5F-FABA0C7EC472}"/>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26980" name="Rectangle 7">
            <a:extLst>
              <a:ext uri="{FF2B5EF4-FFF2-40B4-BE49-F238E27FC236}">
                <a16:creationId xmlns:a16="http://schemas.microsoft.com/office/drawing/2014/main" id="{4951D2A8-30E7-7641-8563-A73FDB78AE7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0D410FBD-233B-5B48-9E58-DD4A10A675CA}" type="slidenum">
              <a:rPr lang="en-US" altLang="en-US" sz="1100" smtClean="0">
                <a:ea typeface="Osaka" panose="020B0600000000000000" pitchFamily="34" charset="-128"/>
              </a:rPr>
              <a:pPr eaLnBrk="1" hangingPunct="1">
                <a:spcBef>
                  <a:spcPct val="0"/>
                </a:spcBef>
                <a:buFont typeface="Arial" panose="020B0604020202020204" pitchFamily="34" charset="0"/>
                <a:buNone/>
              </a:pPr>
              <a:t>25</a:t>
            </a:fld>
            <a:endParaRPr lang="en-US" altLang="en-US" sz="1100">
              <a:ea typeface="Osaka" panose="020B0600000000000000" pitchFamily="34" charset="-128"/>
            </a:endParaRPr>
          </a:p>
        </p:txBody>
      </p:sp>
      <p:sp>
        <p:nvSpPr>
          <p:cNvPr id="126981" name="Slide Image Placeholder 1">
            <a:extLst>
              <a:ext uri="{FF2B5EF4-FFF2-40B4-BE49-F238E27FC236}">
                <a16:creationId xmlns:a16="http://schemas.microsoft.com/office/drawing/2014/main" id="{D6A45C7A-5FC8-B045-9964-82C666B5949E}"/>
              </a:ext>
            </a:extLst>
          </p:cNvPr>
          <p:cNvSpPr>
            <a:spLocks noGrp="1" noRot="1" noChangeAspect="1" noChangeArrowheads="1" noTextEdit="1"/>
          </p:cNvSpPr>
          <p:nvPr>
            <p:ph type="sldImg"/>
          </p:nvPr>
        </p:nvSpPr>
        <p:spPr>
          <a:ln/>
        </p:spPr>
      </p:sp>
      <p:sp>
        <p:nvSpPr>
          <p:cNvPr id="126982" name="Notes Placeholder 2">
            <a:extLst>
              <a:ext uri="{FF2B5EF4-FFF2-40B4-BE49-F238E27FC236}">
                <a16:creationId xmlns:a16="http://schemas.microsoft.com/office/drawing/2014/main" id="{8379B194-D55E-6D45-A29A-AE6263708D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i="0" dirty="0">
                <a:latin typeface="Arial" panose="020B0604020202020204" pitchFamily="34" charset="0"/>
                <a:ea typeface="ＭＳ Ｐゴシック" panose="020B0600070205080204" pitchFamily="34" charset="-128"/>
              </a:rPr>
              <a:t>To inspect effectively, we must know to look in areas where cockroaches are living. This means anywhere they would find food, water or harborage. We should look for the previously discussed signs of cockroaches in any of their potential hiding spots. A reporting system that tracks the signs and the conditions cockroaches prefer is crucial so the PMP will know where to apply pesticides (and where NOT to apply), the staff will be aware of units having sanitation issues, and all will know if any units are occupied by vulnerable or sensitive populations. </a:t>
            </a:r>
          </a:p>
          <a:p>
            <a:pPr eaLnBrk="1" hangingPunct="1"/>
            <a:r>
              <a:rPr lang="en-US" altLang="en-US" b="0" i="0" dirty="0">
                <a:latin typeface="Arial" panose="020B0604020202020204" pitchFamily="34" charset="0"/>
                <a:ea typeface="ＭＳ Ｐゴシック" panose="020B0600070205080204" pitchFamily="34" charset="-128"/>
              </a:rPr>
              <a:t>If cockroaches are being reported in clean units, we should always check the adjacent units, because they may be generating or supporting a cockroach population.</a:t>
            </a:r>
          </a:p>
          <a:p>
            <a:pPr eaLnBrk="1" hangingPunct="1"/>
            <a:endParaRPr lang="en-US" altLang="en-US" b="0" i="0" dirty="0">
              <a:latin typeface="Arial" panose="020B0604020202020204" pitchFamily="34" charset="0"/>
              <a:ea typeface="ＭＳ Ｐゴシック" panose="020B0600070205080204" pitchFamily="34" charset="-128"/>
            </a:endParaRPr>
          </a:p>
          <a:p>
            <a:pPr eaLnBrk="1" hangingPunct="1"/>
            <a:r>
              <a:rPr lang="en-US" altLang="en-US" b="0" i="0" dirty="0">
                <a:latin typeface="Arial" panose="020B0604020202020204" pitchFamily="34" charset="0"/>
                <a:ea typeface="ＭＳ Ｐゴシック" panose="020B0600070205080204" pitchFamily="34" charset="-128"/>
              </a:rPr>
              <a:t>Be sure to use a flashlight, even during the day.</a:t>
            </a:r>
          </a:p>
          <a:p>
            <a:pPr eaLnBrk="1" hangingPunct="1"/>
            <a:endParaRPr lang="en-US" altLang="en-US" b="0" i="0" dirty="0">
              <a:latin typeface="Arial" panose="020B0604020202020204" pitchFamily="34" charset="0"/>
              <a:ea typeface="ＭＳ Ｐゴシック" panose="020B0600070205080204" pitchFamily="34" charset="-128"/>
            </a:endParaRPr>
          </a:p>
        </p:txBody>
      </p:sp>
      <p:sp>
        <p:nvSpPr>
          <p:cNvPr id="126983" name="Slide Number Placeholder 3">
            <a:extLst>
              <a:ext uri="{FF2B5EF4-FFF2-40B4-BE49-F238E27FC236}">
                <a16:creationId xmlns:a16="http://schemas.microsoft.com/office/drawing/2014/main" id="{A1DE1DA0-E741-804B-8F5A-9B651E0F0C25}"/>
              </a:ext>
            </a:extLst>
          </p:cNvPr>
          <p:cNvSpPr txBox="1">
            <a:spLocks noGrp="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14D7BE16-D23A-4B40-BA2D-C2927C3446CC}" type="slidenum">
              <a:rPr lang="en-US" altLang="en-US" sz="1100">
                <a:ea typeface="Osaka" panose="020B0600000000000000" pitchFamily="34" charset="-128"/>
              </a:rPr>
              <a:pPr algn="r" eaLnBrk="1" hangingPunct="1">
                <a:spcBef>
                  <a:spcPct val="0"/>
                </a:spcBef>
                <a:buClrTx/>
                <a:buSzTx/>
                <a:buFontTx/>
                <a:buNone/>
              </a:pPr>
              <a:t>25</a:t>
            </a:fld>
            <a:endParaRPr lang="en-US" altLang="en-US" sz="1100">
              <a:ea typeface="Osaka" panose="020B0600000000000000" pitchFamily="34" charset="-128"/>
            </a:endParaRPr>
          </a:p>
        </p:txBody>
      </p:sp>
    </p:spTree>
    <p:extLst>
      <p:ext uri="{BB962C8B-B14F-4D97-AF65-F5344CB8AC3E}">
        <p14:creationId xmlns:p14="http://schemas.microsoft.com/office/powerpoint/2010/main" val="3735837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76B0EBC9-FDB6-6A42-8C66-B4B7198BBA6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29027" name="Rectangle 6">
            <a:extLst>
              <a:ext uri="{FF2B5EF4-FFF2-40B4-BE49-F238E27FC236}">
                <a16:creationId xmlns:a16="http://schemas.microsoft.com/office/drawing/2014/main" id="{5FD8384C-2C14-104E-940B-96BAF2F22B9E}"/>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29028" name="Rectangle 7">
            <a:extLst>
              <a:ext uri="{FF2B5EF4-FFF2-40B4-BE49-F238E27FC236}">
                <a16:creationId xmlns:a16="http://schemas.microsoft.com/office/drawing/2014/main" id="{6D9DB119-B27F-3449-AB1E-8FB04FB1F4A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6FC3F91C-7828-E842-852F-602147ADE7CD}" type="slidenum">
              <a:rPr lang="en-US" altLang="en-US" sz="1100" smtClean="0">
                <a:ea typeface="Osaka" panose="020B0600000000000000" pitchFamily="34" charset="-128"/>
              </a:rPr>
              <a:pPr eaLnBrk="1" hangingPunct="1">
                <a:spcBef>
                  <a:spcPct val="0"/>
                </a:spcBef>
                <a:buFont typeface="Arial" panose="020B0604020202020204" pitchFamily="34" charset="0"/>
                <a:buNone/>
              </a:pPr>
              <a:t>26</a:t>
            </a:fld>
            <a:endParaRPr lang="en-US" altLang="en-US" sz="1100">
              <a:ea typeface="Osaka" panose="020B0600000000000000" pitchFamily="34" charset="-128"/>
            </a:endParaRPr>
          </a:p>
        </p:txBody>
      </p:sp>
      <p:sp>
        <p:nvSpPr>
          <p:cNvPr id="129029" name="Rectangle 2">
            <a:extLst>
              <a:ext uri="{FF2B5EF4-FFF2-40B4-BE49-F238E27FC236}">
                <a16:creationId xmlns:a16="http://schemas.microsoft.com/office/drawing/2014/main" id="{62E0796F-E246-6245-B99C-B7406A3D538C}"/>
              </a:ext>
            </a:extLst>
          </p:cNvPr>
          <p:cNvSpPr>
            <a:spLocks noGrp="1" noRot="1" noChangeAspect="1" noChangeArrowheads="1" noTextEdit="1"/>
          </p:cNvSpPr>
          <p:nvPr>
            <p:ph type="sldImg"/>
          </p:nvPr>
        </p:nvSpPr>
        <p:spPr>
          <a:xfrm>
            <a:off x="1274763" y="312738"/>
            <a:ext cx="4292600" cy="2416175"/>
          </a:xfrm>
          <a:ln/>
        </p:spPr>
      </p:sp>
      <p:sp>
        <p:nvSpPr>
          <p:cNvPr id="129030" name="Rectangle 3">
            <a:extLst>
              <a:ext uri="{FF2B5EF4-FFF2-40B4-BE49-F238E27FC236}">
                <a16:creationId xmlns:a16="http://schemas.microsoft.com/office/drawing/2014/main" id="{CD67D8C0-D27C-C944-99F9-420403DEE1C6}"/>
              </a:ext>
            </a:extLst>
          </p:cNvPr>
          <p:cNvSpPr>
            <a:spLocks noGrp="1" noChangeArrowheads="1"/>
          </p:cNvSpPr>
          <p:nvPr>
            <p:ph type="body" idx="1"/>
          </p:nvPr>
        </p:nvSpPr>
        <p:spPr>
          <a:xfrm>
            <a:off x="357188" y="2729204"/>
            <a:ext cx="6215062" cy="57005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ct val="0"/>
              </a:spcBef>
              <a:buNone/>
            </a:pPr>
            <a:r>
              <a:rPr lang="en-US" altLang="ja-JP" sz="1200" dirty="0">
                <a:ea typeface="ＭＳ Ｐゴシック" panose="020B0600070205080204" pitchFamily="34" charset="-128"/>
              </a:rPr>
              <a:t>Think about the time of day most of us are looking for pest evidence. As a resident, it might be while preparing a meal. As a maintenance worker, it might be in the middle of our shift.</a:t>
            </a:r>
          </a:p>
          <a:p>
            <a:pPr>
              <a:lnSpc>
                <a:spcPct val="100000"/>
              </a:lnSpc>
              <a:spcBef>
                <a:spcPct val="0"/>
              </a:spcBef>
              <a:buNone/>
            </a:pPr>
            <a:r>
              <a:rPr lang="en-US" altLang="ja-JP" sz="1200" dirty="0">
                <a:ea typeface="ＭＳ Ｐゴシック" panose="020B0600070205080204" pitchFamily="34" charset="-128"/>
              </a:rPr>
              <a:t>Yet, that’s not when cockroaches are most likely to make themselves known.</a:t>
            </a:r>
          </a:p>
          <a:p>
            <a:pPr>
              <a:lnSpc>
                <a:spcPct val="100000"/>
              </a:lnSpc>
              <a:spcBef>
                <a:spcPct val="0"/>
              </a:spcBef>
              <a:buNone/>
            </a:pPr>
            <a:endParaRPr lang="en-US" altLang="ja-JP" sz="1200" dirty="0">
              <a:ea typeface="ＭＳ Ｐゴシック" panose="020B0600070205080204" pitchFamily="34" charset="-128"/>
            </a:endParaRPr>
          </a:p>
          <a:p>
            <a:pPr>
              <a:lnSpc>
                <a:spcPct val="100000"/>
              </a:lnSpc>
              <a:spcBef>
                <a:spcPct val="0"/>
              </a:spcBef>
              <a:buNone/>
            </a:pPr>
            <a:r>
              <a:rPr lang="en-US" altLang="en-US" sz="1200" dirty="0">
                <a:ea typeface="ＭＳ Ｐゴシック" panose="020B0600070205080204" pitchFamily="34" charset="-128"/>
              </a:rPr>
              <a:t>Cockroaches are most active at night when people aren't</a:t>
            </a:r>
            <a:r>
              <a:rPr lang="en-US" altLang="ja-JP" sz="1200" dirty="0">
                <a:ea typeface="ＭＳ Ｐゴシック" panose="020B0600070205080204" pitchFamily="34" charset="-128"/>
              </a:rPr>
              <a:t> looking, and they hide where people don't usually look.</a:t>
            </a:r>
          </a:p>
          <a:p>
            <a:pPr marL="214313" indent="-214313" eaLnBrk="1" hangingPunct="1"/>
            <a:r>
              <a:rPr lang="en-US" altLang="ja-JP" dirty="0">
                <a:latin typeface="Arial" panose="020B0604020202020204" pitchFamily="34" charset="0"/>
                <a:ea typeface="ＭＳ Ｐゴシック" panose="020B0600070205080204" pitchFamily="34" charset="-128"/>
              </a:rPr>
              <a:t>But we don’t need to conduct our inspections in the middle of the night.</a:t>
            </a:r>
          </a:p>
        </p:txBody>
      </p:sp>
    </p:spTree>
    <p:extLst>
      <p:ext uri="{BB962C8B-B14F-4D97-AF65-F5344CB8AC3E}">
        <p14:creationId xmlns:p14="http://schemas.microsoft.com/office/powerpoint/2010/main" val="1289483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76B0EBC9-FDB6-6A42-8C66-B4B7198BBA6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29027" name="Rectangle 6">
            <a:extLst>
              <a:ext uri="{FF2B5EF4-FFF2-40B4-BE49-F238E27FC236}">
                <a16:creationId xmlns:a16="http://schemas.microsoft.com/office/drawing/2014/main" id="{5FD8384C-2C14-104E-940B-96BAF2F22B9E}"/>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29028" name="Rectangle 7">
            <a:extLst>
              <a:ext uri="{FF2B5EF4-FFF2-40B4-BE49-F238E27FC236}">
                <a16:creationId xmlns:a16="http://schemas.microsoft.com/office/drawing/2014/main" id="{6D9DB119-B27F-3449-AB1E-8FB04FB1F4A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6FC3F91C-7828-E842-852F-602147ADE7CD}" type="slidenum">
              <a:rPr lang="en-US" altLang="en-US" sz="1100" smtClean="0">
                <a:ea typeface="Osaka" panose="020B0600000000000000" pitchFamily="34" charset="-128"/>
              </a:rPr>
              <a:pPr eaLnBrk="1" hangingPunct="1">
                <a:spcBef>
                  <a:spcPct val="0"/>
                </a:spcBef>
                <a:buFont typeface="Arial" panose="020B0604020202020204" pitchFamily="34" charset="0"/>
                <a:buNone/>
              </a:pPr>
              <a:t>27</a:t>
            </a:fld>
            <a:endParaRPr lang="en-US" altLang="en-US" sz="1100">
              <a:ea typeface="Osaka" panose="020B0600000000000000" pitchFamily="34" charset="-128"/>
            </a:endParaRPr>
          </a:p>
        </p:txBody>
      </p:sp>
      <p:sp>
        <p:nvSpPr>
          <p:cNvPr id="129029" name="Rectangle 2">
            <a:extLst>
              <a:ext uri="{FF2B5EF4-FFF2-40B4-BE49-F238E27FC236}">
                <a16:creationId xmlns:a16="http://schemas.microsoft.com/office/drawing/2014/main" id="{62E0796F-E246-6245-B99C-B7406A3D538C}"/>
              </a:ext>
            </a:extLst>
          </p:cNvPr>
          <p:cNvSpPr>
            <a:spLocks noGrp="1" noRot="1" noChangeAspect="1" noChangeArrowheads="1" noTextEdit="1"/>
          </p:cNvSpPr>
          <p:nvPr>
            <p:ph type="sldImg"/>
          </p:nvPr>
        </p:nvSpPr>
        <p:spPr>
          <a:xfrm>
            <a:off x="1274763" y="312738"/>
            <a:ext cx="4292600" cy="2416175"/>
          </a:xfrm>
          <a:ln/>
        </p:spPr>
      </p:sp>
      <p:sp>
        <p:nvSpPr>
          <p:cNvPr id="129030" name="Rectangle 3">
            <a:extLst>
              <a:ext uri="{FF2B5EF4-FFF2-40B4-BE49-F238E27FC236}">
                <a16:creationId xmlns:a16="http://schemas.microsoft.com/office/drawing/2014/main" id="{CD67D8C0-D27C-C944-99F9-420403DEE1C6}"/>
              </a:ext>
            </a:extLst>
          </p:cNvPr>
          <p:cNvSpPr>
            <a:spLocks noGrp="1" noChangeArrowheads="1"/>
          </p:cNvSpPr>
          <p:nvPr>
            <p:ph type="body" idx="1"/>
          </p:nvPr>
        </p:nvSpPr>
        <p:spPr>
          <a:xfrm>
            <a:off x="357188" y="2729204"/>
            <a:ext cx="6215062" cy="57005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4313" indent="-214313" eaLnBrk="1" hangingPunct="1"/>
            <a:r>
              <a:rPr lang="en-US" altLang="ja-JP" dirty="0">
                <a:latin typeface="Arial" panose="020B0604020202020204" pitchFamily="34" charset="0"/>
                <a:ea typeface="ＭＳ Ｐゴシック" panose="020B0600070205080204" pitchFamily="34" charset="-128"/>
              </a:rPr>
              <a:t>Monitors help find cockroaches when and where people can</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t.</a:t>
            </a:r>
          </a:p>
          <a:p>
            <a:pPr marL="214313" indent="-214313" eaLnBrk="1" hangingPunct="1"/>
            <a:r>
              <a:rPr lang="en-US" altLang="en-US" dirty="0">
                <a:latin typeface="Arial" panose="020B0604020202020204" pitchFamily="34" charset="0"/>
                <a:ea typeface="ＭＳ Ｐゴシック" panose="020B0600070205080204" pitchFamily="34" charset="-128"/>
              </a:rPr>
              <a:t>A common way to monitor for cockroaches is to use sticky traps. These are folded paper, with a Sticky mineral-based glue. There is no pesticide. </a:t>
            </a:r>
          </a:p>
          <a:p>
            <a:pPr marL="214313" indent="-214313"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91729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76B0EBC9-FDB6-6A42-8C66-B4B7198BBA6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29027" name="Rectangle 6">
            <a:extLst>
              <a:ext uri="{FF2B5EF4-FFF2-40B4-BE49-F238E27FC236}">
                <a16:creationId xmlns:a16="http://schemas.microsoft.com/office/drawing/2014/main" id="{5FD8384C-2C14-104E-940B-96BAF2F22B9E}"/>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29028" name="Rectangle 7">
            <a:extLst>
              <a:ext uri="{FF2B5EF4-FFF2-40B4-BE49-F238E27FC236}">
                <a16:creationId xmlns:a16="http://schemas.microsoft.com/office/drawing/2014/main" id="{6D9DB119-B27F-3449-AB1E-8FB04FB1F4A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6FC3F91C-7828-E842-852F-602147ADE7CD}" type="slidenum">
              <a:rPr lang="en-US" altLang="en-US" sz="1100" smtClean="0">
                <a:ea typeface="Osaka" panose="020B0600000000000000" pitchFamily="34" charset="-128"/>
              </a:rPr>
              <a:pPr eaLnBrk="1" hangingPunct="1">
                <a:spcBef>
                  <a:spcPct val="0"/>
                </a:spcBef>
                <a:buFont typeface="Arial" panose="020B0604020202020204" pitchFamily="34" charset="0"/>
                <a:buNone/>
              </a:pPr>
              <a:t>28</a:t>
            </a:fld>
            <a:endParaRPr lang="en-US" altLang="en-US" sz="1100">
              <a:ea typeface="Osaka" panose="020B0600000000000000" pitchFamily="34" charset="-128"/>
            </a:endParaRPr>
          </a:p>
        </p:txBody>
      </p:sp>
      <p:sp>
        <p:nvSpPr>
          <p:cNvPr id="129029" name="Rectangle 2">
            <a:extLst>
              <a:ext uri="{FF2B5EF4-FFF2-40B4-BE49-F238E27FC236}">
                <a16:creationId xmlns:a16="http://schemas.microsoft.com/office/drawing/2014/main" id="{62E0796F-E246-6245-B99C-B7406A3D538C}"/>
              </a:ext>
            </a:extLst>
          </p:cNvPr>
          <p:cNvSpPr>
            <a:spLocks noGrp="1" noRot="1" noChangeAspect="1" noChangeArrowheads="1" noTextEdit="1"/>
          </p:cNvSpPr>
          <p:nvPr>
            <p:ph type="sldImg"/>
          </p:nvPr>
        </p:nvSpPr>
        <p:spPr>
          <a:xfrm>
            <a:off x="1274763" y="312738"/>
            <a:ext cx="4292600" cy="2416175"/>
          </a:xfrm>
          <a:ln/>
        </p:spPr>
      </p:sp>
      <p:sp>
        <p:nvSpPr>
          <p:cNvPr id="129030" name="Rectangle 3">
            <a:extLst>
              <a:ext uri="{FF2B5EF4-FFF2-40B4-BE49-F238E27FC236}">
                <a16:creationId xmlns:a16="http://schemas.microsoft.com/office/drawing/2014/main" id="{CD67D8C0-D27C-C944-99F9-420403DEE1C6}"/>
              </a:ext>
            </a:extLst>
          </p:cNvPr>
          <p:cNvSpPr>
            <a:spLocks noGrp="1" noChangeArrowheads="1"/>
          </p:cNvSpPr>
          <p:nvPr>
            <p:ph type="body" idx="1"/>
          </p:nvPr>
        </p:nvSpPr>
        <p:spPr>
          <a:xfrm>
            <a:off x="357188" y="2729204"/>
            <a:ext cx="6215062" cy="57005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4313" marR="0" lvl="0" indent="-214313"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The cockroaches walk across the glue and become trapped. The purpose of monitors is to conduct a census of cockroach activity during their most active times – at night, when we’re not watching. Of course, some cockroaches become trapped and die, and this helps reduce the population.</a:t>
            </a:r>
          </a:p>
          <a:p>
            <a:pPr marL="214313" indent="-214313" eaLnBrk="1" hangingPunct="1"/>
            <a:endParaRPr lang="en-US" altLang="en-US" dirty="0">
              <a:latin typeface="Arial" panose="020B0604020202020204" pitchFamily="34" charset="0"/>
              <a:ea typeface="ＭＳ Ｐゴシック" panose="020B0600070205080204" pitchFamily="34" charset="-128"/>
            </a:endParaRPr>
          </a:p>
          <a:p>
            <a:pPr marL="214313" indent="-214313" eaLnBrk="1" hangingPunct="1"/>
            <a:r>
              <a:rPr lang="en-US" altLang="en-US" dirty="0">
                <a:latin typeface="Arial" panose="020B0604020202020204" pitchFamily="34" charset="0"/>
                <a:ea typeface="ＭＳ Ｐゴシック" panose="020B0600070205080204" pitchFamily="34" charset="-128"/>
              </a:rPr>
              <a:t>The paper is folded to keep out other pests, and the curious cat. </a:t>
            </a:r>
          </a:p>
          <a:p>
            <a:pPr marL="214313" indent="-214313" eaLnBrk="1" hangingPunct="1"/>
            <a:r>
              <a:rPr lang="en-US" altLang="en-US" dirty="0">
                <a:latin typeface="Arial" panose="020B0604020202020204" pitchFamily="34" charset="0"/>
                <a:ea typeface="ＭＳ Ｐゴシック" panose="020B0600070205080204" pitchFamily="34" charset="-128"/>
              </a:rPr>
              <a:t>In this type, the paper is folded into a triangle. </a:t>
            </a:r>
          </a:p>
          <a:p>
            <a:pPr marL="214313" indent="-214313" eaLnBrk="1" hangingPunct="1"/>
            <a:r>
              <a:rPr lang="en-US" altLang="en-US" dirty="0">
                <a:latin typeface="Arial" panose="020B0604020202020204" pitchFamily="34" charset="0"/>
                <a:ea typeface="ＭＳ Ｐゴシック" panose="020B0600070205080204" pitchFamily="34" charset="-128"/>
              </a:rPr>
              <a:t>Note the space to fill in the date, location, and technician.</a:t>
            </a:r>
            <a:r>
              <a:rPr lang="en-US" altLang="en-US" i="1" dirty="0">
                <a:latin typeface="Arial" panose="020B0604020202020204" pitchFamily="34" charset="0"/>
                <a:ea typeface="ＭＳ Ｐゴシック" panose="020B0600070205080204" pitchFamily="34" charset="-128"/>
              </a:rPr>
              <a:t> Mark the date and specific location (for example, Unit 315 Bathroom) on the monitor when placing it, so that patterns, and the time it took to catch the number of cockroaches, will be known.</a:t>
            </a:r>
            <a:endParaRPr lang="en-US" altLang="en-US" dirty="0">
              <a:latin typeface="Arial" panose="020B0604020202020204" pitchFamily="34" charset="0"/>
              <a:ea typeface="ＭＳ Ｐゴシック" panose="020B0600070205080204" pitchFamily="34" charset="-128"/>
            </a:endParaRPr>
          </a:p>
          <a:p>
            <a:pPr marL="214313" indent="-214313" eaLnBrk="1" hangingPunct="1"/>
            <a:endParaRPr lang="en-US" altLang="en-US" dirty="0">
              <a:latin typeface="Arial" panose="020B0604020202020204" pitchFamily="34" charset="0"/>
              <a:ea typeface="ＭＳ Ｐゴシック" panose="020B0600070205080204" pitchFamily="34" charset="-128"/>
            </a:endParaRPr>
          </a:p>
          <a:p>
            <a:pPr marL="214313" indent="-214313" eaLnBrk="1" hangingPunct="1"/>
            <a:endParaRPr lang="en-US" altLang="en-US" dirty="0">
              <a:latin typeface="Arial" panose="020B0604020202020204" pitchFamily="34" charset="0"/>
              <a:ea typeface="ＭＳ Ｐゴシック" panose="020B0600070205080204" pitchFamily="34" charset="-128"/>
            </a:endParaRPr>
          </a:p>
          <a:p>
            <a:pPr marL="214313" indent="-214313" eaLnBrk="1" hangingPunct="1"/>
            <a:endParaRPr lang="en-US" altLang="en-US" dirty="0">
              <a:latin typeface="Arial" panose="020B0604020202020204" pitchFamily="34" charset="0"/>
              <a:ea typeface="ＭＳ Ｐゴシック" panose="020B0600070205080204" pitchFamily="34" charset="-128"/>
            </a:endParaRPr>
          </a:p>
          <a:p>
            <a:pPr marL="214313" indent="-214313" eaLnBrk="1" hangingPunct="1"/>
            <a:endParaRPr lang="en-US" altLang="en-US" i="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90711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76B0EBC9-FDB6-6A42-8C66-B4B7198BBA6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29027" name="Rectangle 6">
            <a:extLst>
              <a:ext uri="{FF2B5EF4-FFF2-40B4-BE49-F238E27FC236}">
                <a16:creationId xmlns:a16="http://schemas.microsoft.com/office/drawing/2014/main" id="{5FD8384C-2C14-104E-940B-96BAF2F22B9E}"/>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29028" name="Rectangle 7">
            <a:extLst>
              <a:ext uri="{FF2B5EF4-FFF2-40B4-BE49-F238E27FC236}">
                <a16:creationId xmlns:a16="http://schemas.microsoft.com/office/drawing/2014/main" id="{6D9DB119-B27F-3449-AB1E-8FB04FB1F4A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6FC3F91C-7828-E842-852F-602147ADE7CD}" type="slidenum">
              <a:rPr lang="en-US" altLang="en-US" sz="1100" smtClean="0">
                <a:ea typeface="Osaka" panose="020B0600000000000000" pitchFamily="34" charset="-128"/>
              </a:rPr>
              <a:pPr eaLnBrk="1" hangingPunct="1">
                <a:spcBef>
                  <a:spcPct val="0"/>
                </a:spcBef>
                <a:buFont typeface="Arial" panose="020B0604020202020204" pitchFamily="34" charset="0"/>
                <a:buNone/>
              </a:pPr>
              <a:t>29</a:t>
            </a:fld>
            <a:endParaRPr lang="en-US" altLang="en-US" sz="1100">
              <a:ea typeface="Osaka" panose="020B0600000000000000" pitchFamily="34" charset="-128"/>
            </a:endParaRPr>
          </a:p>
        </p:txBody>
      </p:sp>
      <p:sp>
        <p:nvSpPr>
          <p:cNvPr id="129029" name="Rectangle 2">
            <a:extLst>
              <a:ext uri="{FF2B5EF4-FFF2-40B4-BE49-F238E27FC236}">
                <a16:creationId xmlns:a16="http://schemas.microsoft.com/office/drawing/2014/main" id="{62E0796F-E246-6245-B99C-B7406A3D538C}"/>
              </a:ext>
            </a:extLst>
          </p:cNvPr>
          <p:cNvSpPr>
            <a:spLocks noGrp="1" noRot="1" noChangeAspect="1" noChangeArrowheads="1" noTextEdit="1"/>
          </p:cNvSpPr>
          <p:nvPr>
            <p:ph type="sldImg"/>
          </p:nvPr>
        </p:nvSpPr>
        <p:spPr>
          <a:xfrm>
            <a:off x="1274763" y="312738"/>
            <a:ext cx="4292600" cy="2416175"/>
          </a:xfrm>
          <a:ln/>
        </p:spPr>
      </p:sp>
      <p:sp>
        <p:nvSpPr>
          <p:cNvPr id="129030" name="Rectangle 3">
            <a:extLst>
              <a:ext uri="{FF2B5EF4-FFF2-40B4-BE49-F238E27FC236}">
                <a16:creationId xmlns:a16="http://schemas.microsoft.com/office/drawing/2014/main" id="{CD67D8C0-D27C-C944-99F9-420403DEE1C6}"/>
              </a:ext>
            </a:extLst>
          </p:cNvPr>
          <p:cNvSpPr>
            <a:spLocks noGrp="1" noChangeArrowheads="1"/>
          </p:cNvSpPr>
          <p:nvPr>
            <p:ph type="body" idx="1"/>
          </p:nvPr>
        </p:nvSpPr>
        <p:spPr>
          <a:xfrm>
            <a:off x="357188" y="2729204"/>
            <a:ext cx="6215062" cy="57005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4313" marR="0" lvl="0" indent="-214313" algn="l" defTabSz="914400" rtl="0" eaLnBrk="1" fontAlgn="auto" latinLnBrk="0" hangingPunct="1">
              <a:lnSpc>
                <a:spcPct val="100000"/>
              </a:lnSpc>
              <a:spcBef>
                <a:spcPts val="0"/>
              </a:spcBef>
              <a:spcAft>
                <a:spcPts val="0"/>
              </a:spcAft>
              <a:buClrTx/>
              <a:buSzTx/>
              <a:buFontTx/>
              <a:buNone/>
              <a:tabLst/>
              <a:defRPr/>
            </a:pPr>
            <a:r>
              <a:rPr lang="en-US" altLang="en-US" b="0" i="0" dirty="0">
                <a:latin typeface="Arial" panose="020B0604020202020204" pitchFamily="34" charset="0"/>
                <a:ea typeface="ＭＳ Ｐゴシック" panose="020B0600070205080204" pitchFamily="34" charset="-128"/>
              </a:rPr>
              <a:t>Sticky traps are information-gathering tools. They alert to a growing infestation in common areas, such as trash chutes and trash storage areas. </a:t>
            </a:r>
          </a:p>
          <a:p>
            <a:pPr marL="214313" marR="0" lvl="0" indent="-214313" algn="l" defTabSz="914400" rtl="0" eaLnBrk="1" fontAlgn="auto" latinLnBrk="0" hangingPunct="1">
              <a:lnSpc>
                <a:spcPct val="100000"/>
              </a:lnSpc>
              <a:spcBef>
                <a:spcPts val="0"/>
              </a:spcBef>
              <a:spcAft>
                <a:spcPts val="0"/>
              </a:spcAft>
              <a:buClrTx/>
              <a:buSzTx/>
              <a:buFontTx/>
              <a:buNone/>
              <a:tabLst/>
              <a:defRPr/>
            </a:pPr>
            <a:r>
              <a:rPr lang="en-US" altLang="en-US" b="0" i="0" dirty="0">
                <a:latin typeface="Arial" panose="020B0604020202020204" pitchFamily="34" charset="0"/>
                <a:ea typeface="ＭＳ Ｐゴシック" panose="020B0600070205080204" pitchFamily="34" charset="-128"/>
              </a:rPr>
              <a:t>The key is to properly place the trap in a corner, or near a water or food source.</a:t>
            </a:r>
          </a:p>
          <a:p>
            <a:pPr marL="214313" marR="0" lvl="0" indent="-214313" algn="l" defTabSz="914400" rtl="0" eaLnBrk="1" fontAlgn="auto" latinLnBrk="0" hangingPunct="1">
              <a:lnSpc>
                <a:spcPct val="100000"/>
              </a:lnSpc>
              <a:spcBef>
                <a:spcPts val="0"/>
              </a:spcBef>
              <a:spcAft>
                <a:spcPts val="0"/>
              </a:spcAft>
              <a:buClrTx/>
              <a:buSzTx/>
              <a:buFontTx/>
              <a:buNone/>
              <a:tabLst/>
              <a:defRPr/>
            </a:pPr>
            <a:endParaRPr lang="en-US" altLang="en-US" b="0" i="0" dirty="0">
              <a:latin typeface="Arial" panose="020B0604020202020204" pitchFamily="34" charset="0"/>
              <a:ea typeface="ＭＳ Ｐゴシック" panose="020B0600070205080204" pitchFamily="34" charset="-128"/>
            </a:endParaRPr>
          </a:p>
          <a:p>
            <a:pPr marL="214313" marR="0" lvl="0" indent="-214313" algn="l" defTabSz="914400" rtl="0" eaLnBrk="1" fontAlgn="auto" latinLnBrk="0" hangingPunct="1">
              <a:lnSpc>
                <a:spcPct val="100000"/>
              </a:lnSpc>
              <a:spcBef>
                <a:spcPts val="0"/>
              </a:spcBef>
              <a:spcAft>
                <a:spcPts val="0"/>
              </a:spcAft>
              <a:buClrTx/>
              <a:buSzTx/>
              <a:buFontTx/>
              <a:buNone/>
              <a:tabLst/>
              <a:defRPr/>
            </a:pPr>
            <a:r>
              <a:rPr lang="en-US" altLang="en-US" b="0" i="0" dirty="0">
                <a:latin typeface="Arial" panose="020B0604020202020204" pitchFamily="34" charset="0"/>
                <a:ea typeface="ＭＳ Ｐゴシック" panose="020B0600070205080204" pitchFamily="34" charset="-128"/>
              </a:rPr>
              <a:t>If your pest management company does not use cockroach monitors, ask them to purchase monitors in bulk and have staff set them out.</a:t>
            </a:r>
          </a:p>
          <a:p>
            <a:pPr marL="214313" indent="-214313" eaLnBrk="1" hangingPunct="1"/>
            <a:endParaRPr lang="en-US" altLang="en-US" b="0" i="0" dirty="0">
              <a:latin typeface="Arial" panose="020B0604020202020204" pitchFamily="34" charset="0"/>
              <a:ea typeface="ＭＳ Ｐゴシック" panose="020B0600070205080204" pitchFamily="34" charset="-128"/>
            </a:endParaRPr>
          </a:p>
          <a:p>
            <a:pPr marL="214313" indent="-214313" eaLnBrk="1" hangingPunct="1"/>
            <a:r>
              <a:rPr lang="en-US" altLang="en-US" b="0" i="0" dirty="0">
                <a:latin typeface="Arial" panose="020B0604020202020204" pitchFamily="34" charset="0"/>
                <a:ea typeface="ＭＳ Ｐゴシック" panose="020B0600070205080204" pitchFamily="34" charset="-128"/>
              </a:rPr>
              <a:t>This monitor has a exterior glue strip, which helps to keep the monitor in place. When you are ready to place the monitor, simply remove the paper covering to expose the adhesive, and attach to a clean, dry surface. </a:t>
            </a:r>
          </a:p>
          <a:p>
            <a:pPr marL="214313" indent="-214313" eaLnBrk="1" hangingPunct="1"/>
            <a:endParaRPr lang="en-US" altLang="en-US" b="0" i="0" dirty="0">
              <a:latin typeface="Arial" panose="020B0604020202020204" pitchFamily="34" charset="0"/>
              <a:ea typeface="ＭＳ Ｐゴシック" panose="020B0600070205080204" pitchFamily="34" charset="-128"/>
            </a:endParaRPr>
          </a:p>
          <a:p>
            <a:pPr marL="214313" indent="-214313" eaLnBrk="1" hangingPunct="1"/>
            <a:r>
              <a:rPr lang="en-US" altLang="en-US" b="0" i="0" dirty="0">
                <a:latin typeface="Arial" panose="020B0604020202020204" pitchFamily="34" charset="0"/>
                <a:ea typeface="ＭＳ Ｐゴシック" panose="020B0600070205080204" pitchFamily="34" charset="-128"/>
              </a:rPr>
              <a:t>To see changes that indicate a growing population, the sticky traps must be checked and changed periodically. The concept of an IPM log was introduced in Module one. Can you see how keeping records of trap counts could tell a lot about the problem? </a:t>
            </a:r>
          </a:p>
          <a:p>
            <a:pPr marL="214313" indent="-214313" eaLnBrk="1" hangingPunct="1"/>
            <a:endParaRPr lang="en-US" altLang="en-US" i="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52522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3C1547C0-F4E4-BA46-BD06-20EB451468DE}"/>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36220400" indent="-35783838"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US" altLang="en-US"/>
              <a:t>IPM in Multifamily Housing Training</a:t>
            </a:r>
            <a:endParaRPr lang="en-GB" altLang="en-US"/>
          </a:p>
        </p:txBody>
      </p:sp>
      <p:sp>
        <p:nvSpPr>
          <p:cNvPr id="64515" name="Rectangle 6">
            <a:extLst>
              <a:ext uri="{FF2B5EF4-FFF2-40B4-BE49-F238E27FC236}">
                <a16:creationId xmlns:a16="http://schemas.microsoft.com/office/drawing/2014/main" id="{57A6326A-9EF3-2B49-A0C9-65D7414B9052}"/>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36220400" indent="-35783838"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GB" altLang="en-US"/>
              <a:t>www.StopPests.org</a:t>
            </a:r>
          </a:p>
        </p:txBody>
      </p:sp>
      <p:sp>
        <p:nvSpPr>
          <p:cNvPr id="64516" name="Rectangle 7">
            <a:extLst>
              <a:ext uri="{FF2B5EF4-FFF2-40B4-BE49-F238E27FC236}">
                <a16:creationId xmlns:a16="http://schemas.microsoft.com/office/drawing/2014/main" id="{7FF1F1EF-ED77-BE46-91B9-DF4D2CE942F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36220400" indent="-35783838"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fld id="{184A27BC-6106-9641-8ADB-46D9584B5234}" type="slidenum">
              <a:rPr lang="en-GB" altLang="en-US" smtClean="0"/>
              <a:pPr>
                <a:spcBef>
                  <a:spcPct val="0"/>
                </a:spcBef>
                <a:buFont typeface="Arial" panose="020B0604020202020204" pitchFamily="34" charset="0"/>
                <a:buNone/>
              </a:pPr>
              <a:t>3</a:t>
            </a:fld>
            <a:endParaRPr lang="en-GB" altLang="en-US"/>
          </a:p>
        </p:txBody>
      </p:sp>
      <p:sp>
        <p:nvSpPr>
          <p:cNvPr id="64517" name="Rectangle 7">
            <a:extLst>
              <a:ext uri="{FF2B5EF4-FFF2-40B4-BE49-F238E27FC236}">
                <a16:creationId xmlns:a16="http://schemas.microsoft.com/office/drawing/2014/main" id="{33E6E544-B8E1-B945-B222-BB892E6E1CBE}"/>
              </a:ext>
            </a:extLst>
          </p:cNvPr>
          <p:cNvSpPr txBox="1">
            <a:spLocks noGrp="1" noChangeArrowheads="1"/>
          </p:cNvSpPr>
          <p:nvPr/>
        </p:nvSpPr>
        <p:spPr bwMode="auto">
          <a:xfrm>
            <a:off x="3886201" y="8976836"/>
            <a:ext cx="2970213"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3" tIns="46146" rIns="92293" bIns="46146" anchor="b"/>
          <a:lstStyle>
            <a:lvl1pPr defTabSz="963613">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37931725" indent="-37474525" defTabSz="9636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36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36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36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361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361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361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361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 typeface="Arial" panose="020B0604020202020204" pitchFamily="34" charset="0"/>
              <a:buNone/>
            </a:pPr>
            <a:fld id="{3A88359D-0B48-8D4D-A888-E5B0FD50354F}" type="slidenum">
              <a:rPr lang="en-US" altLang="en-US" sz="1100">
                <a:solidFill>
                  <a:schemeClr val="tx1"/>
                </a:solidFill>
                <a:ea typeface="Osaka" panose="020B0600000000000000" pitchFamily="34" charset="-128"/>
              </a:rPr>
              <a:pPr algn="r" eaLnBrk="1" hangingPunct="1">
                <a:spcBef>
                  <a:spcPct val="0"/>
                </a:spcBef>
                <a:buClrTx/>
                <a:buSzTx/>
                <a:buFont typeface="Arial" panose="020B0604020202020204" pitchFamily="34" charset="0"/>
                <a:buNone/>
              </a:pPr>
              <a:t>3</a:t>
            </a:fld>
            <a:endParaRPr lang="en-US" altLang="en-US" sz="1100">
              <a:solidFill>
                <a:schemeClr val="tx1"/>
              </a:solidFill>
              <a:ea typeface="Osaka" panose="020B0600000000000000" pitchFamily="34" charset="-128"/>
            </a:endParaRPr>
          </a:p>
        </p:txBody>
      </p:sp>
      <p:sp>
        <p:nvSpPr>
          <p:cNvPr id="64518" name="Rectangle 2">
            <a:extLst>
              <a:ext uri="{FF2B5EF4-FFF2-40B4-BE49-F238E27FC236}">
                <a16:creationId xmlns:a16="http://schemas.microsoft.com/office/drawing/2014/main" id="{9D85C532-42F0-054B-AE01-735551770256}"/>
              </a:ext>
            </a:extLst>
          </p:cNvPr>
          <p:cNvSpPr>
            <a:spLocks noGrp="1" noRot="1" noChangeAspect="1" noChangeArrowheads="1" noTextEdit="1"/>
          </p:cNvSpPr>
          <p:nvPr>
            <p:ph type="sldImg"/>
          </p:nvPr>
        </p:nvSpPr>
        <p:spPr>
          <a:xfrm>
            <a:off x="279400" y="708025"/>
            <a:ext cx="6300788" cy="3544888"/>
          </a:xfrm>
          <a:ln/>
        </p:spPr>
      </p:sp>
      <p:sp>
        <p:nvSpPr>
          <p:cNvPr id="64519" name="Rectangle 3">
            <a:extLst>
              <a:ext uri="{FF2B5EF4-FFF2-40B4-BE49-F238E27FC236}">
                <a16:creationId xmlns:a16="http://schemas.microsoft.com/office/drawing/2014/main" id="{B66BA789-A197-4049-B17F-E1747B6A6573}"/>
              </a:ext>
            </a:extLst>
          </p:cNvPr>
          <p:cNvSpPr>
            <a:spLocks noGrp="1" noChangeArrowheads="1"/>
          </p:cNvSpPr>
          <p:nvPr>
            <p:ph type="body" idx="1"/>
          </p:nvPr>
        </p:nvSpPr>
        <p:spPr>
          <a:xfrm>
            <a:off x="381000" y="4490032"/>
            <a:ext cx="6096000" cy="42543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3" tIns="46146" rIns="92293" bIns="46146"/>
          <a:lstStyle/>
          <a:p>
            <a:pPr defTabSz="881063" eaLnBrk="1" hangingPunct="1"/>
            <a:r>
              <a:rPr lang="en-US" altLang="en-US" sz="1400" dirty="0">
                <a:latin typeface="Arial" panose="020B0604020202020204" pitchFamily="34" charset="0"/>
                <a:ea typeface="ヒラギノ角ゴ Pro W3" panose="020B0300000000000000" pitchFamily="34" charset="-128"/>
                <a:cs typeface="Arial" panose="020B0604020202020204" pitchFamily="34" charset="0"/>
              </a:rPr>
              <a:t>Remember these are the top three pests in affordable housing. </a:t>
            </a:r>
          </a:p>
          <a:p>
            <a:pPr defTabSz="881063" eaLnBrk="1" hangingPunct="1"/>
            <a:r>
              <a:rPr lang="en-US" altLang="en-US" sz="1400" dirty="0">
                <a:latin typeface="Arial" panose="020B0604020202020204" pitchFamily="34" charset="0"/>
                <a:ea typeface="ヒラギノ角ゴ Pro W3" panose="020B0300000000000000" pitchFamily="34" charset="-128"/>
                <a:cs typeface="Arial" panose="020B0604020202020204" pitchFamily="34" charset="0"/>
              </a:rPr>
              <a:t>Cockroaches are a health concern, as they can</a:t>
            </a:r>
            <a:r>
              <a:rPr lang="en-US" altLang="en-US" sz="1400" dirty="0">
                <a:latin typeface="Arial" panose="020B0604020202020204" pitchFamily="34" charset="0"/>
                <a:cs typeface="Arial" panose="020B0604020202020204" pitchFamily="34" charset="0"/>
              </a:rPr>
              <a:t> cause asthma in infants, trigger allergies and asthma attacks, and contaminate food. </a:t>
            </a:r>
            <a:r>
              <a:rPr lang="en-US" altLang="en-US" sz="1400" b="1" i="1" dirty="0">
                <a:latin typeface="Arial" panose="020B0604020202020204" pitchFamily="34" charset="0"/>
                <a:ea typeface="ＭＳ Ｐゴシック" panose="020B0600070205080204" pitchFamily="34" charset="-128"/>
                <a:cs typeface="Arial" panose="020B0604020202020204" pitchFamily="34" charset="0"/>
              </a:rPr>
              <a:t>“</a:t>
            </a:r>
            <a:r>
              <a:rPr lang="en-US" sz="1400" b="1" i="0" kern="1200" dirty="0">
                <a:solidFill>
                  <a:schemeClr val="tx1"/>
                </a:solidFill>
                <a:effectLst/>
                <a:latin typeface="Arial" panose="020B0604020202020204" pitchFamily="34" charset="0"/>
                <a:ea typeface="+mn-ea"/>
                <a:cs typeface="Arial" panose="020B0604020202020204" pitchFamily="34" charset="0"/>
              </a:rPr>
              <a:t>According to the Asthma and Allergy Foundation of America, 63 percent of homes in the U.S. contain cockroaches and their particles, including saliva, droppings and decomposing body parts.“</a:t>
            </a:r>
          </a:p>
          <a:p>
            <a:endParaRPr lang="en-US" sz="1400" b="1" i="1" kern="1200" dirty="0">
              <a:solidFill>
                <a:schemeClr val="tx1"/>
              </a:solidFill>
              <a:effectLst/>
              <a:latin typeface="Arial" panose="020B0604020202020204" pitchFamily="34" charset="0"/>
              <a:ea typeface="+mn-ea"/>
              <a:cs typeface="Arial" panose="020B0604020202020204" pitchFamily="34" charset="0"/>
            </a:endParaRPr>
          </a:p>
          <a:p>
            <a:endParaRPr lang="en-US" sz="1400" b="1" i="1" kern="1200" dirty="0">
              <a:solidFill>
                <a:schemeClr val="tx1"/>
              </a:solidFill>
              <a:effectLst/>
              <a:latin typeface="Arial" panose="020B0604020202020204" pitchFamily="34" charset="0"/>
              <a:ea typeface="+mn-ea"/>
              <a:cs typeface="Arial" panose="020B0604020202020204" pitchFamily="34" charset="0"/>
            </a:endParaRPr>
          </a:p>
          <a:p>
            <a:pPr defTabSz="881063" eaLnBrk="1" hangingPunct="1">
              <a:spcBef>
                <a:spcPct val="50000"/>
              </a:spcBef>
            </a:pPr>
            <a:endParaRPr lang="en-US" altLang="en-US" dirty="0">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1909926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76B0EBC9-FDB6-6A42-8C66-B4B7198BBA6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29027" name="Rectangle 6">
            <a:extLst>
              <a:ext uri="{FF2B5EF4-FFF2-40B4-BE49-F238E27FC236}">
                <a16:creationId xmlns:a16="http://schemas.microsoft.com/office/drawing/2014/main" id="{5FD8384C-2C14-104E-940B-96BAF2F22B9E}"/>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29028" name="Rectangle 7">
            <a:extLst>
              <a:ext uri="{FF2B5EF4-FFF2-40B4-BE49-F238E27FC236}">
                <a16:creationId xmlns:a16="http://schemas.microsoft.com/office/drawing/2014/main" id="{6D9DB119-B27F-3449-AB1E-8FB04FB1F4A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6FC3F91C-7828-E842-852F-602147ADE7CD}" type="slidenum">
              <a:rPr lang="en-US" altLang="en-US" sz="1100" smtClean="0">
                <a:ea typeface="Osaka" panose="020B0600000000000000" pitchFamily="34" charset="-128"/>
              </a:rPr>
              <a:pPr eaLnBrk="1" hangingPunct="1">
                <a:spcBef>
                  <a:spcPct val="0"/>
                </a:spcBef>
                <a:buFont typeface="Arial" panose="020B0604020202020204" pitchFamily="34" charset="0"/>
                <a:buNone/>
              </a:pPr>
              <a:t>30</a:t>
            </a:fld>
            <a:endParaRPr lang="en-US" altLang="en-US" sz="1100">
              <a:ea typeface="Osaka" panose="020B0600000000000000" pitchFamily="34" charset="-128"/>
            </a:endParaRPr>
          </a:p>
        </p:txBody>
      </p:sp>
      <p:sp>
        <p:nvSpPr>
          <p:cNvPr id="129029" name="Rectangle 2">
            <a:extLst>
              <a:ext uri="{FF2B5EF4-FFF2-40B4-BE49-F238E27FC236}">
                <a16:creationId xmlns:a16="http://schemas.microsoft.com/office/drawing/2014/main" id="{62E0796F-E246-6245-B99C-B7406A3D538C}"/>
              </a:ext>
            </a:extLst>
          </p:cNvPr>
          <p:cNvSpPr>
            <a:spLocks noGrp="1" noRot="1" noChangeAspect="1" noChangeArrowheads="1" noTextEdit="1"/>
          </p:cNvSpPr>
          <p:nvPr>
            <p:ph type="sldImg"/>
          </p:nvPr>
        </p:nvSpPr>
        <p:spPr>
          <a:xfrm>
            <a:off x="1274763" y="312738"/>
            <a:ext cx="4292600" cy="2416175"/>
          </a:xfrm>
          <a:ln/>
        </p:spPr>
      </p:sp>
      <p:sp>
        <p:nvSpPr>
          <p:cNvPr id="129030" name="Rectangle 3">
            <a:extLst>
              <a:ext uri="{FF2B5EF4-FFF2-40B4-BE49-F238E27FC236}">
                <a16:creationId xmlns:a16="http://schemas.microsoft.com/office/drawing/2014/main" id="{CD67D8C0-D27C-C944-99F9-420403DEE1C6}"/>
              </a:ext>
            </a:extLst>
          </p:cNvPr>
          <p:cNvSpPr>
            <a:spLocks noGrp="1" noChangeArrowheads="1"/>
          </p:cNvSpPr>
          <p:nvPr>
            <p:ph type="body" idx="1"/>
          </p:nvPr>
        </p:nvSpPr>
        <p:spPr>
          <a:xfrm>
            <a:off x="357188" y="2729204"/>
            <a:ext cx="6215062" cy="57005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4313" indent="-214313" eaLnBrk="1" hangingPunct="1"/>
            <a:endParaRPr lang="en-US" altLang="ja-JP" dirty="0">
              <a:latin typeface="Arial" panose="020B0604020202020204" pitchFamily="34" charset="0"/>
              <a:ea typeface="ＭＳ Ｐゴシック" panose="020B0600070205080204" pitchFamily="34" charset="-128"/>
            </a:endParaRPr>
          </a:p>
          <a:p>
            <a:pPr marL="214313" indent="-214313" eaLnBrk="1" hangingPunct="1">
              <a:spcBef>
                <a:spcPts val="438"/>
              </a:spcBef>
            </a:pPr>
            <a:r>
              <a:rPr lang="en-US" altLang="en-US" dirty="0">
                <a:latin typeface="Arial" panose="020B0604020202020204" pitchFamily="34" charset="0"/>
                <a:ea typeface="ＭＳ Ｐゴシック" panose="020B0600070205080204" pitchFamily="34" charset="-128"/>
              </a:rPr>
              <a:t>A few things to note about this picture:</a:t>
            </a:r>
          </a:p>
          <a:p>
            <a:pPr marL="214313" indent="-214313" eaLnBrk="1" hangingPunct="1">
              <a:spcBef>
                <a:spcPct val="0"/>
              </a:spcBef>
              <a:buFontTx/>
              <a:buAutoNum type="arabicPeriod"/>
            </a:pPr>
            <a:r>
              <a:rPr lang="en-US" altLang="en-US" dirty="0">
                <a:latin typeface="Arial" panose="020B0604020202020204" pitchFamily="34" charset="0"/>
                <a:ea typeface="ＭＳ Ｐゴシック" panose="020B0600070205080204" pitchFamily="34" charset="-128"/>
              </a:rPr>
              <a:t>The traps on the far left were in the kitchen and bathroom. The kitchen was most heavily infested. The other traps were in the bedroom. </a:t>
            </a:r>
          </a:p>
          <a:p>
            <a:pPr marL="214313" indent="-214313" eaLnBrk="1" hangingPunct="1">
              <a:spcBef>
                <a:spcPct val="0"/>
              </a:spcBef>
              <a:buFontTx/>
              <a:buAutoNum type="arabicPeriod"/>
            </a:pPr>
            <a:r>
              <a:rPr lang="en-US" altLang="en-US" dirty="0">
                <a:latin typeface="Arial" panose="020B0604020202020204" pitchFamily="34" charset="0"/>
                <a:ea typeface="ＭＳ Ｐゴシック" panose="020B0600070205080204" pitchFamily="34" charset="-128"/>
              </a:rPr>
              <a:t>The small cockroaches (nymphs) in the lower left photo indicate that the trap was close to where cockroaches were thriving. Adult male German cockroaches will travel as much as 12 feet to find what they need to survive, adult females will travel about 6 feet, while nymphs usually stay within a foot of their hiding place.</a:t>
            </a:r>
          </a:p>
          <a:p>
            <a:pPr marL="214313" indent="-214313" eaLnBrk="1" hangingPunct="1">
              <a:spcBef>
                <a:spcPct val="0"/>
              </a:spcBef>
              <a:buFontTx/>
              <a:buAutoNum type="arabicPeriod"/>
            </a:pPr>
            <a:r>
              <a:rPr lang="en-US" altLang="en-US" dirty="0">
                <a:latin typeface="Arial" panose="020B0604020202020204" pitchFamily="34" charset="0"/>
                <a:ea typeface="ＭＳ Ｐゴシック" panose="020B0600070205080204" pitchFamily="34" charset="-128"/>
              </a:rPr>
              <a:t>Cockroaches can survive for several weeks on the glue trap. The tongs in the background serve as a reminder to avoid touching the cockroaches on the traps. Wear gloves or use tongs.</a:t>
            </a:r>
          </a:p>
          <a:p>
            <a:pPr marL="0" indent="0" eaLnBrk="1" hangingPunct="1">
              <a:spcBef>
                <a:spcPct val="0"/>
              </a:spcBef>
              <a:buFontTx/>
              <a:buNone/>
            </a:pPr>
            <a:endParaRPr lang="en-US" altLang="en-US" dirty="0">
              <a:latin typeface="Arial" panose="020B0604020202020204" pitchFamily="34" charset="0"/>
              <a:ea typeface="ＭＳ Ｐゴシック" panose="020B0600070205080204" pitchFamily="34" charset="-128"/>
            </a:endParaRPr>
          </a:p>
          <a:p>
            <a:pPr marL="214313" indent="-214313" eaLnBrk="1" hangingPunct="1"/>
            <a:r>
              <a:rPr lang="en-US" altLang="en-US" i="0" dirty="0">
                <a:latin typeface="Arial" panose="020B0604020202020204" pitchFamily="34" charset="0"/>
                <a:ea typeface="ＭＳ Ｐゴシック" panose="020B0600070205080204" pitchFamily="34" charset="-128"/>
              </a:rPr>
              <a:t>Traps that are covered with cockroaches, like the three on the left, should be put in a re-sealable bag and brought to the property manager or designated person who will assess the information.</a:t>
            </a:r>
          </a:p>
        </p:txBody>
      </p:sp>
    </p:spTree>
    <p:extLst>
      <p:ext uri="{BB962C8B-B14F-4D97-AF65-F5344CB8AC3E}">
        <p14:creationId xmlns:p14="http://schemas.microsoft.com/office/powerpoint/2010/main" val="1553444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latin typeface="Arial" panose="020B0604020202020204" pitchFamily="34" charset="0"/>
                <a:ea typeface="ＭＳ Ｐゴシック" panose="020B0600070205080204" pitchFamily="34" charset="-128"/>
                <a:cs typeface="Arial" panose="020B0604020202020204" pitchFamily="34" charset="0"/>
              </a:rPr>
              <a:t>Check your sticky trap monitors. Can you identify what the pest is? Is it a cockroach? What kind?  </a:t>
            </a:r>
            <a:r>
              <a:rPr lang="en-US" sz="1400" dirty="0">
                <a:latin typeface="Arial" panose="020B0604020202020204" pitchFamily="34" charset="0"/>
                <a:cs typeface="Arial" panose="020B0604020202020204" pitchFamily="34" charset="0"/>
              </a:rPr>
              <a:t>We’ll use what we just learned about the different types of cockroaches to determine the most effective method of treatment.</a:t>
            </a:r>
            <a:r>
              <a:rPr lang="en-US" altLang="en-US" sz="1400" dirty="0">
                <a:latin typeface="Arial" panose="020B0604020202020204" pitchFamily="34" charset="0"/>
                <a:ea typeface="ＭＳ Ｐゴシック" panose="020B0600070205080204" pitchFamily="34" charset="-128"/>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1A613FDA-86FC-D245-BEEB-4D72F9FD7892}" type="slidenum">
              <a:rPr lang="en-US" smtClean="0"/>
              <a:t>31</a:t>
            </a:fld>
            <a:endParaRPr lang="en-US"/>
          </a:p>
        </p:txBody>
      </p:sp>
    </p:spTree>
    <p:extLst>
      <p:ext uri="{BB962C8B-B14F-4D97-AF65-F5344CB8AC3E}">
        <p14:creationId xmlns:p14="http://schemas.microsoft.com/office/powerpoint/2010/main" val="26498407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dirty="0">
                <a:latin typeface="Arial" panose="020B0604020202020204" pitchFamily="34" charset="0"/>
                <a:ea typeface="ＭＳ Ｐゴシック" panose="020B0600070205080204" pitchFamily="34" charset="-128"/>
                <a:cs typeface="Arial" panose="020B0604020202020204" pitchFamily="34" charset="0"/>
              </a:rPr>
              <a:t>Now that you’ve identified the pest, we want to respond accordingly. How many cockroaches do we have? Is this just a beginning infestation, with only a few cockroaches, or a full blown, long-term infestation? The former situation can most likely be handled with relative ease, and with the fewest interventions. The latter will require everyone</a:t>
            </a:r>
            <a:r>
              <a:rPr lang="ja-JP" altLang="en-US" sz="1400" dirty="0">
                <a:latin typeface="Arial" panose="020B0604020202020204" pitchFamily="34" charset="0"/>
                <a:ea typeface="ＭＳ Ｐゴシック" panose="020B0600070205080204" pitchFamily="34" charset="-128"/>
                <a:cs typeface="Arial" panose="020B0604020202020204" pitchFamily="34" charset="0"/>
              </a:rPr>
              <a:t>’</a:t>
            </a:r>
            <a:r>
              <a:rPr lang="en-US" altLang="ja-JP" sz="1400" dirty="0">
                <a:latin typeface="Arial" panose="020B0604020202020204" pitchFamily="34" charset="0"/>
                <a:ea typeface="ＭＳ Ｐゴシック" panose="020B0600070205080204" pitchFamily="34" charset="-128"/>
                <a:cs typeface="Arial" panose="020B0604020202020204" pitchFamily="34" charset="0"/>
              </a:rPr>
              <a:t>s cooperation to the fullest. Investing time to inspect early, will help you to assemble an effective and efficient action plan.</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Use of monitoring tools to get an accurate census of cockroach populations can help us scale the response, to the size of the infestation.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Obviously, we should treat the presence of three cockroaches differently than 3000 cockroaches.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For instance, </a:t>
            </a:r>
            <a:r>
              <a:rPr lang="en-US" sz="1800" dirty="0">
                <a:effectLst/>
                <a:latin typeface="Calibri" panose="020F0502020204030204" pitchFamily="34" charset="0"/>
                <a:ea typeface="Calibri" panose="020F0502020204030204" pitchFamily="34" charset="0"/>
              </a:rPr>
              <a:t>a common reason for control failure when using baits is not applying enough bait. The heavier the infestation, the more bait needed.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strike="sngStrike" dirty="0">
                <a:effectLst/>
                <a:latin typeface="Calibri" panose="020F0502020204030204" pitchFamily="34" charset="0"/>
                <a:ea typeface="Calibri" panose="020F0502020204030204" pitchFamily="34" charset="0"/>
              </a:rPr>
              <a:t>A half or whole tube of bait may be needed for a very heavy infestation treatment but it’s not uncommon to see a technician carry one or two tubes to treat an entire building.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613FDA-86FC-D245-BEEB-4D72F9FD7892}" type="slidenum">
              <a:rPr lang="en-US" smtClean="0"/>
              <a:t>32</a:t>
            </a:fld>
            <a:endParaRPr lang="en-US"/>
          </a:p>
        </p:txBody>
      </p:sp>
    </p:spTree>
    <p:extLst>
      <p:ext uri="{BB962C8B-B14F-4D97-AF65-F5344CB8AC3E}">
        <p14:creationId xmlns:p14="http://schemas.microsoft.com/office/powerpoint/2010/main" val="3733344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400" b="0" i="0" kern="1200" dirty="0">
                <a:solidFill>
                  <a:schemeClr val="tx1"/>
                </a:solidFill>
                <a:effectLst/>
                <a:latin typeface="Arial" panose="020B0604020202020204" pitchFamily="34" charset="0"/>
                <a:ea typeface="+mn-ea"/>
                <a:cs typeface="Arial" panose="020B0604020202020204" pitchFamily="34" charset="0"/>
              </a:rPr>
              <a:t>Non toxic and low toxic treatments for German cockroach control are available.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Sanitation and exclusion are powerful, non-toxic tools for combatting infestations.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A unit with fewer sources of food and water, is less attractive to pests. </a:t>
            </a:r>
            <a:endParaRPr lang="en-US" sz="1400" b="0" i="0" kern="1200" dirty="0">
              <a:solidFill>
                <a:schemeClr val="tx1"/>
              </a:solidFill>
              <a:effectLst/>
              <a:latin typeface="Arial" panose="020B0604020202020204" pitchFamily="34" charset="0"/>
              <a:ea typeface="+mn-ea"/>
              <a:cs typeface="Arial" panose="020B0604020202020204" pitchFamily="34" charset="0"/>
            </a:endParaRPr>
          </a:p>
          <a:p>
            <a:pPr eaLnBrk="1" hangingPunct="1"/>
            <a:endParaRPr lang="en-US" sz="1400" b="0" i="0" kern="1200" dirty="0">
              <a:solidFill>
                <a:schemeClr val="tx1"/>
              </a:solidFill>
              <a:effectLst/>
              <a:latin typeface="Arial" panose="020B0604020202020204" pitchFamily="34" charset="0"/>
              <a:ea typeface="+mn-ea"/>
              <a:cs typeface="Arial" panose="020B0604020202020204" pitchFamily="34" charset="0"/>
            </a:endParaRPr>
          </a:p>
          <a:p>
            <a:pPr eaLnBrk="1" hangingPunct="1"/>
            <a:r>
              <a:rPr lang="en-US" sz="1400" b="0" i="0" kern="1200" dirty="0">
                <a:solidFill>
                  <a:schemeClr val="tx1"/>
                </a:solidFill>
                <a:effectLst/>
                <a:latin typeface="Arial" panose="020B0604020202020204" pitchFamily="34" charset="0"/>
                <a:ea typeface="+mn-ea"/>
                <a:cs typeface="Arial" panose="020B0604020202020204" pitchFamily="34" charset="0"/>
              </a:rPr>
              <a:t>Finally, exclusion practices, </a:t>
            </a:r>
            <a:r>
              <a:rPr lang="en-US" sz="1400" b="0" i="0" strike="noStrike" kern="1200" dirty="0">
                <a:solidFill>
                  <a:schemeClr val="tx1"/>
                </a:solidFill>
                <a:effectLst/>
                <a:latin typeface="Arial" panose="020B0604020202020204" pitchFamily="34" charset="0"/>
                <a:ea typeface="+mn-ea"/>
                <a:cs typeface="Arial" panose="020B0604020202020204" pitchFamily="34" charset="0"/>
              </a:rPr>
              <a:t>such as sealing </a:t>
            </a:r>
            <a:r>
              <a:rPr lang="en-US" sz="1400" b="0" i="0" kern="1200" dirty="0">
                <a:solidFill>
                  <a:schemeClr val="tx1"/>
                </a:solidFill>
                <a:effectLst/>
                <a:latin typeface="Arial" panose="020B0604020202020204" pitchFamily="34" charset="0"/>
                <a:ea typeface="+mn-ea"/>
                <a:cs typeface="Arial" panose="020B0604020202020204" pitchFamily="34" charset="0"/>
              </a:rPr>
              <a:t>cracks and crevices, will reduce harborage space, </a:t>
            </a:r>
            <a:r>
              <a:rPr lang="en-US" sz="1400" b="0" i="0" strike="noStrike" kern="1200" dirty="0">
                <a:solidFill>
                  <a:schemeClr val="tx1"/>
                </a:solidFill>
                <a:effectLst/>
                <a:latin typeface="Arial" panose="020B0604020202020204" pitchFamily="34" charset="0"/>
                <a:ea typeface="+mn-ea"/>
                <a:cs typeface="Arial" panose="020B0604020202020204" pitchFamily="34" charset="0"/>
              </a:rPr>
              <a:t>negatively impacting both population size and access between apartments.</a:t>
            </a:r>
            <a:endParaRPr lang="en-US" altLang="en-US" sz="1400" b="0" i="0" strike="sngStrike"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sz="1400" b="0" i="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And fewer pests makes it easier for targeted chemicals to work, when necessary.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Here are some additional examples of sanitation, exclusion and targeted chemical use as IPM tools.</a:t>
            </a:r>
          </a:p>
          <a:p>
            <a:pPr eaLnBrk="1" hangingPunct="1"/>
            <a:endParaRPr lang="en-US" sz="12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1A613FDA-86FC-D245-BEEB-4D72F9FD7892}" type="slidenum">
              <a:rPr lang="en-US" smtClean="0"/>
              <a:t>33</a:t>
            </a:fld>
            <a:endParaRPr lang="en-US"/>
          </a:p>
        </p:txBody>
      </p:sp>
    </p:spTree>
    <p:extLst>
      <p:ext uri="{BB962C8B-B14F-4D97-AF65-F5344CB8AC3E}">
        <p14:creationId xmlns:p14="http://schemas.microsoft.com/office/powerpoint/2010/main" val="36319710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B1B6432B-5B9C-0E4F-8B46-AA90CE62D5D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31075" name="Rectangle 6">
            <a:extLst>
              <a:ext uri="{FF2B5EF4-FFF2-40B4-BE49-F238E27FC236}">
                <a16:creationId xmlns:a16="http://schemas.microsoft.com/office/drawing/2014/main" id="{F46A7149-B7C8-3D49-9842-9BB6B04C451B}"/>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31076" name="Rectangle 7">
            <a:extLst>
              <a:ext uri="{FF2B5EF4-FFF2-40B4-BE49-F238E27FC236}">
                <a16:creationId xmlns:a16="http://schemas.microsoft.com/office/drawing/2014/main" id="{D06A343E-4042-294F-95B2-D83B6F53A4F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8D68FB1D-4825-0D43-A95A-AD2E3A3F84E0}" type="slidenum">
              <a:rPr lang="en-US" altLang="en-US" sz="1100" smtClean="0">
                <a:ea typeface="Osaka" panose="020B0600000000000000" pitchFamily="34" charset="-128"/>
              </a:rPr>
              <a:pPr eaLnBrk="1" hangingPunct="1">
                <a:spcBef>
                  <a:spcPct val="0"/>
                </a:spcBef>
                <a:buFont typeface="Arial" panose="020B0604020202020204" pitchFamily="34" charset="0"/>
                <a:buNone/>
              </a:pPr>
              <a:t>34</a:t>
            </a:fld>
            <a:endParaRPr lang="en-US" altLang="en-US" sz="1100">
              <a:ea typeface="Osaka" panose="020B0600000000000000" pitchFamily="34" charset="-128"/>
            </a:endParaRPr>
          </a:p>
        </p:txBody>
      </p:sp>
      <p:sp>
        <p:nvSpPr>
          <p:cNvPr id="131077" name="Rectangle 7">
            <a:extLst>
              <a:ext uri="{FF2B5EF4-FFF2-40B4-BE49-F238E27FC236}">
                <a16:creationId xmlns:a16="http://schemas.microsoft.com/office/drawing/2014/main" id="{1BAFD027-40AF-2E44-AE9F-123B2891EBE3}"/>
              </a:ext>
            </a:extLst>
          </p:cNvPr>
          <p:cNvSpPr txBox="1">
            <a:spLocks noGrp="1" noChangeArrowheads="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3ACF6C72-B015-C141-B9F1-EFACBFA9BF79}" type="slidenum">
              <a:rPr lang="en-US" altLang="en-US" sz="1100">
                <a:ea typeface="Osaka" panose="020B0600000000000000" pitchFamily="34" charset="-128"/>
              </a:rPr>
              <a:pPr algn="r" eaLnBrk="1" hangingPunct="1">
                <a:spcBef>
                  <a:spcPct val="0"/>
                </a:spcBef>
                <a:buClrTx/>
                <a:buSzTx/>
                <a:buFontTx/>
                <a:buNone/>
              </a:pPr>
              <a:t>34</a:t>
            </a:fld>
            <a:endParaRPr lang="en-US" altLang="en-US" sz="1100">
              <a:ea typeface="Osaka" panose="020B0600000000000000" pitchFamily="34" charset="-128"/>
            </a:endParaRPr>
          </a:p>
        </p:txBody>
      </p:sp>
      <p:sp>
        <p:nvSpPr>
          <p:cNvPr id="131078" name="Rectangle 2">
            <a:extLst>
              <a:ext uri="{FF2B5EF4-FFF2-40B4-BE49-F238E27FC236}">
                <a16:creationId xmlns:a16="http://schemas.microsoft.com/office/drawing/2014/main" id="{A0E9C619-8DDD-A94A-A3DE-F86CDFEA4C21}"/>
              </a:ext>
            </a:extLst>
          </p:cNvPr>
          <p:cNvSpPr>
            <a:spLocks noGrp="1" noRot="1" noChangeAspect="1" noChangeArrowheads="1" noTextEdit="1"/>
          </p:cNvSpPr>
          <p:nvPr>
            <p:ph type="sldImg"/>
          </p:nvPr>
        </p:nvSpPr>
        <p:spPr>
          <a:ln/>
        </p:spPr>
      </p:sp>
      <p:sp>
        <p:nvSpPr>
          <p:cNvPr id="131079" name="Rectangle 3">
            <a:extLst>
              <a:ext uri="{FF2B5EF4-FFF2-40B4-BE49-F238E27FC236}">
                <a16:creationId xmlns:a16="http://schemas.microsoft.com/office/drawing/2014/main" id="{64CA8775-5161-FC43-8E63-8FE3AE377C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kern="1200" dirty="0">
                <a:solidFill>
                  <a:schemeClr val="tx1"/>
                </a:solidFill>
                <a:latin typeface="Arial" panose="020B0604020202020204" pitchFamily="34" charset="0"/>
                <a:ea typeface="+mn-ea"/>
                <a:cs typeface="Arial" panose="020B0604020202020204" pitchFamily="34" charset="0"/>
              </a:rPr>
              <a:t>"Detailed sanitation" includes all crevices and spaces, especially around and beneath the stove, refrigerator, and dishwasher.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4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kern="1200" dirty="0">
                <a:solidFill>
                  <a:schemeClr val="tx1"/>
                </a:solidFill>
                <a:latin typeface="Arial" panose="020B0604020202020204" pitchFamily="34" charset="0"/>
                <a:ea typeface="+mn-ea"/>
                <a:cs typeface="Arial" panose="020B0604020202020204" pitchFamily="34" charset="0"/>
              </a:rPr>
              <a:t>Removing clutter and hiding spots, such as boxes and bags, can have a big impact on reducing pest populations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kern="1200" dirty="0">
                <a:solidFill>
                  <a:schemeClr val="tx1"/>
                </a:solidFill>
                <a:latin typeface="Arial" panose="020B0604020202020204" pitchFamily="34" charset="0"/>
                <a:ea typeface="+mn-ea"/>
                <a:cs typeface="Arial" panose="020B0604020202020204" pitchFamily="34" charset="0"/>
              </a:rPr>
              <a:t>In this photo we see numerous harborage opportunities for pests.</a:t>
            </a:r>
          </a:p>
          <a:p>
            <a:pPr marL="214313" indent="-214313"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81951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With its access to food and water, along with numerous hiding spots, the kitchen is usually the first place cockroaches settle. Counseling residents to clean dishes and store leftovers promptly will discourage pest picnics.</a:t>
            </a:r>
            <a:r>
              <a:rPr lang="en-US" altLang="en-US" sz="1400" dirty="0">
                <a:latin typeface="Arial" panose="020B0604020202020204" pitchFamily="34" charset="0"/>
                <a:ea typeface="ＭＳ Ｐゴシック" panose="020B0600070205080204" pitchFamily="34" charset="-128"/>
                <a:cs typeface="Arial" panose="020B0604020202020204" pitchFamily="34" charset="0"/>
              </a:rPr>
              <a:t> Washing dishes and picking up pet food should be part of a daily housekeeping routine.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613FDA-86FC-D245-BEEB-4D72F9FD7892}" type="slidenum">
              <a:rPr lang="en-US" smtClean="0"/>
              <a:t>35</a:t>
            </a:fld>
            <a:endParaRPr lang="en-US"/>
          </a:p>
        </p:txBody>
      </p:sp>
    </p:spTree>
    <p:extLst>
      <p:ext uri="{BB962C8B-B14F-4D97-AF65-F5344CB8AC3E}">
        <p14:creationId xmlns:p14="http://schemas.microsoft.com/office/powerpoint/2010/main" val="315403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Appliances, both small and large, can offer the food &amp; warmth that cockroaches crave. The stovetop, backsplash and range hood filters are reservoirs for grease, and should be cleaned regularly.</a:t>
            </a:r>
          </a:p>
          <a:p>
            <a:endParaRPr lang="en-US" dirty="0"/>
          </a:p>
        </p:txBody>
      </p:sp>
      <p:sp>
        <p:nvSpPr>
          <p:cNvPr id="4" name="Slide Number Placeholder 3"/>
          <p:cNvSpPr>
            <a:spLocks noGrp="1"/>
          </p:cNvSpPr>
          <p:nvPr>
            <p:ph type="sldNum" sz="quarter" idx="5"/>
          </p:nvPr>
        </p:nvSpPr>
        <p:spPr/>
        <p:txBody>
          <a:bodyPr/>
          <a:lstStyle/>
          <a:p>
            <a:fld id="{1A613FDA-86FC-D245-BEEB-4D72F9FD7892}" type="slidenum">
              <a:rPr lang="en-US" smtClean="0"/>
              <a:t>36</a:t>
            </a:fld>
            <a:endParaRPr lang="en-US"/>
          </a:p>
        </p:txBody>
      </p:sp>
    </p:spTree>
    <p:extLst>
      <p:ext uri="{BB962C8B-B14F-4D97-AF65-F5344CB8AC3E}">
        <p14:creationId xmlns:p14="http://schemas.microsoft.com/office/powerpoint/2010/main" val="13402281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1091F315-7098-F744-8E93-EC1720C6DDA0}"/>
              </a:ext>
            </a:extLst>
          </p:cNvPr>
          <p:cNvSpPr>
            <a:spLocks noGrp="1" noRot="1" noChangeAspect="1" noChangeArrowheads="1" noTextEdit="1"/>
          </p:cNvSpPr>
          <p:nvPr>
            <p:ph type="sldImg"/>
          </p:nvPr>
        </p:nvSpPr>
        <p:spPr>
          <a:ln/>
        </p:spPr>
      </p:sp>
      <p:sp>
        <p:nvSpPr>
          <p:cNvPr id="135171" name="Notes Placeholder 2">
            <a:extLst>
              <a:ext uri="{FF2B5EF4-FFF2-40B4-BE49-F238E27FC236}">
                <a16:creationId xmlns:a16="http://schemas.microsoft.com/office/drawing/2014/main" id="{4DCFC6E5-A09C-2F49-9760-5B60375FED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latin typeface="Arial" panose="020B0604020202020204" pitchFamily="34" charset="0"/>
                <a:ea typeface="ＭＳ Ｐゴシック" panose="020B0600070205080204" pitchFamily="34" charset="-128"/>
              </a:rPr>
              <a:t>When residents move in, demonstrate how to access all cleanable areas of these appliances, including gaskets. At a minimum, show the resident how to remove the burners, drip pans, and lift the stovetop if the stove has this feature. If management prefers, a </a:t>
            </a:r>
            <a:r>
              <a:rPr lang="en-US" altLang="en-US" sz="1400" b="0" i="0" dirty="0">
                <a:latin typeface="Arial" panose="020B0604020202020204" pitchFamily="34" charset="0"/>
                <a:ea typeface="ＭＳ Ｐゴシック" panose="020B0600070205080204" pitchFamily="34" charset="-128"/>
              </a:rPr>
              <a:t>maintenance technician can </a:t>
            </a:r>
            <a:r>
              <a:rPr lang="en-US" altLang="en-US" sz="1400" dirty="0">
                <a:latin typeface="Arial" panose="020B0604020202020204" pitchFamily="34" charset="0"/>
                <a:ea typeface="ＭＳ Ｐゴシック" panose="020B0600070205080204" pitchFamily="34" charset="-128"/>
              </a:rPr>
              <a:t>be the one who pulls the refrigerator or stove away from the wall. Encourage the resident to arrange this service at least once every quarter.</a:t>
            </a:r>
          </a:p>
          <a:p>
            <a:endParaRPr lang="en-US" altLang="en-US" i="1" dirty="0">
              <a:latin typeface="Arial" panose="020B0604020202020204" pitchFamily="34" charset="0"/>
              <a:ea typeface="ＭＳ Ｐゴシック" panose="020B0600070205080204" pitchFamily="34" charset="-128"/>
            </a:endParaRPr>
          </a:p>
        </p:txBody>
      </p:sp>
      <p:sp>
        <p:nvSpPr>
          <p:cNvPr id="135172" name="Header Placeholder 3">
            <a:extLst>
              <a:ext uri="{FF2B5EF4-FFF2-40B4-BE49-F238E27FC236}">
                <a16:creationId xmlns:a16="http://schemas.microsoft.com/office/drawing/2014/main" id="{FD3AE6C2-470D-E242-9203-15475EF0B6CA}"/>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35173" name="Footer Placeholder 4">
            <a:extLst>
              <a:ext uri="{FF2B5EF4-FFF2-40B4-BE49-F238E27FC236}">
                <a16:creationId xmlns:a16="http://schemas.microsoft.com/office/drawing/2014/main" id="{6144AEDD-166D-054C-AB5D-B7A22229D358}"/>
              </a:ext>
            </a:extLst>
          </p:cNvPr>
          <p:cNvSpPr>
            <a:spLocks noGrp="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35174" name="Slide Number Placeholder 5">
            <a:extLst>
              <a:ext uri="{FF2B5EF4-FFF2-40B4-BE49-F238E27FC236}">
                <a16:creationId xmlns:a16="http://schemas.microsoft.com/office/drawing/2014/main" id="{4B6BDB4F-3548-984A-AF34-1E88555166DF}"/>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916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916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FBB9BF83-7224-E844-A30B-4E08EB255CC4}" type="slidenum">
              <a:rPr lang="en-US" altLang="en-US" sz="1100" smtClean="0">
                <a:ea typeface="Osaka" panose="020B0600000000000000" pitchFamily="34" charset="-128"/>
              </a:rPr>
              <a:pPr eaLnBrk="1" hangingPunct="1">
                <a:spcBef>
                  <a:spcPct val="0"/>
                </a:spcBef>
                <a:buFont typeface="Arial" panose="020B0604020202020204" pitchFamily="34" charset="0"/>
                <a:buNone/>
              </a:pPr>
              <a:t>37</a:t>
            </a:fld>
            <a:endParaRPr lang="en-US" altLang="en-US" sz="1100">
              <a:ea typeface="Osaka" panose="020B0600000000000000" pitchFamily="34" charset="-128"/>
            </a:endParaRPr>
          </a:p>
        </p:txBody>
      </p:sp>
    </p:spTree>
    <p:extLst>
      <p:ext uri="{BB962C8B-B14F-4D97-AF65-F5344CB8AC3E}">
        <p14:creationId xmlns:p14="http://schemas.microsoft.com/office/powerpoint/2010/main" val="16482480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Bathrooms offer numerous sources of moisture and food for pests. Wiping down shower walls, and hanging damp towels to dry, can reduce the number of water fountains for pests.</a:t>
            </a:r>
          </a:p>
          <a:p>
            <a:endParaRPr lang="en-US" dirty="0"/>
          </a:p>
        </p:txBody>
      </p:sp>
      <p:sp>
        <p:nvSpPr>
          <p:cNvPr id="4" name="Slide Number Placeholder 3"/>
          <p:cNvSpPr>
            <a:spLocks noGrp="1"/>
          </p:cNvSpPr>
          <p:nvPr>
            <p:ph type="sldNum" sz="quarter" idx="5"/>
          </p:nvPr>
        </p:nvSpPr>
        <p:spPr/>
        <p:txBody>
          <a:bodyPr/>
          <a:lstStyle/>
          <a:p>
            <a:fld id="{1A613FDA-86FC-D245-BEEB-4D72F9FD7892}" type="slidenum">
              <a:rPr lang="en-US" smtClean="0"/>
              <a:t>38</a:t>
            </a:fld>
            <a:endParaRPr lang="en-US"/>
          </a:p>
        </p:txBody>
      </p:sp>
    </p:spTree>
    <p:extLst>
      <p:ext uri="{BB962C8B-B14F-4D97-AF65-F5344CB8AC3E}">
        <p14:creationId xmlns:p14="http://schemas.microsoft.com/office/powerpoint/2010/main" val="26783183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Using the vacuum to reduce the cockroach population is a safe, non-chemical solution with immediate results. It serves to quickly reduce the population of cockroaches by simply removing all visible roaches from the area. We can remove live roaches, dead roaches, shed skins, and even some frass – all of which can cause respiratory reactions. It also clears the area for cleaning and treatment.</a:t>
            </a:r>
          </a:p>
          <a:p>
            <a:endParaRPr lang="en-US" sz="1400" dirty="0">
              <a:latin typeface="Arial" panose="020B0604020202020204" pitchFamily="34" charset="0"/>
              <a:cs typeface="Arial" panose="020B0604020202020204" pitchFamily="34" charset="0"/>
            </a:endParaRPr>
          </a:p>
          <a:p>
            <a:pPr marL="0" indent="-214313" algn="l" defTabSz="914400" rtl="0" eaLnBrk="1" latinLnBrk="0" hangingPunct="1"/>
            <a:r>
              <a:rPr lang="en-US" altLang="en-US" sz="1400" kern="1200" dirty="0">
                <a:solidFill>
                  <a:schemeClr val="tx1"/>
                </a:solidFill>
                <a:latin typeface="Arial" panose="020B0604020202020204" pitchFamily="34" charset="0"/>
                <a:ea typeface="+mn-ea"/>
                <a:cs typeface="Arial" panose="020B0604020202020204" pitchFamily="34" charset="0"/>
              </a:rPr>
              <a:t>Using a vacuum with HEPA filtration is best. These filter out 99.97% of particles down to .03 microns in size. For reference, a human hair is 50-150 microns in diameter.</a:t>
            </a:r>
          </a:p>
          <a:p>
            <a:endParaRPr lang="en-US" dirty="0"/>
          </a:p>
        </p:txBody>
      </p:sp>
      <p:sp>
        <p:nvSpPr>
          <p:cNvPr id="4" name="Slide Number Placeholder 3"/>
          <p:cNvSpPr>
            <a:spLocks noGrp="1"/>
          </p:cNvSpPr>
          <p:nvPr>
            <p:ph type="sldNum" sz="quarter" idx="5"/>
          </p:nvPr>
        </p:nvSpPr>
        <p:spPr/>
        <p:txBody>
          <a:bodyPr/>
          <a:lstStyle/>
          <a:p>
            <a:fld id="{1A613FDA-86FC-D245-BEEB-4D72F9FD7892}" type="slidenum">
              <a:rPr lang="en-US" smtClean="0"/>
              <a:t>39</a:t>
            </a:fld>
            <a:endParaRPr lang="en-US"/>
          </a:p>
        </p:txBody>
      </p:sp>
    </p:spTree>
    <p:extLst>
      <p:ext uri="{BB962C8B-B14F-4D97-AF65-F5344CB8AC3E}">
        <p14:creationId xmlns:p14="http://schemas.microsoft.com/office/powerpoint/2010/main" val="1035823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8E3D553-4CD0-40AA-8108-122A6082C724}"/>
              </a:ext>
            </a:extLst>
          </p:cNvPr>
          <p:cNvSpPr>
            <a:spLocks noGrp="1"/>
          </p:cNvSpPr>
          <p:nvPr>
            <p:ph type="body" idx="1"/>
          </p:nvPr>
        </p:nvSpPr>
        <p:spPr/>
        <p:txBody>
          <a:bodyPr/>
          <a:lstStyle/>
          <a:p>
            <a:r>
              <a:rPr lang="en-US" dirty="0"/>
              <a:t>Ask the audience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EDC964A3-E40B-BB4B-B114-DAE2C137828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89091" name="Rectangle 6">
            <a:extLst>
              <a:ext uri="{FF2B5EF4-FFF2-40B4-BE49-F238E27FC236}">
                <a16:creationId xmlns:a16="http://schemas.microsoft.com/office/drawing/2014/main" id="{EC0F2912-3AC0-A54A-98A6-B51B333A2B67}"/>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89092" name="Rectangle 7">
            <a:extLst>
              <a:ext uri="{FF2B5EF4-FFF2-40B4-BE49-F238E27FC236}">
                <a16:creationId xmlns:a16="http://schemas.microsoft.com/office/drawing/2014/main" id="{5517D88B-1A79-5F44-8F20-176E6872CF8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E4144302-5A40-1649-A6E6-526CBD6BC8E4}" type="slidenum">
              <a:rPr lang="en-US" altLang="en-US" sz="1100" smtClean="0">
                <a:ea typeface="Osaka" panose="020B0600000000000000" pitchFamily="34" charset="-128"/>
              </a:rPr>
              <a:pPr eaLnBrk="1" hangingPunct="1">
                <a:spcBef>
                  <a:spcPct val="0"/>
                </a:spcBef>
                <a:buFont typeface="Arial" panose="020B0604020202020204" pitchFamily="34" charset="0"/>
                <a:buNone/>
              </a:pPr>
              <a:t>40</a:t>
            </a:fld>
            <a:endParaRPr lang="en-US" altLang="en-US" sz="1100">
              <a:ea typeface="Osaka" panose="020B0600000000000000" pitchFamily="34" charset="-128"/>
            </a:endParaRPr>
          </a:p>
        </p:txBody>
      </p:sp>
      <p:sp>
        <p:nvSpPr>
          <p:cNvPr id="89093" name="Rectangle 7">
            <a:extLst>
              <a:ext uri="{FF2B5EF4-FFF2-40B4-BE49-F238E27FC236}">
                <a16:creationId xmlns:a16="http://schemas.microsoft.com/office/drawing/2014/main" id="{11A3F00A-BF74-594F-85F4-9594854831E7}"/>
              </a:ext>
            </a:extLst>
          </p:cNvPr>
          <p:cNvSpPr txBox="1">
            <a:spLocks noGrp="1" noChangeArrowheads="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EF7586D3-2CBC-DC40-8806-9BD60B52C87D}" type="slidenum">
              <a:rPr lang="en-US" altLang="en-US" sz="1100">
                <a:ea typeface="Osaka" panose="020B0600000000000000" pitchFamily="34" charset="-128"/>
              </a:rPr>
              <a:pPr algn="r" eaLnBrk="1" hangingPunct="1">
                <a:spcBef>
                  <a:spcPct val="0"/>
                </a:spcBef>
                <a:buClrTx/>
                <a:buSzTx/>
                <a:buFontTx/>
                <a:buNone/>
              </a:pPr>
              <a:t>40</a:t>
            </a:fld>
            <a:endParaRPr lang="en-US" altLang="en-US" sz="1100">
              <a:ea typeface="Osaka" panose="020B0600000000000000" pitchFamily="34" charset="-128"/>
            </a:endParaRPr>
          </a:p>
        </p:txBody>
      </p:sp>
      <p:sp>
        <p:nvSpPr>
          <p:cNvPr id="89094" name="Rectangle 2">
            <a:extLst>
              <a:ext uri="{FF2B5EF4-FFF2-40B4-BE49-F238E27FC236}">
                <a16:creationId xmlns:a16="http://schemas.microsoft.com/office/drawing/2014/main" id="{7373FE17-317F-A04A-8D03-4E16BF3F3406}"/>
              </a:ext>
            </a:extLst>
          </p:cNvPr>
          <p:cNvSpPr>
            <a:spLocks noGrp="1" noRot="1" noChangeAspect="1" noChangeArrowheads="1" noTextEdit="1"/>
          </p:cNvSpPr>
          <p:nvPr>
            <p:ph type="sldImg"/>
          </p:nvPr>
        </p:nvSpPr>
        <p:spPr>
          <a:ln/>
        </p:spPr>
      </p:sp>
      <p:sp>
        <p:nvSpPr>
          <p:cNvPr id="89095" name="Rectangle 3">
            <a:extLst>
              <a:ext uri="{FF2B5EF4-FFF2-40B4-BE49-F238E27FC236}">
                <a16:creationId xmlns:a16="http://schemas.microsoft.com/office/drawing/2014/main" id="{9A8DBB81-5FEE-BC42-9D28-055239B6097A}"/>
              </a:ext>
            </a:extLst>
          </p:cNvPr>
          <p:cNvSpPr>
            <a:spLocks noGrp="1" noChangeArrowheads="1"/>
          </p:cNvSpPr>
          <p:nvPr>
            <p:ph type="body" idx="1"/>
          </p:nvPr>
        </p:nvSpPr>
        <p:spPr>
          <a:xfrm>
            <a:off x="428625" y="4293130"/>
            <a:ext cx="6000750" cy="42527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sz="1400" b="0" i="0" dirty="0">
                <a:latin typeface="Arial" panose="020B0604020202020204" pitchFamily="34" charset="0"/>
                <a:ea typeface="ＭＳ Ｐゴシック" panose="020B0600070205080204" pitchFamily="34" charset="-128"/>
                <a:cs typeface="Arial" panose="020B0604020202020204" pitchFamily="34" charset="0"/>
              </a:rPr>
              <a:t>We learned earlier that Cockroaches communicate by smelling and tasting frass. And</a:t>
            </a:r>
            <a:r>
              <a:rPr lang="en-US" altLang="en-US" sz="1400" b="0" i="0" dirty="0">
                <a:latin typeface="Arial" panose="020B0604020202020204" pitchFamily="34" charset="0"/>
                <a:ea typeface="ＭＳ Ｐゴシック" panose="020B0600070205080204" pitchFamily="34" charset="-128"/>
                <a:cs typeface="Arial" panose="020B0604020202020204" pitchFamily="34" charset="0"/>
              </a:rPr>
              <a:t> that the asthma connection comes from frass and body parts that the cockroaches leave behind. </a:t>
            </a:r>
          </a:p>
          <a:p>
            <a:pPr eaLnBrk="1" hangingPunct="1"/>
            <a:endParaRPr lang="en-US" altLang="en-US" sz="1400" b="0" i="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z="1400" b="0" i="0" dirty="0">
                <a:latin typeface="Arial" panose="020B0604020202020204" pitchFamily="34" charset="0"/>
                <a:ea typeface="ＭＳ Ｐゴシック" panose="020B0600070205080204" pitchFamily="34" charset="-128"/>
                <a:cs typeface="Arial" panose="020B0604020202020204" pitchFamily="34" charset="0"/>
              </a:rPr>
              <a:t>Cleaning using simple soap will remove the allergens, remove the cockroaches</a:t>
            </a:r>
            <a:r>
              <a:rPr lang="ja-JP" altLang="en-US" sz="1400" b="0" i="0" dirty="0">
                <a:latin typeface="Arial" panose="020B0604020202020204" pitchFamily="34" charset="0"/>
                <a:ea typeface="ＭＳ Ｐゴシック" panose="020B0600070205080204" pitchFamily="34" charset="-128"/>
                <a:cs typeface="Arial" panose="020B0604020202020204" pitchFamily="34" charset="0"/>
              </a:rPr>
              <a:t>’</a:t>
            </a:r>
            <a:r>
              <a:rPr lang="en-US" altLang="ja-JP" sz="1400" b="0" i="0" dirty="0">
                <a:latin typeface="Arial" panose="020B0604020202020204" pitchFamily="34" charset="0"/>
                <a:ea typeface="ＭＳ Ｐゴシック" panose="020B0600070205080204" pitchFamily="34" charset="-128"/>
                <a:cs typeface="Arial" panose="020B0604020202020204" pitchFamily="34" charset="0"/>
              </a:rPr>
              <a:t> mode of communication, and allow residents and staff to see when new evidence shows up.</a:t>
            </a:r>
          </a:p>
          <a:p>
            <a:pPr marL="0" indent="-214313" algn="l" defTabSz="914400" rtl="0" eaLnBrk="1" latinLnBrk="0" hangingPunct="1"/>
            <a:r>
              <a:rPr lang="en-US" altLang="en-US" sz="1400" b="0" i="0" kern="12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By </a:t>
            </a:r>
            <a:r>
              <a:rPr lang="ja-JP" altLang="en-US" sz="1400" b="0" i="0" kern="12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a:t>
            </a:r>
            <a:r>
              <a:rPr lang="en-US" altLang="ja-JP" sz="1400" b="0" i="0" kern="12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simple soap</a:t>
            </a:r>
            <a:r>
              <a:rPr lang="ja-JP" altLang="en-US" sz="1400" b="0" i="0" kern="12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a:t>
            </a:r>
            <a:r>
              <a:rPr lang="en-US" altLang="ja-JP" sz="1400" b="0" i="0" kern="12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we mean unscented, simple cleaning products. It doesn't take much to break the molecules that trigger asthma, but water alone won</a:t>
            </a:r>
            <a:r>
              <a:rPr lang="ja-JP" altLang="en-US" sz="1400" b="0" i="0" kern="12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a:t>
            </a:r>
            <a:r>
              <a:rPr lang="en-US" altLang="ja-JP" sz="1400" b="0" i="0" kern="12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t be effective. Strong chemicals aren’t necessary, and will contaminate nearby baits. It</a:t>
            </a:r>
            <a:r>
              <a:rPr lang="ja-JP" altLang="en-US" sz="1400" b="0" i="0" kern="12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a:t>
            </a:r>
            <a:r>
              <a:rPr lang="en-US" altLang="ja-JP" sz="1400" b="0" i="0" kern="12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s important to remove the frass, since that is the asthma trigger, but not reduce the efficacy of other control tools.</a:t>
            </a:r>
          </a:p>
          <a:p>
            <a:pPr marL="0" indent="-214313" algn="l" defTabSz="914400" rtl="0" eaLnBrk="1" latinLnBrk="0" hangingPunct="1"/>
            <a:endParaRPr lang="en-US" altLang="ja-JP" sz="1400" b="0" i="0" kern="1200"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b="0" i="0" kern="12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The EPA website has guidance on appropriate cleaning products.</a:t>
            </a:r>
          </a:p>
        </p:txBody>
      </p:sp>
    </p:spTree>
    <p:extLst>
      <p:ext uri="{BB962C8B-B14F-4D97-AF65-F5344CB8AC3E}">
        <p14:creationId xmlns:p14="http://schemas.microsoft.com/office/powerpoint/2010/main" val="23869488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505F5D50-7ED8-D449-87A3-87D3E0838B8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37219" name="Rectangle 6">
            <a:extLst>
              <a:ext uri="{FF2B5EF4-FFF2-40B4-BE49-F238E27FC236}">
                <a16:creationId xmlns:a16="http://schemas.microsoft.com/office/drawing/2014/main" id="{EB11F51B-2BDF-2145-BEE6-E3DF2E90D900}"/>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37220" name="Rectangle 7">
            <a:extLst>
              <a:ext uri="{FF2B5EF4-FFF2-40B4-BE49-F238E27FC236}">
                <a16:creationId xmlns:a16="http://schemas.microsoft.com/office/drawing/2014/main" id="{FBE8669F-A973-5945-A2A4-4FDF4211F80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D3C64111-32C9-5746-AFFF-C0B126C2D1F1}" type="slidenum">
              <a:rPr lang="en-US" altLang="en-US" sz="1100" smtClean="0">
                <a:ea typeface="Osaka" panose="020B0600000000000000" pitchFamily="34" charset="-128"/>
              </a:rPr>
              <a:pPr eaLnBrk="1" hangingPunct="1">
                <a:spcBef>
                  <a:spcPct val="0"/>
                </a:spcBef>
                <a:buFont typeface="Arial" panose="020B0604020202020204" pitchFamily="34" charset="0"/>
                <a:buNone/>
              </a:pPr>
              <a:t>41</a:t>
            </a:fld>
            <a:endParaRPr lang="en-US" altLang="en-US" sz="1100">
              <a:ea typeface="Osaka" panose="020B0600000000000000" pitchFamily="34" charset="-128"/>
            </a:endParaRPr>
          </a:p>
        </p:txBody>
      </p:sp>
      <p:sp>
        <p:nvSpPr>
          <p:cNvPr id="137221" name="Rectangle 7">
            <a:extLst>
              <a:ext uri="{FF2B5EF4-FFF2-40B4-BE49-F238E27FC236}">
                <a16:creationId xmlns:a16="http://schemas.microsoft.com/office/drawing/2014/main" id="{C295D18B-EFCA-A146-92B4-FA6E46B1BABE}"/>
              </a:ext>
            </a:extLst>
          </p:cNvPr>
          <p:cNvSpPr txBox="1">
            <a:spLocks noGrp="1" noChangeArrowheads="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FC1164A0-BB39-9D4D-A65A-668277FE1B6D}" type="slidenum">
              <a:rPr lang="en-US" altLang="en-US" sz="1100">
                <a:ea typeface="Osaka" panose="020B0600000000000000" pitchFamily="34" charset="-128"/>
              </a:rPr>
              <a:pPr algn="r" eaLnBrk="1" hangingPunct="1">
                <a:spcBef>
                  <a:spcPct val="0"/>
                </a:spcBef>
                <a:buClrTx/>
                <a:buSzTx/>
                <a:buFontTx/>
                <a:buNone/>
              </a:pPr>
              <a:t>41</a:t>
            </a:fld>
            <a:endParaRPr lang="en-US" altLang="en-US" sz="1100">
              <a:ea typeface="Osaka" panose="020B0600000000000000" pitchFamily="34" charset="-128"/>
            </a:endParaRPr>
          </a:p>
        </p:txBody>
      </p:sp>
      <p:sp>
        <p:nvSpPr>
          <p:cNvPr id="137222" name="Rectangle 2">
            <a:extLst>
              <a:ext uri="{FF2B5EF4-FFF2-40B4-BE49-F238E27FC236}">
                <a16:creationId xmlns:a16="http://schemas.microsoft.com/office/drawing/2014/main" id="{F866ACC8-632B-3A4B-8F0A-450AF4610B1E}"/>
              </a:ext>
            </a:extLst>
          </p:cNvPr>
          <p:cNvSpPr>
            <a:spLocks noGrp="1" noRot="1" noChangeAspect="1" noChangeArrowheads="1" noTextEdit="1"/>
          </p:cNvSpPr>
          <p:nvPr>
            <p:ph type="sldImg"/>
          </p:nvPr>
        </p:nvSpPr>
        <p:spPr>
          <a:solidFill>
            <a:srgbClr val="FFFFFF"/>
          </a:solidFill>
          <a:ln/>
        </p:spPr>
      </p:sp>
      <p:sp>
        <p:nvSpPr>
          <p:cNvPr id="137223" name="Rectangle 3">
            <a:extLst>
              <a:ext uri="{FF2B5EF4-FFF2-40B4-BE49-F238E27FC236}">
                <a16:creationId xmlns:a16="http://schemas.microsoft.com/office/drawing/2014/main" id="{B00C081D-83EC-8540-AECC-47C69FB4F328}"/>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dirty="0">
              <a:latin typeface="Arial" panose="020B0604020202020204" pitchFamily="34" charset="0"/>
              <a:ea typeface="ＭＳ Ｐゴシック" panose="020B0600070205080204" pitchFamily="34" charset="-128"/>
            </a:endParaRPr>
          </a:p>
          <a:p>
            <a:pPr eaLnBrk="1" hangingPunct="1">
              <a:spcBef>
                <a:spcPct val="50000"/>
              </a:spcBef>
            </a:pPr>
            <a:r>
              <a:rPr lang="en-US" altLang="en-US" dirty="0">
                <a:latin typeface="Arial" panose="020B0604020202020204" pitchFamily="34" charset="0"/>
                <a:ea typeface="ＭＳ Ｐゴシック" panose="020B0600070205080204" pitchFamily="34" charset="-128"/>
              </a:rPr>
              <a:t>Exclusion means keeping pests out. Think about this - Young cockroaches feel comfortable in a crevice as thin as a dime. </a:t>
            </a:r>
          </a:p>
          <a:p>
            <a:pPr eaLnBrk="1" hangingPunct="1">
              <a:spcBef>
                <a:spcPct val="50000"/>
              </a:spcBef>
            </a:pPr>
            <a:r>
              <a:rPr lang="en-US" altLang="en-US" dirty="0">
                <a:latin typeface="Arial" panose="020B0604020202020204" pitchFamily="34" charset="0"/>
                <a:ea typeface="ＭＳ Ｐゴシック" panose="020B0600070205080204" pitchFamily="34" charset="-128"/>
              </a:rPr>
              <a:t>Adult males want a space the thickness of a quarter. </a:t>
            </a:r>
          </a:p>
          <a:p>
            <a:pPr eaLnBrk="1" hangingPunct="1">
              <a:spcBef>
                <a:spcPct val="50000"/>
              </a:spcBef>
            </a:pPr>
            <a:r>
              <a:rPr lang="en-US" altLang="en-US" dirty="0">
                <a:latin typeface="Arial" panose="020B0604020202020204" pitchFamily="34" charset="0"/>
                <a:ea typeface="ＭＳ Ｐゴシック" panose="020B0600070205080204" pitchFamily="34" charset="-128"/>
              </a:rPr>
              <a:t>Pregnant females want the most space of all to hide: two stacked nickels. All like to be squeezed.</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801108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505F5D50-7ED8-D449-87A3-87D3E0838B8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37219" name="Rectangle 6">
            <a:extLst>
              <a:ext uri="{FF2B5EF4-FFF2-40B4-BE49-F238E27FC236}">
                <a16:creationId xmlns:a16="http://schemas.microsoft.com/office/drawing/2014/main" id="{EB11F51B-2BDF-2145-BEE6-E3DF2E90D900}"/>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37220" name="Rectangle 7">
            <a:extLst>
              <a:ext uri="{FF2B5EF4-FFF2-40B4-BE49-F238E27FC236}">
                <a16:creationId xmlns:a16="http://schemas.microsoft.com/office/drawing/2014/main" id="{FBE8669F-A973-5945-A2A4-4FDF4211F80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D3C64111-32C9-5746-AFFF-C0B126C2D1F1}" type="slidenum">
              <a:rPr lang="en-US" altLang="en-US" sz="1100" smtClean="0">
                <a:ea typeface="Osaka" panose="020B0600000000000000" pitchFamily="34" charset="-128"/>
              </a:rPr>
              <a:pPr eaLnBrk="1" hangingPunct="1">
                <a:spcBef>
                  <a:spcPct val="0"/>
                </a:spcBef>
                <a:buFont typeface="Arial" panose="020B0604020202020204" pitchFamily="34" charset="0"/>
                <a:buNone/>
              </a:pPr>
              <a:t>42</a:t>
            </a:fld>
            <a:endParaRPr lang="en-US" altLang="en-US" sz="1100">
              <a:ea typeface="Osaka" panose="020B0600000000000000" pitchFamily="34" charset="-128"/>
            </a:endParaRPr>
          </a:p>
        </p:txBody>
      </p:sp>
      <p:sp>
        <p:nvSpPr>
          <p:cNvPr id="137221" name="Rectangle 7">
            <a:extLst>
              <a:ext uri="{FF2B5EF4-FFF2-40B4-BE49-F238E27FC236}">
                <a16:creationId xmlns:a16="http://schemas.microsoft.com/office/drawing/2014/main" id="{C295D18B-EFCA-A146-92B4-FA6E46B1BABE}"/>
              </a:ext>
            </a:extLst>
          </p:cNvPr>
          <p:cNvSpPr txBox="1">
            <a:spLocks noGrp="1" noChangeArrowheads="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FC1164A0-BB39-9D4D-A65A-668277FE1B6D}" type="slidenum">
              <a:rPr lang="en-US" altLang="en-US" sz="1100">
                <a:ea typeface="Osaka" panose="020B0600000000000000" pitchFamily="34" charset="-128"/>
              </a:rPr>
              <a:pPr algn="r" eaLnBrk="1" hangingPunct="1">
                <a:spcBef>
                  <a:spcPct val="0"/>
                </a:spcBef>
                <a:buClrTx/>
                <a:buSzTx/>
                <a:buFontTx/>
                <a:buNone/>
              </a:pPr>
              <a:t>42</a:t>
            </a:fld>
            <a:endParaRPr lang="en-US" altLang="en-US" sz="1100">
              <a:ea typeface="Osaka" panose="020B0600000000000000" pitchFamily="34" charset="-128"/>
            </a:endParaRPr>
          </a:p>
        </p:txBody>
      </p:sp>
      <p:sp>
        <p:nvSpPr>
          <p:cNvPr id="137222" name="Rectangle 2">
            <a:extLst>
              <a:ext uri="{FF2B5EF4-FFF2-40B4-BE49-F238E27FC236}">
                <a16:creationId xmlns:a16="http://schemas.microsoft.com/office/drawing/2014/main" id="{F866ACC8-632B-3A4B-8F0A-450AF4610B1E}"/>
              </a:ext>
            </a:extLst>
          </p:cNvPr>
          <p:cNvSpPr>
            <a:spLocks noGrp="1" noRot="1" noChangeAspect="1" noChangeArrowheads="1" noTextEdit="1"/>
          </p:cNvSpPr>
          <p:nvPr>
            <p:ph type="sldImg"/>
          </p:nvPr>
        </p:nvSpPr>
        <p:spPr>
          <a:solidFill>
            <a:srgbClr val="FFFFFF"/>
          </a:solidFill>
          <a:ln/>
        </p:spPr>
      </p:sp>
      <p:sp>
        <p:nvSpPr>
          <p:cNvPr id="137223" name="Rectangle 3">
            <a:extLst>
              <a:ext uri="{FF2B5EF4-FFF2-40B4-BE49-F238E27FC236}">
                <a16:creationId xmlns:a16="http://schemas.microsoft.com/office/drawing/2014/main" id="{B00C081D-83EC-8540-AECC-47C69FB4F328}"/>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The photo on the left shows</a:t>
            </a:r>
            <a:r>
              <a:rPr lang="en-US" altLang="ja-JP" dirty="0">
                <a:latin typeface="Arial" panose="020B0604020202020204" pitchFamily="34" charset="0"/>
                <a:ea typeface="ＭＳ Ｐゴシック" panose="020B0600070205080204" pitchFamily="34" charset="-128"/>
              </a:rPr>
              <a:t> a crack in the plaster that could be hiding cockroaches.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ON the right we see cove molding that is not secured to the wall. It</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harboring cockroaches behind the molding. </a:t>
            </a:r>
          </a:p>
          <a:p>
            <a:pPr eaLnBrk="1" hangingPunct="1"/>
            <a:endParaRPr lang="en-US" altLang="ja-JP" dirty="0">
              <a:latin typeface="Arial" panose="020B0604020202020204" pitchFamily="34" charset="0"/>
              <a:ea typeface="ＭＳ Ｐゴシック" panose="020B0600070205080204" pitchFamily="34" charset="-128"/>
            </a:endParaRPr>
          </a:p>
          <a:p>
            <a:pPr eaLnBrk="1" hangingPunct="1"/>
            <a:r>
              <a:rPr lang="en-US" altLang="ja-JP" dirty="0">
                <a:latin typeface="Arial" panose="020B0604020202020204" pitchFamily="34" charset="0"/>
                <a:ea typeface="ＭＳ Ｐゴシック" panose="020B0600070205080204" pitchFamily="34" charset="-128"/>
              </a:rPr>
              <a:t>Making these types of repairs is good for the building and good for pest control. </a:t>
            </a:r>
          </a:p>
          <a:p>
            <a:pPr eaLnBrk="1" hangingPunct="1">
              <a:spcBef>
                <a:spcPct val="5000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808431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505F5D50-7ED8-D449-87A3-87D3E0838B8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37219" name="Rectangle 6">
            <a:extLst>
              <a:ext uri="{FF2B5EF4-FFF2-40B4-BE49-F238E27FC236}">
                <a16:creationId xmlns:a16="http://schemas.microsoft.com/office/drawing/2014/main" id="{EB11F51B-2BDF-2145-BEE6-E3DF2E90D900}"/>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37220" name="Rectangle 7">
            <a:extLst>
              <a:ext uri="{FF2B5EF4-FFF2-40B4-BE49-F238E27FC236}">
                <a16:creationId xmlns:a16="http://schemas.microsoft.com/office/drawing/2014/main" id="{FBE8669F-A973-5945-A2A4-4FDF4211F80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D3C64111-32C9-5746-AFFF-C0B126C2D1F1}" type="slidenum">
              <a:rPr lang="en-US" altLang="en-US" sz="1100" smtClean="0">
                <a:ea typeface="Osaka" panose="020B0600000000000000" pitchFamily="34" charset="-128"/>
              </a:rPr>
              <a:pPr eaLnBrk="1" hangingPunct="1">
                <a:spcBef>
                  <a:spcPct val="0"/>
                </a:spcBef>
                <a:buFont typeface="Arial" panose="020B0604020202020204" pitchFamily="34" charset="0"/>
                <a:buNone/>
              </a:pPr>
              <a:t>43</a:t>
            </a:fld>
            <a:endParaRPr lang="en-US" altLang="en-US" sz="1100">
              <a:ea typeface="Osaka" panose="020B0600000000000000" pitchFamily="34" charset="-128"/>
            </a:endParaRPr>
          </a:p>
        </p:txBody>
      </p:sp>
      <p:sp>
        <p:nvSpPr>
          <p:cNvPr id="137221" name="Rectangle 7">
            <a:extLst>
              <a:ext uri="{FF2B5EF4-FFF2-40B4-BE49-F238E27FC236}">
                <a16:creationId xmlns:a16="http://schemas.microsoft.com/office/drawing/2014/main" id="{C295D18B-EFCA-A146-92B4-FA6E46B1BABE}"/>
              </a:ext>
            </a:extLst>
          </p:cNvPr>
          <p:cNvSpPr txBox="1">
            <a:spLocks noGrp="1" noChangeArrowheads="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FC1164A0-BB39-9D4D-A65A-668277FE1B6D}" type="slidenum">
              <a:rPr lang="en-US" altLang="en-US" sz="1100">
                <a:ea typeface="Osaka" panose="020B0600000000000000" pitchFamily="34" charset="-128"/>
              </a:rPr>
              <a:pPr algn="r" eaLnBrk="1" hangingPunct="1">
                <a:spcBef>
                  <a:spcPct val="0"/>
                </a:spcBef>
                <a:buClrTx/>
                <a:buSzTx/>
                <a:buFontTx/>
                <a:buNone/>
              </a:pPr>
              <a:t>43</a:t>
            </a:fld>
            <a:endParaRPr lang="en-US" altLang="en-US" sz="1100">
              <a:ea typeface="Osaka" panose="020B0600000000000000" pitchFamily="34" charset="-128"/>
            </a:endParaRPr>
          </a:p>
        </p:txBody>
      </p:sp>
      <p:sp>
        <p:nvSpPr>
          <p:cNvPr id="137222" name="Rectangle 2">
            <a:extLst>
              <a:ext uri="{FF2B5EF4-FFF2-40B4-BE49-F238E27FC236}">
                <a16:creationId xmlns:a16="http://schemas.microsoft.com/office/drawing/2014/main" id="{F866ACC8-632B-3A4B-8F0A-450AF4610B1E}"/>
              </a:ext>
            </a:extLst>
          </p:cNvPr>
          <p:cNvSpPr>
            <a:spLocks noGrp="1" noRot="1" noChangeAspect="1" noChangeArrowheads="1" noTextEdit="1"/>
          </p:cNvSpPr>
          <p:nvPr>
            <p:ph type="sldImg"/>
          </p:nvPr>
        </p:nvSpPr>
        <p:spPr>
          <a:solidFill>
            <a:srgbClr val="FFFFFF"/>
          </a:solidFill>
          <a:ln/>
        </p:spPr>
      </p:sp>
      <p:sp>
        <p:nvSpPr>
          <p:cNvPr id="137223" name="Rectangle 3">
            <a:extLst>
              <a:ext uri="{FF2B5EF4-FFF2-40B4-BE49-F238E27FC236}">
                <a16:creationId xmlns:a16="http://schemas.microsoft.com/office/drawing/2014/main" id="{B00C081D-83EC-8540-AECC-47C69FB4F328}"/>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dirty="0">
                <a:latin typeface="Arial" panose="020B0604020202020204" pitchFamily="34" charset="0"/>
                <a:ea typeface="ＭＳ Ｐゴシック" panose="020B0600070205080204" pitchFamily="34" charset="-128"/>
              </a:rPr>
              <a:t>Although relatively expensive, silicone caulk will provide the longest lasting control since it adheres to surfaces and holds through the inevitable slight shifting of buildings. We’ll discuss exclusion tools more thoroughly in Module 3, on  rodents.</a:t>
            </a:r>
          </a:p>
          <a:p>
            <a:pPr eaLnBrk="1" hangingPunct="1">
              <a:spcBef>
                <a:spcPct val="50000"/>
              </a:spcBef>
            </a:pPr>
            <a:endParaRPr lang="en-US" altLang="en-US" dirty="0">
              <a:latin typeface="Arial" panose="020B0604020202020204" pitchFamily="34" charset="0"/>
              <a:ea typeface="ＭＳ Ｐゴシック" panose="020B0600070205080204" pitchFamily="34" charset="-128"/>
            </a:endParaRPr>
          </a:p>
          <a:p>
            <a:pPr eaLnBrk="1" hangingPunct="1">
              <a:spcBef>
                <a:spcPct val="5000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578488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505F5D50-7ED8-D449-87A3-87D3E0838B8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37219" name="Rectangle 6">
            <a:extLst>
              <a:ext uri="{FF2B5EF4-FFF2-40B4-BE49-F238E27FC236}">
                <a16:creationId xmlns:a16="http://schemas.microsoft.com/office/drawing/2014/main" id="{EB11F51B-2BDF-2145-BEE6-E3DF2E90D900}"/>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37220" name="Rectangle 7">
            <a:extLst>
              <a:ext uri="{FF2B5EF4-FFF2-40B4-BE49-F238E27FC236}">
                <a16:creationId xmlns:a16="http://schemas.microsoft.com/office/drawing/2014/main" id="{FBE8669F-A973-5945-A2A4-4FDF4211F80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D3C64111-32C9-5746-AFFF-C0B126C2D1F1}" type="slidenum">
              <a:rPr lang="en-US" altLang="en-US" sz="1100" smtClean="0">
                <a:ea typeface="Osaka" panose="020B0600000000000000" pitchFamily="34" charset="-128"/>
              </a:rPr>
              <a:pPr eaLnBrk="1" hangingPunct="1">
                <a:spcBef>
                  <a:spcPct val="0"/>
                </a:spcBef>
                <a:buFont typeface="Arial" panose="020B0604020202020204" pitchFamily="34" charset="0"/>
                <a:buNone/>
              </a:pPr>
              <a:t>44</a:t>
            </a:fld>
            <a:endParaRPr lang="en-US" altLang="en-US" sz="1100">
              <a:ea typeface="Osaka" panose="020B0600000000000000" pitchFamily="34" charset="-128"/>
            </a:endParaRPr>
          </a:p>
        </p:txBody>
      </p:sp>
      <p:sp>
        <p:nvSpPr>
          <p:cNvPr id="137221" name="Rectangle 7">
            <a:extLst>
              <a:ext uri="{FF2B5EF4-FFF2-40B4-BE49-F238E27FC236}">
                <a16:creationId xmlns:a16="http://schemas.microsoft.com/office/drawing/2014/main" id="{C295D18B-EFCA-A146-92B4-FA6E46B1BABE}"/>
              </a:ext>
            </a:extLst>
          </p:cNvPr>
          <p:cNvSpPr txBox="1">
            <a:spLocks noGrp="1" noChangeArrowheads="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FC1164A0-BB39-9D4D-A65A-668277FE1B6D}" type="slidenum">
              <a:rPr lang="en-US" altLang="en-US" sz="1100">
                <a:ea typeface="Osaka" panose="020B0600000000000000" pitchFamily="34" charset="-128"/>
              </a:rPr>
              <a:pPr algn="r" eaLnBrk="1" hangingPunct="1">
                <a:spcBef>
                  <a:spcPct val="0"/>
                </a:spcBef>
                <a:buClrTx/>
                <a:buSzTx/>
                <a:buFontTx/>
                <a:buNone/>
              </a:pPr>
              <a:t>44</a:t>
            </a:fld>
            <a:endParaRPr lang="en-US" altLang="en-US" sz="1100">
              <a:ea typeface="Osaka" panose="020B0600000000000000" pitchFamily="34" charset="-128"/>
            </a:endParaRPr>
          </a:p>
        </p:txBody>
      </p:sp>
      <p:sp>
        <p:nvSpPr>
          <p:cNvPr id="137222" name="Rectangle 2">
            <a:extLst>
              <a:ext uri="{FF2B5EF4-FFF2-40B4-BE49-F238E27FC236}">
                <a16:creationId xmlns:a16="http://schemas.microsoft.com/office/drawing/2014/main" id="{F866ACC8-632B-3A4B-8F0A-450AF4610B1E}"/>
              </a:ext>
            </a:extLst>
          </p:cNvPr>
          <p:cNvSpPr>
            <a:spLocks noGrp="1" noRot="1" noChangeAspect="1" noChangeArrowheads="1" noTextEdit="1"/>
          </p:cNvSpPr>
          <p:nvPr>
            <p:ph type="sldImg"/>
          </p:nvPr>
        </p:nvSpPr>
        <p:spPr>
          <a:solidFill>
            <a:srgbClr val="FFFFFF"/>
          </a:solidFill>
          <a:ln/>
        </p:spPr>
      </p:sp>
      <p:sp>
        <p:nvSpPr>
          <p:cNvPr id="137223" name="Rectangle 3">
            <a:extLst>
              <a:ext uri="{FF2B5EF4-FFF2-40B4-BE49-F238E27FC236}">
                <a16:creationId xmlns:a16="http://schemas.microsoft.com/office/drawing/2014/main" id="{B00C081D-83EC-8540-AECC-47C69FB4F328}"/>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altLang="en-US" b="0" i="0" dirty="0">
                <a:latin typeface="Arial" panose="020B0604020202020204" pitchFamily="34" charset="0"/>
                <a:ea typeface="ＭＳ Ｐゴシック" panose="020B0600070205080204" pitchFamily="34" charset="-128"/>
              </a:rPr>
              <a:t>Caulk around cabinets and countertops can limit cockroach passageways and hiding spots</a:t>
            </a:r>
          </a:p>
          <a:p>
            <a:pPr eaLnBrk="1" hangingPunct="1">
              <a:spcBef>
                <a:spcPct val="5000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684618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505F5D50-7ED8-D449-87A3-87D3E0838B8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37219" name="Rectangle 6">
            <a:extLst>
              <a:ext uri="{FF2B5EF4-FFF2-40B4-BE49-F238E27FC236}">
                <a16:creationId xmlns:a16="http://schemas.microsoft.com/office/drawing/2014/main" id="{EB11F51B-2BDF-2145-BEE6-E3DF2E90D900}"/>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37220" name="Rectangle 7">
            <a:extLst>
              <a:ext uri="{FF2B5EF4-FFF2-40B4-BE49-F238E27FC236}">
                <a16:creationId xmlns:a16="http://schemas.microsoft.com/office/drawing/2014/main" id="{FBE8669F-A973-5945-A2A4-4FDF4211F80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D3C64111-32C9-5746-AFFF-C0B126C2D1F1}" type="slidenum">
              <a:rPr lang="en-US" altLang="en-US" sz="1100" smtClean="0">
                <a:ea typeface="Osaka" panose="020B0600000000000000" pitchFamily="34" charset="-128"/>
              </a:rPr>
              <a:pPr eaLnBrk="1" hangingPunct="1">
                <a:spcBef>
                  <a:spcPct val="0"/>
                </a:spcBef>
                <a:buFont typeface="Arial" panose="020B0604020202020204" pitchFamily="34" charset="0"/>
                <a:buNone/>
              </a:pPr>
              <a:t>45</a:t>
            </a:fld>
            <a:endParaRPr lang="en-US" altLang="en-US" sz="1100">
              <a:ea typeface="Osaka" panose="020B0600000000000000" pitchFamily="34" charset="-128"/>
            </a:endParaRPr>
          </a:p>
        </p:txBody>
      </p:sp>
      <p:sp>
        <p:nvSpPr>
          <p:cNvPr id="137221" name="Rectangle 7">
            <a:extLst>
              <a:ext uri="{FF2B5EF4-FFF2-40B4-BE49-F238E27FC236}">
                <a16:creationId xmlns:a16="http://schemas.microsoft.com/office/drawing/2014/main" id="{C295D18B-EFCA-A146-92B4-FA6E46B1BABE}"/>
              </a:ext>
            </a:extLst>
          </p:cNvPr>
          <p:cNvSpPr txBox="1">
            <a:spLocks noGrp="1" noChangeArrowheads="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FC1164A0-BB39-9D4D-A65A-668277FE1B6D}" type="slidenum">
              <a:rPr lang="en-US" altLang="en-US" sz="1100">
                <a:ea typeface="Osaka" panose="020B0600000000000000" pitchFamily="34" charset="-128"/>
              </a:rPr>
              <a:pPr algn="r" eaLnBrk="1" hangingPunct="1">
                <a:spcBef>
                  <a:spcPct val="0"/>
                </a:spcBef>
                <a:buClrTx/>
                <a:buSzTx/>
                <a:buFontTx/>
                <a:buNone/>
              </a:pPr>
              <a:t>45</a:t>
            </a:fld>
            <a:endParaRPr lang="en-US" altLang="en-US" sz="1100">
              <a:ea typeface="Osaka" panose="020B0600000000000000" pitchFamily="34" charset="-128"/>
            </a:endParaRPr>
          </a:p>
        </p:txBody>
      </p:sp>
      <p:sp>
        <p:nvSpPr>
          <p:cNvPr id="137222" name="Rectangle 2">
            <a:extLst>
              <a:ext uri="{FF2B5EF4-FFF2-40B4-BE49-F238E27FC236}">
                <a16:creationId xmlns:a16="http://schemas.microsoft.com/office/drawing/2014/main" id="{F866ACC8-632B-3A4B-8F0A-450AF4610B1E}"/>
              </a:ext>
            </a:extLst>
          </p:cNvPr>
          <p:cNvSpPr>
            <a:spLocks noGrp="1" noRot="1" noChangeAspect="1" noChangeArrowheads="1" noTextEdit="1"/>
          </p:cNvSpPr>
          <p:nvPr>
            <p:ph type="sldImg"/>
          </p:nvPr>
        </p:nvSpPr>
        <p:spPr>
          <a:solidFill>
            <a:srgbClr val="FFFFFF"/>
          </a:solidFill>
          <a:ln/>
        </p:spPr>
      </p:sp>
      <p:sp>
        <p:nvSpPr>
          <p:cNvPr id="137223" name="Rectangle 3">
            <a:extLst>
              <a:ext uri="{FF2B5EF4-FFF2-40B4-BE49-F238E27FC236}">
                <a16:creationId xmlns:a16="http://schemas.microsoft.com/office/drawing/2014/main" id="{B00C081D-83EC-8540-AECC-47C69FB4F328}"/>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altLang="en-US" b="0" i="0" dirty="0">
                <a:latin typeface="Arial" panose="020B0604020202020204" pitchFamily="34" charset="0"/>
                <a:ea typeface="ＭＳ Ｐゴシック" panose="020B0600070205080204" pitchFamily="34" charset="-128"/>
              </a:rPr>
              <a:t>Functional Door sweeps are essential on doors leading to the outside.</a:t>
            </a:r>
          </a:p>
          <a:p>
            <a:pPr eaLnBrk="1" hangingPunct="1">
              <a:spcBef>
                <a:spcPct val="50000"/>
              </a:spcBef>
            </a:pPr>
            <a:r>
              <a:rPr lang="en-US" altLang="en-US" b="0" i="0" dirty="0">
                <a:latin typeface="Arial" panose="020B0604020202020204" pitchFamily="34" charset="0"/>
                <a:ea typeface="ＭＳ Ｐゴシック" panose="020B0600070205080204" pitchFamily="34" charset="-128"/>
              </a:rPr>
              <a:t>This door sweep is deteriorated, and providing an “open door” for pests.</a:t>
            </a:r>
          </a:p>
          <a:p>
            <a:pPr eaLnBrk="1" hangingPunct="1">
              <a:spcBef>
                <a:spcPct val="50000"/>
              </a:spcBef>
            </a:pPr>
            <a:r>
              <a:rPr lang="en-US" altLang="en-US" b="0" i="0" dirty="0">
                <a:latin typeface="Arial" panose="020B0604020202020204" pitchFamily="34" charset="0"/>
                <a:ea typeface="ＭＳ Ｐゴシック" panose="020B0600070205080204" pitchFamily="34" charset="-128"/>
              </a:rPr>
              <a:t>Interior door sweeps can prevent infestations from moving between units and common areas.</a:t>
            </a:r>
          </a:p>
          <a:p>
            <a:pPr eaLnBrk="1" hangingPunct="1">
              <a:spcBef>
                <a:spcPct val="5000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961823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2FC262BC-CCF5-F24D-B0F3-2C21452734B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39267" name="Rectangle 6">
            <a:extLst>
              <a:ext uri="{FF2B5EF4-FFF2-40B4-BE49-F238E27FC236}">
                <a16:creationId xmlns:a16="http://schemas.microsoft.com/office/drawing/2014/main" id="{0F77DFDA-11C6-9F4A-8B60-C879494BA02C}"/>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39268" name="Rectangle 7">
            <a:extLst>
              <a:ext uri="{FF2B5EF4-FFF2-40B4-BE49-F238E27FC236}">
                <a16:creationId xmlns:a16="http://schemas.microsoft.com/office/drawing/2014/main" id="{48D680BF-1037-E940-A541-4BF6592A68A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9AC50AA1-2E68-6044-A93C-B5452FCD6D56}" type="slidenum">
              <a:rPr lang="en-US" altLang="en-US" sz="1100" smtClean="0">
                <a:ea typeface="Osaka" panose="020B0600000000000000" pitchFamily="34" charset="-128"/>
              </a:rPr>
              <a:pPr eaLnBrk="1" hangingPunct="1">
                <a:spcBef>
                  <a:spcPct val="0"/>
                </a:spcBef>
                <a:buFont typeface="Arial" panose="020B0604020202020204" pitchFamily="34" charset="0"/>
                <a:buNone/>
              </a:pPr>
              <a:t>46</a:t>
            </a:fld>
            <a:endParaRPr lang="en-US" altLang="en-US" sz="1100">
              <a:ea typeface="Osaka" panose="020B0600000000000000" pitchFamily="34" charset="-128"/>
            </a:endParaRPr>
          </a:p>
        </p:txBody>
      </p:sp>
      <p:sp>
        <p:nvSpPr>
          <p:cNvPr id="139269" name="Rectangle 7">
            <a:extLst>
              <a:ext uri="{FF2B5EF4-FFF2-40B4-BE49-F238E27FC236}">
                <a16:creationId xmlns:a16="http://schemas.microsoft.com/office/drawing/2014/main" id="{6B3C3A1B-4149-6E4B-AF80-B0A4E78D8A11}"/>
              </a:ext>
            </a:extLst>
          </p:cNvPr>
          <p:cNvSpPr txBox="1">
            <a:spLocks noGrp="1" noChangeArrowheads="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2E02E918-9102-B241-AB5C-5D4C9EE3B999}" type="slidenum">
              <a:rPr lang="en-US" altLang="en-US" sz="1100">
                <a:ea typeface="Osaka" panose="020B0600000000000000" pitchFamily="34" charset="-128"/>
              </a:rPr>
              <a:pPr algn="r" eaLnBrk="1" hangingPunct="1">
                <a:spcBef>
                  <a:spcPct val="0"/>
                </a:spcBef>
                <a:buClrTx/>
                <a:buSzTx/>
                <a:buFontTx/>
                <a:buNone/>
              </a:pPr>
              <a:t>46</a:t>
            </a:fld>
            <a:endParaRPr lang="en-US" altLang="en-US" sz="1100">
              <a:ea typeface="Osaka" panose="020B0600000000000000" pitchFamily="34" charset="-128"/>
            </a:endParaRPr>
          </a:p>
        </p:txBody>
      </p:sp>
      <p:sp>
        <p:nvSpPr>
          <p:cNvPr id="139270" name="Rectangle 2">
            <a:extLst>
              <a:ext uri="{FF2B5EF4-FFF2-40B4-BE49-F238E27FC236}">
                <a16:creationId xmlns:a16="http://schemas.microsoft.com/office/drawing/2014/main" id="{4D682314-DD5C-C44B-9319-286A42E2D59D}"/>
              </a:ext>
            </a:extLst>
          </p:cNvPr>
          <p:cNvSpPr>
            <a:spLocks noGrp="1" noRot="1" noChangeAspect="1" noChangeArrowheads="1" noTextEdit="1"/>
          </p:cNvSpPr>
          <p:nvPr>
            <p:ph type="sldImg"/>
          </p:nvPr>
        </p:nvSpPr>
        <p:spPr>
          <a:ln/>
        </p:spPr>
      </p:sp>
      <p:sp>
        <p:nvSpPr>
          <p:cNvPr id="139271" name="Rectangle 3">
            <a:extLst>
              <a:ext uri="{FF2B5EF4-FFF2-40B4-BE49-F238E27FC236}">
                <a16:creationId xmlns:a16="http://schemas.microsoft.com/office/drawing/2014/main" id="{ADB390F5-A95D-2742-AC9D-DF1EEE8453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4313" indent="-214313" eaLnBrk="1" hangingPunct="1"/>
            <a:r>
              <a:rPr lang="en-US" altLang="en-US" dirty="0">
                <a:latin typeface="Arial" panose="020B0604020202020204" pitchFamily="34" charset="0"/>
                <a:ea typeface="ＭＳ Ｐゴシック" panose="020B0600070205080204" pitchFamily="34" charset="-128"/>
              </a:rPr>
              <a:t>Remember, Sanitation and monitoring should come before treatments.</a:t>
            </a:r>
          </a:p>
          <a:p>
            <a:pPr marL="214313" indent="-214313" eaLnBrk="1" hangingPunct="1"/>
            <a:r>
              <a:rPr lang="en-US" altLang="en-US" dirty="0">
                <a:latin typeface="Arial" panose="020B0604020202020204" pitchFamily="34" charset="0"/>
                <a:ea typeface="ＭＳ Ｐゴシック" panose="020B0600070205080204" pitchFamily="34" charset="-128"/>
              </a:rPr>
              <a:t>We want the monitoring results to tell how much pesticide we need, and where to apply it. </a:t>
            </a:r>
          </a:p>
          <a:p>
            <a:pPr marL="214313" indent="-214313" eaLnBrk="1" hangingPunct="1"/>
            <a:r>
              <a:rPr lang="en-US" altLang="en-US" dirty="0">
                <a:latin typeface="Arial" panose="020B0604020202020204" pitchFamily="34" charset="0"/>
                <a:ea typeface="ＭＳ Ｐゴシック" panose="020B0600070205080204" pitchFamily="34" charset="-128"/>
              </a:rPr>
              <a:t>If we have more cockroaches, we need more treatment. </a:t>
            </a:r>
          </a:p>
          <a:p>
            <a:pPr marL="214313" indent="-214313" eaLnBrk="1" hangingPunct="1"/>
            <a:endParaRPr lang="en-US" altLang="en-US"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0" dirty="0">
                <a:latin typeface="Arial" panose="020B0604020202020204" pitchFamily="34" charset="0"/>
                <a:ea typeface="ＭＳ Ｐゴシック" panose="020B0600070205080204" pitchFamily="34" charset="-128"/>
                <a:cs typeface="Arial" panose="020B0604020202020204" pitchFamily="34" charset="0"/>
              </a:rPr>
              <a:t>Each unit has different conditions and require will each require a specific plan. Vacant apartments allow more in-depth control to take place, but attempts should still be made to minimize the pesticide residues that might be left behind.</a:t>
            </a:r>
            <a:r>
              <a:rPr lang="en-US" altLang="en-US" b="0" i="0" dirty="0">
                <a:latin typeface="Arial" panose="020B0604020202020204" pitchFamily="34" charset="0"/>
                <a:ea typeface="ＭＳ Ｐゴシック" panose="020B0600070205080204" pitchFamily="34" charset="-128"/>
              </a:rPr>
              <a:t> Bear in mind that pesticides may not be an option for the chemically-sensitive. In those instances, sanitation, sticky traps, vacuuming and exclusion can still be used in the IPM plan.</a:t>
            </a:r>
          </a:p>
          <a:p>
            <a:pPr eaLnBrk="1" hangingPunct="1"/>
            <a:endParaRPr lang="en-US" altLang="en-US" b="0" i="0" dirty="0">
              <a:latin typeface="Arial" panose="020B0604020202020204" pitchFamily="34" charset="0"/>
              <a:ea typeface="ＭＳ Ｐゴシック" panose="020B0600070205080204" pitchFamily="34" charset="-128"/>
              <a:cs typeface="Arial" panose="020B0604020202020204" pitchFamily="34" charset="0"/>
            </a:endParaRPr>
          </a:p>
          <a:p>
            <a:pPr marL="214313" indent="-214313" eaLnBrk="1" hangingPunct="1"/>
            <a:endParaRPr lang="en-US" altLang="en-US" b="1" i="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769588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2FC262BC-CCF5-F24D-B0F3-2C21452734B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39267" name="Rectangle 6">
            <a:extLst>
              <a:ext uri="{FF2B5EF4-FFF2-40B4-BE49-F238E27FC236}">
                <a16:creationId xmlns:a16="http://schemas.microsoft.com/office/drawing/2014/main" id="{0F77DFDA-11C6-9F4A-8B60-C879494BA02C}"/>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39268" name="Rectangle 7">
            <a:extLst>
              <a:ext uri="{FF2B5EF4-FFF2-40B4-BE49-F238E27FC236}">
                <a16:creationId xmlns:a16="http://schemas.microsoft.com/office/drawing/2014/main" id="{48D680BF-1037-E940-A541-4BF6592A68A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9AC50AA1-2E68-6044-A93C-B5452FCD6D56}" type="slidenum">
              <a:rPr lang="en-US" altLang="en-US" sz="1100" smtClean="0">
                <a:ea typeface="Osaka" panose="020B0600000000000000" pitchFamily="34" charset="-128"/>
              </a:rPr>
              <a:pPr eaLnBrk="1" hangingPunct="1">
                <a:spcBef>
                  <a:spcPct val="0"/>
                </a:spcBef>
                <a:buFont typeface="Arial" panose="020B0604020202020204" pitchFamily="34" charset="0"/>
                <a:buNone/>
              </a:pPr>
              <a:t>47</a:t>
            </a:fld>
            <a:endParaRPr lang="en-US" altLang="en-US" sz="1100">
              <a:ea typeface="Osaka" panose="020B0600000000000000" pitchFamily="34" charset="-128"/>
            </a:endParaRPr>
          </a:p>
        </p:txBody>
      </p:sp>
      <p:sp>
        <p:nvSpPr>
          <p:cNvPr id="139269" name="Rectangle 7">
            <a:extLst>
              <a:ext uri="{FF2B5EF4-FFF2-40B4-BE49-F238E27FC236}">
                <a16:creationId xmlns:a16="http://schemas.microsoft.com/office/drawing/2014/main" id="{6B3C3A1B-4149-6E4B-AF80-B0A4E78D8A11}"/>
              </a:ext>
            </a:extLst>
          </p:cNvPr>
          <p:cNvSpPr txBox="1">
            <a:spLocks noGrp="1" noChangeArrowheads="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2E02E918-9102-B241-AB5C-5D4C9EE3B999}" type="slidenum">
              <a:rPr lang="en-US" altLang="en-US" sz="1100">
                <a:ea typeface="Osaka" panose="020B0600000000000000" pitchFamily="34" charset="-128"/>
              </a:rPr>
              <a:pPr algn="r" eaLnBrk="1" hangingPunct="1">
                <a:spcBef>
                  <a:spcPct val="0"/>
                </a:spcBef>
                <a:buClrTx/>
                <a:buSzTx/>
                <a:buFontTx/>
                <a:buNone/>
              </a:pPr>
              <a:t>47</a:t>
            </a:fld>
            <a:endParaRPr lang="en-US" altLang="en-US" sz="1100">
              <a:ea typeface="Osaka" panose="020B0600000000000000" pitchFamily="34" charset="-128"/>
            </a:endParaRPr>
          </a:p>
        </p:txBody>
      </p:sp>
      <p:sp>
        <p:nvSpPr>
          <p:cNvPr id="139270" name="Rectangle 2">
            <a:extLst>
              <a:ext uri="{FF2B5EF4-FFF2-40B4-BE49-F238E27FC236}">
                <a16:creationId xmlns:a16="http://schemas.microsoft.com/office/drawing/2014/main" id="{4D682314-DD5C-C44B-9319-286A42E2D59D}"/>
              </a:ext>
            </a:extLst>
          </p:cNvPr>
          <p:cNvSpPr>
            <a:spLocks noGrp="1" noRot="1" noChangeAspect="1" noChangeArrowheads="1" noTextEdit="1"/>
          </p:cNvSpPr>
          <p:nvPr>
            <p:ph type="sldImg"/>
          </p:nvPr>
        </p:nvSpPr>
        <p:spPr>
          <a:ln/>
        </p:spPr>
      </p:sp>
      <p:sp>
        <p:nvSpPr>
          <p:cNvPr id="139271" name="Rectangle 3">
            <a:extLst>
              <a:ext uri="{FF2B5EF4-FFF2-40B4-BE49-F238E27FC236}">
                <a16:creationId xmlns:a16="http://schemas.microsoft.com/office/drawing/2014/main" id="{ADB390F5-A95D-2742-AC9D-DF1EEE8453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4313" marR="0" lvl="0" indent="-214313" algn="l" defTabSz="914400" rtl="0" eaLnBrk="1" fontAlgn="auto" latinLnBrk="0" hangingPunct="1">
              <a:lnSpc>
                <a:spcPct val="100000"/>
              </a:lnSpc>
              <a:spcBef>
                <a:spcPts val="0"/>
              </a:spcBef>
              <a:spcAft>
                <a:spcPts val="0"/>
              </a:spcAft>
              <a:buClrTx/>
              <a:buSzTx/>
              <a:buFontTx/>
              <a:buNone/>
              <a:tabLst/>
              <a:defRPr/>
            </a:pPr>
            <a:r>
              <a:rPr lang="en-US" altLang="en-US" b="0" i="0" u="none" dirty="0">
                <a:latin typeface="Arial" panose="020B0604020202020204" pitchFamily="34" charset="0"/>
                <a:ea typeface="ＭＳ Ｐゴシック" panose="020B0600070205080204" pitchFamily="34" charset="-128"/>
              </a:rPr>
              <a:t>PMPs should not be using calendar-based residual sprays to kill cockroaches, even though many still rely on it—partly because they think the customer expects to see it. Routine calendar-based spraying is not part of an IPM program. </a:t>
            </a:r>
          </a:p>
          <a:p>
            <a:pPr marL="214313" marR="0" lvl="0" indent="-214313" algn="l" defTabSz="914400" rtl="0" eaLnBrk="1" fontAlgn="auto" latinLnBrk="0" hangingPunct="1">
              <a:lnSpc>
                <a:spcPct val="100000"/>
              </a:lnSpc>
              <a:spcBef>
                <a:spcPts val="0"/>
              </a:spcBef>
              <a:spcAft>
                <a:spcPts val="0"/>
              </a:spcAft>
              <a:buClrTx/>
              <a:buSzTx/>
              <a:buFontTx/>
              <a:buNone/>
              <a:tabLst/>
              <a:defRPr/>
            </a:pPr>
            <a:endParaRPr lang="en-US" altLang="en-US" b="0" i="0" u="none" dirty="0">
              <a:latin typeface="Arial" panose="020B0604020202020204" pitchFamily="34" charset="0"/>
              <a:ea typeface="ＭＳ Ｐゴシック" panose="020B0600070205080204" pitchFamily="34" charset="-128"/>
            </a:endParaRPr>
          </a:p>
          <a:p>
            <a:pPr marL="214313" indent="-214313" eaLnBrk="1" hangingPunct="1"/>
            <a:r>
              <a:rPr lang="en-US" altLang="en-US" b="0" i="0" u="none" dirty="0">
                <a:latin typeface="Arial" panose="020B0604020202020204" pitchFamily="34" charset="0"/>
                <a:ea typeface="ＭＳ Ｐゴシック" panose="020B0600070205080204" pitchFamily="34" charset="-128"/>
              </a:rPr>
              <a:t>The effectiveness of typical baseboard spraying relies on two things:</a:t>
            </a:r>
          </a:p>
          <a:p>
            <a:pPr marL="214313" indent="-214313" eaLnBrk="1" hangingPunct="1"/>
            <a:r>
              <a:rPr lang="en-US" altLang="en-US" b="0" i="0" u="none" dirty="0">
                <a:latin typeface="Arial" panose="020B0604020202020204" pitchFamily="34" charset="0"/>
                <a:ea typeface="ＭＳ Ｐゴシック" panose="020B0600070205080204" pitchFamily="34" charset="-128"/>
              </a:rPr>
              <a:t>1. The cockroach must walk through that narrow band of pesticide spray, and </a:t>
            </a:r>
          </a:p>
          <a:p>
            <a:pPr marL="214313" indent="-214313" eaLnBrk="1" hangingPunct="1"/>
            <a:r>
              <a:rPr lang="en-US" altLang="en-US" b="0" i="0" u="none" dirty="0">
                <a:latin typeface="Arial" panose="020B0604020202020204" pitchFamily="34" charset="0"/>
                <a:ea typeface="ＭＳ Ｐゴシック" panose="020B0600070205080204" pitchFamily="34" charset="-128"/>
              </a:rPr>
              <a:t>2. It must pick up enough of that product to kill it. </a:t>
            </a:r>
          </a:p>
          <a:p>
            <a:pPr marL="214313" indent="-214313" eaLnBrk="1" hangingPunct="1"/>
            <a:endParaRPr lang="en-US" altLang="en-US" b="0" i="0" u="none" dirty="0">
              <a:latin typeface="Arial" panose="020B0604020202020204" pitchFamily="34" charset="0"/>
              <a:ea typeface="ＭＳ Ｐゴシック" panose="020B0600070205080204" pitchFamily="34" charset="-128"/>
            </a:endParaRPr>
          </a:p>
          <a:p>
            <a:pPr marL="214313" indent="-214313" eaLnBrk="1" hangingPunct="1"/>
            <a:r>
              <a:rPr lang="en-US" altLang="en-US" b="0" i="0" u="none" dirty="0">
                <a:latin typeface="Arial" panose="020B0604020202020204" pitchFamily="34" charset="0"/>
                <a:ea typeface="ＭＳ Ｐゴシック" panose="020B0600070205080204" pitchFamily="34" charset="-128"/>
              </a:rPr>
              <a:t>As we learned earlier about cockroach behavior, most of them are hiding and will never come in contact with that band of spray. </a:t>
            </a:r>
          </a:p>
          <a:p>
            <a:pPr marL="214313" indent="-214313" eaLnBrk="1" hangingPunct="1"/>
            <a:endParaRPr lang="en-US" altLang="en-US" b="0" i="0" u="none" dirty="0">
              <a:latin typeface="Arial" panose="020B0604020202020204" pitchFamily="34" charset="0"/>
              <a:ea typeface="ＭＳ Ｐゴシック" panose="020B0600070205080204" pitchFamily="34" charset="-128"/>
            </a:endParaRPr>
          </a:p>
          <a:p>
            <a:pPr marL="214313" marR="0" lvl="0" indent="-214313" algn="l" defTabSz="914400" rtl="0" eaLnBrk="1" fontAlgn="auto" latinLnBrk="0" hangingPunct="1">
              <a:lnSpc>
                <a:spcPct val="100000"/>
              </a:lnSpc>
              <a:spcBef>
                <a:spcPts val="0"/>
              </a:spcBef>
              <a:spcAft>
                <a:spcPts val="0"/>
              </a:spcAft>
              <a:buClrTx/>
              <a:buSzTx/>
              <a:buFontTx/>
              <a:buNone/>
              <a:tabLst/>
              <a:defRPr/>
            </a:pPr>
            <a:r>
              <a:rPr lang="en-US" altLang="en-US" b="0" i="0" u="none" dirty="0">
                <a:latin typeface="Arial" panose="020B0604020202020204" pitchFamily="34" charset="0"/>
                <a:ea typeface="ＭＳ Ｐゴシック" panose="020B0600070205080204" pitchFamily="34" charset="-128"/>
              </a:rPr>
              <a:t>You and your PMP may consider occasional use of pesticide sprays for heavy infestations, </a:t>
            </a:r>
            <a:r>
              <a:rPr lang="en-US" altLang="en-US" b="0" i="0" u="none" dirty="0" err="1">
                <a:latin typeface="Arial" panose="020B0604020202020204" pitchFamily="34" charset="0"/>
                <a:ea typeface="ＭＳ Ｐゴシック" panose="020B0600070205080204" pitchFamily="34" charset="-128"/>
              </a:rPr>
              <a:t>thye</a:t>
            </a:r>
            <a:r>
              <a:rPr lang="en-US" altLang="en-US" b="0" i="0" u="none" dirty="0">
                <a:latin typeface="Arial" panose="020B0604020202020204" pitchFamily="34" charset="0"/>
                <a:ea typeface="ＭＳ Ｐゴシック" panose="020B0600070205080204" pitchFamily="34" charset="-128"/>
              </a:rPr>
              <a:t> should be applied as crack and crevice treatment,  protecting the residents from exposure and getting the pesticide to the insect. In some circumstances, professionals will want to use a residual spray and/or a flushing agent when performing an initial knockdown of a large population. Discuss with your pest management professionals when and how they will use residual sprays. </a:t>
            </a:r>
          </a:p>
          <a:p>
            <a:pPr marL="214313" marR="0" lvl="0" indent="-214313" algn="l" defTabSz="914400" rtl="0" eaLnBrk="1" fontAlgn="auto" latinLnBrk="0" hangingPunct="1">
              <a:lnSpc>
                <a:spcPct val="100000"/>
              </a:lnSpc>
              <a:spcBef>
                <a:spcPts val="0"/>
              </a:spcBef>
              <a:spcAft>
                <a:spcPts val="0"/>
              </a:spcAft>
              <a:buClrTx/>
              <a:buSzTx/>
              <a:buFontTx/>
              <a:buNone/>
              <a:tabLst/>
              <a:defRPr/>
            </a:pPr>
            <a:r>
              <a:rPr lang="en-US" altLang="en-US" b="0" i="0" u="none" dirty="0">
                <a:latin typeface="Arial" panose="020B0604020202020204" pitchFamily="34" charset="0"/>
                <a:ea typeface="ＭＳ Ｐゴシック" panose="020B0600070205080204" pitchFamily="34" charset="-128"/>
              </a:rPr>
              <a:t>There is no need for regular baseboard spraying for cockroaches if IPM is being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Next we’ll talk about some pesticide options for cockroaches that can be used to complement other IPM practices. </a:t>
            </a:r>
          </a:p>
          <a:p>
            <a:endParaRPr lang="en-US" dirty="0"/>
          </a:p>
          <a:p>
            <a:pPr marL="214313" indent="-214313" eaLnBrk="1" hangingPunct="1"/>
            <a:endParaRPr lang="en-US" altLang="en-US" b="0" i="0" u="none"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032928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924863F8-A486-D846-B538-09E7B2F9816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41315" name="Rectangle 6">
            <a:extLst>
              <a:ext uri="{FF2B5EF4-FFF2-40B4-BE49-F238E27FC236}">
                <a16:creationId xmlns:a16="http://schemas.microsoft.com/office/drawing/2014/main" id="{6F715464-5525-CD4E-98CE-7ABDE7200B85}"/>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41316" name="Rectangle 7">
            <a:extLst>
              <a:ext uri="{FF2B5EF4-FFF2-40B4-BE49-F238E27FC236}">
                <a16:creationId xmlns:a16="http://schemas.microsoft.com/office/drawing/2014/main" id="{C4484014-5675-B540-8FF3-CC1358B5D67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20FE558F-96B4-164C-A5E3-A6A75CFF4A33}" type="slidenum">
              <a:rPr lang="en-US" altLang="en-US" sz="1100" smtClean="0">
                <a:ea typeface="Osaka" panose="020B0600000000000000" pitchFamily="34" charset="-128"/>
              </a:rPr>
              <a:pPr eaLnBrk="1" hangingPunct="1">
                <a:spcBef>
                  <a:spcPct val="0"/>
                </a:spcBef>
                <a:buFont typeface="Arial" panose="020B0604020202020204" pitchFamily="34" charset="0"/>
                <a:buNone/>
              </a:pPr>
              <a:t>48</a:t>
            </a:fld>
            <a:endParaRPr lang="en-US" altLang="en-US" sz="1100">
              <a:ea typeface="Osaka" panose="020B0600000000000000" pitchFamily="34" charset="-128"/>
            </a:endParaRPr>
          </a:p>
        </p:txBody>
      </p:sp>
      <p:sp>
        <p:nvSpPr>
          <p:cNvPr id="141317" name="Rectangle 7">
            <a:extLst>
              <a:ext uri="{FF2B5EF4-FFF2-40B4-BE49-F238E27FC236}">
                <a16:creationId xmlns:a16="http://schemas.microsoft.com/office/drawing/2014/main" id="{5C8FC530-97B5-D442-BC9C-FC6D027F12E4}"/>
              </a:ext>
            </a:extLst>
          </p:cNvPr>
          <p:cNvSpPr txBox="1">
            <a:spLocks noGrp="1" noChangeArrowheads="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06B10C10-69F0-DF40-8D52-91549C3084F0}" type="slidenum">
              <a:rPr lang="en-US" altLang="en-US" sz="1100">
                <a:ea typeface="Osaka" panose="020B0600000000000000" pitchFamily="34" charset="-128"/>
              </a:rPr>
              <a:pPr algn="r" eaLnBrk="1" hangingPunct="1">
                <a:spcBef>
                  <a:spcPct val="0"/>
                </a:spcBef>
                <a:buClrTx/>
                <a:buSzTx/>
                <a:buFontTx/>
                <a:buNone/>
              </a:pPr>
              <a:t>48</a:t>
            </a:fld>
            <a:endParaRPr lang="en-US" altLang="en-US" sz="1100">
              <a:ea typeface="Osaka" panose="020B0600000000000000" pitchFamily="34" charset="-128"/>
            </a:endParaRPr>
          </a:p>
        </p:txBody>
      </p:sp>
      <p:sp>
        <p:nvSpPr>
          <p:cNvPr id="141318" name="Rectangle 2">
            <a:extLst>
              <a:ext uri="{FF2B5EF4-FFF2-40B4-BE49-F238E27FC236}">
                <a16:creationId xmlns:a16="http://schemas.microsoft.com/office/drawing/2014/main" id="{2E9ADC2E-51D5-A648-BA96-277CA46C680C}"/>
              </a:ext>
            </a:extLst>
          </p:cNvPr>
          <p:cNvSpPr>
            <a:spLocks noGrp="1" noRot="1" noChangeAspect="1" noChangeArrowheads="1" noTextEdit="1"/>
          </p:cNvSpPr>
          <p:nvPr>
            <p:ph type="sldImg"/>
          </p:nvPr>
        </p:nvSpPr>
        <p:spPr>
          <a:xfrm>
            <a:off x="1411288" y="300038"/>
            <a:ext cx="3983037" cy="2241550"/>
          </a:xfrm>
          <a:ln/>
        </p:spPr>
      </p:sp>
      <p:sp>
        <p:nvSpPr>
          <p:cNvPr id="141319" name="Rectangle 3">
            <a:extLst>
              <a:ext uri="{FF2B5EF4-FFF2-40B4-BE49-F238E27FC236}">
                <a16:creationId xmlns:a16="http://schemas.microsoft.com/office/drawing/2014/main" id="{3A86DD7F-B930-DB48-A253-E96FCFD7CF62}"/>
              </a:ext>
            </a:extLst>
          </p:cNvPr>
          <p:cNvSpPr>
            <a:spLocks noGrp="1" noChangeArrowheads="1"/>
          </p:cNvSpPr>
          <p:nvPr>
            <p:ph type="body" idx="1"/>
          </p:nvPr>
        </p:nvSpPr>
        <p:spPr>
          <a:xfrm>
            <a:off x="271463" y="2621069"/>
            <a:ext cx="6000750" cy="62992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dirty="0">
                <a:latin typeface="Arial" panose="020B0604020202020204" pitchFamily="34" charset="0"/>
                <a:ea typeface="ＭＳ Ｐゴシック" panose="020B0600070205080204" pitchFamily="34" charset="-128"/>
              </a:rPr>
              <a:t>Baits are the most common and effective pesticide for cockroaches nationwide. </a:t>
            </a:r>
          </a:p>
          <a:p>
            <a:pPr eaLnBrk="1" hangingPunct="1">
              <a:lnSpc>
                <a:spcPct val="90000"/>
              </a:lnSpc>
            </a:pPr>
            <a:r>
              <a:rPr lang="en-US" altLang="en-US" dirty="0">
                <a:latin typeface="Arial" panose="020B0604020202020204" pitchFamily="34" charset="0"/>
                <a:ea typeface="ＭＳ Ｐゴシック" panose="020B0600070205080204" pitchFamily="34" charset="-128"/>
              </a:rPr>
              <a:t>Let’s review a few points:</a:t>
            </a:r>
          </a:p>
          <a:p>
            <a:pPr eaLnBrk="1" hangingPunct="1">
              <a:lnSpc>
                <a:spcPct val="90000"/>
              </a:lnSpc>
            </a:pPr>
            <a:r>
              <a:rPr lang="en-US" altLang="en-US" dirty="0">
                <a:latin typeface="Arial" panose="020B0604020202020204" pitchFamily="34" charset="0"/>
                <a:ea typeface="ＭＳ Ｐゴシック" panose="020B0600070205080204" pitchFamily="34" charset="-128"/>
              </a:rPr>
              <a:t>Cockroaches spend most of their time hiding – in walls, behind baseboards and cabinets – anyplace they won’t be disturbed. Therefore, many of our traditional treatments don’t reach them there.  But baits allow us to use our knowledge of cockroach behavior to deliver the pesticide to where its needed. </a:t>
            </a:r>
          </a:p>
          <a:p>
            <a:pPr eaLnBrk="1" hangingPunct="1">
              <a:lnSpc>
                <a:spcPct val="90000"/>
              </a:lnSpc>
            </a:pPr>
            <a:r>
              <a:rPr lang="en-US" altLang="en-US" dirty="0">
                <a:latin typeface="Arial" panose="020B0604020202020204" pitchFamily="34" charset="0"/>
                <a:ea typeface="ＭＳ Ｐゴシック" panose="020B0600070205080204" pitchFamily="34" charset="-128"/>
              </a:rPr>
              <a:t>These bait stations </a:t>
            </a:r>
            <a:r>
              <a:rPr lang="en-US" altLang="en-US" sz="1200" b="0" i="0" kern="1200" dirty="0">
                <a:solidFill>
                  <a:schemeClr val="tx1"/>
                </a:solidFill>
                <a:latin typeface="Arial" panose="020B0604020202020204" pitchFamily="34" charset="0"/>
                <a:ea typeface="ＭＳ Ｐゴシック" panose="020B0600070205080204" pitchFamily="34" charset="-128"/>
                <a:cs typeface="+mn-cs"/>
              </a:rPr>
              <a:t>contain </a:t>
            </a:r>
            <a:r>
              <a:rPr lang="en-US" sz="1200" b="0" i="0" kern="1200" dirty="0">
                <a:solidFill>
                  <a:schemeClr val="tx1"/>
                </a:solidFill>
                <a:latin typeface="Arial" panose="020B0604020202020204" pitchFamily="34" charset="0"/>
                <a:ea typeface="ＭＳ Ｐゴシック" panose="020B0600070205080204" pitchFamily="34" charset="-128"/>
                <a:cs typeface="+mn-cs"/>
              </a:rPr>
              <a:t>a slow-acting insecticide combined with </a:t>
            </a:r>
            <a:r>
              <a:rPr lang="en-US" altLang="en-US" sz="1200" b="0" i="0" kern="1200" dirty="0">
                <a:solidFill>
                  <a:schemeClr val="tx1"/>
                </a:solidFill>
                <a:latin typeface="Arial" panose="020B0604020202020204" pitchFamily="34" charset="0"/>
                <a:ea typeface="ＭＳ Ｐゴシック" panose="020B0600070205080204" pitchFamily="34" charset="-128"/>
                <a:cs typeface="+mn-cs"/>
              </a:rPr>
              <a:t>attractive food source to lure the cockroaches to it. </a:t>
            </a:r>
          </a:p>
          <a:p>
            <a:pPr eaLnBrk="1" hangingPunct="1">
              <a:lnSpc>
                <a:spcPct val="90000"/>
              </a:lnSpc>
            </a:pPr>
            <a:r>
              <a:rPr lang="en-US" altLang="en-US" sz="1200" b="0" i="0" kern="1200" dirty="0">
                <a:solidFill>
                  <a:schemeClr val="tx1"/>
                </a:solidFill>
                <a:latin typeface="Arial" panose="020B0604020202020204" pitchFamily="34" charset="0"/>
                <a:ea typeface="ＭＳ Ｐゴシック" panose="020B0600070205080204" pitchFamily="34" charset="-128"/>
                <a:cs typeface="+mn-cs"/>
              </a:rPr>
              <a:t>Once a roach ingests the bait, it goes back to the hiding spot to die. And it </a:t>
            </a:r>
            <a:r>
              <a:rPr lang="en-US" altLang="en-US" dirty="0">
                <a:latin typeface="Arial" panose="020B0604020202020204" pitchFamily="34" charset="0"/>
                <a:ea typeface="ＭＳ Ｐゴシック" panose="020B0600070205080204" pitchFamily="34" charset="-128"/>
              </a:rPr>
              <a:t>dies slowly.</a:t>
            </a:r>
          </a:p>
          <a:p>
            <a:pPr eaLnBrk="1" hangingPunct="1">
              <a:lnSpc>
                <a:spcPct val="90000"/>
              </a:lnSpc>
            </a:pPr>
            <a:endParaRPr lang="en-US" altLang="en-US" dirty="0">
              <a:latin typeface="Arial" panose="020B0604020202020204" pitchFamily="34" charset="0"/>
              <a:ea typeface="ＭＳ Ｐゴシック" panose="020B0600070205080204" pitchFamily="34" charset="-128"/>
            </a:endParaRPr>
          </a:p>
          <a:p>
            <a:pPr eaLnBrk="1" hangingPunct="1">
              <a:lnSpc>
                <a:spcPct val="90000"/>
              </a:lnSpc>
            </a:pPr>
            <a:r>
              <a:rPr lang="en-US" altLang="en-US" dirty="0">
                <a:latin typeface="Arial" panose="020B0604020202020204" pitchFamily="34" charset="0"/>
                <a:ea typeface="ＭＳ Ｐゴシック" panose="020B0600070205080204" pitchFamily="34" charset="-128"/>
              </a:rPr>
              <a:t>Remember we said that cockroaches will eat just about anything? The hidden roaches feed on the dying cockroach's frass and body, and they get poisoned too. </a:t>
            </a:r>
          </a:p>
          <a:p>
            <a:pPr eaLnBrk="1" hangingPunct="1">
              <a:lnSpc>
                <a:spcPct val="90000"/>
              </a:lnSpc>
            </a:pPr>
            <a:endParaRPr lang="en-US" altLang="en-US" dirty="0">
              <a:latin typeface="Arial" panose="020B0604020202020204" pitchFamily="34" charset="0"/>
              <a:ea typeface="ＭＳ Ｐゴシック" panose="020B0600070205080204" pitchFamily="34" charset="-128"/>
            </a:endParaRPr>
          </a:p>
          <a:p>
            <a:pPr eaLnBrk="1" hangingPunct="1">
              <a:lnSpc>
                <a:spcPct val="90000"/>
              </a:lnSpc>
            </a:pPr>
            <a:r>
              <a:rPr lang="en-US" altLang="en-US" dirty="0">
                <a:latin typeface="Arial" panose="020B0604020202020204" pitchFamily="34" charset="0"/>
                <a:ea typeface="ＭＳ Ｐゴシック" panose="020B0600070205080204" pitchFamily="34" charset="-128"/>
              </a:rPr>
              <a:t>Pregnant cockroaches and nymphs don’t travel very far from the hiding spot. So baits have a unique capacity to provide a secondary kill of ALL stages of cockroaches by delivering the poisoned meal to the hiding roaches.</a:t>
            </a:r>
          </a:p>
          <a:p>
            <a:pPr eaLnBrk="1" hangingPunct="1">
              <a:lnSpc>
                <a:spcPct val="90000"/>
              </a:lnSpc>
            </a:pPr>
            <a:r>
              <a:rPr lang="en-US" altLang="en-US" sz="1200" kern="1200" dirty="0">
                <a:solidFill>
                  <a:schemeClr val="tx1"/>
                </a:solidFill>
                <a:latin typeface="Arial" panose="020B0604020202020204" pitchFamily="34" charset="0"/>
                <a:ea typeface="ＭＳ Ｐゴシック" panose="020B0600070205080204" pitchFamily="34" charset="-128"/>
                <a:cs typeface="+mn-cs"/>
              </a:rPr>
              <a:t> </a:t>
            </a:r>
          </a:p>
          <a:p>
            <a:pPr marL="0" marR="0" lvl="0" indent="0" algn="l" defTabSz="914400" rtl="0" eaLnBrk="1" fontAlgn="auto" latinLnBrk="0" hangingPunct="1">
              <a:lnSpc>
                <a:spcPct val="90000"/>
              </a:lnSpc>
              <a:spcBef>
                <a:spcPts val="0"/>
              </a:spcBef>
              <a:spcAft>
                <a:spcPts val="0"/>
              </a:spcAft>
              <a:buClrTx/>
              <a:buSzTx/>
              <a:buFontTx/>
              <a:buNone/>
              <a:tabLst/>
              <a:defRPr/>
            </a:pPr>
            <a:r>
              <a:rPr lang="en-US" sz="1200" kern="1200" dirty="0">
                <a:solidFill>
                  <a:schemeClr val="tx1"/>
                </a:solidFill>
                <a:latin typeface="Arial" panose="020B0604020202020204" pitchFamily="34" charset="0"/>
                <a:ea typeface="ＭＳ Ｐゴシック" panose="020B0600070205080204" pitchFamily="34" charset="-128"/>
                <a:cs typeface="+mn-cs"/>
              </a:rPr>
              <a:t>Baits should be used in every room where inspection finds evidence of infestation.</a:t>
            </a:r>
          </a:p>
          <a:p>
            <a:pPr eaLnBrk="1" hangingPunct="1">
              <a:lnSpc>
                <a:spcPct val="90000"/>
              </a:lnSpc>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346380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924863F8-A486-D846-B538-09E7B2F9816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41315" name="Rectangle 6">
            <a:extLst>
              <a:ext uri="{FF2B5EF4-FFF2-40B4-BE49-F238E27FC236}">
                <a16:creationId xmlns:a16="http://schemas.microsoft.com/office/drawing/2014/main" id="{6F715464-5525-CD4E-98CE-7ABDE7200B85}"/>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41316" name="Rectangle 7">
            <a:extLst>
              <a:ext uri="{FF2B5EF4-FFF2-40B4-BE49-F238E27FC236}">
                <a16:creationId xmlns:a16="http://schemas.microsoft.com/office/drawing/2014/main" id="{C4484014-5675-B540-8FF3-CC1358B5D67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20FE558F-96B4-164C-A5E3-A6A75CFF4A33}" type="slidenum">
              <a:rPr lang="en-US" altLang="en-US" sz="1100" smtClean="0">
                <a:ea typeface="Osaka" panose="020B0600000000000000" pitchFamily="34" charset="-128"/>
              </a:rPr>
              <a:pPr eaLnBrk="1" hangingPunct="1">
                <a:spcBef>
                  <a:spcPct val="0"/>
                </a:spcBef>
                <a:buFont typeface="Arial" panose="020B0604020202020204" pitchFamily="34" charset="0"/>
                <a:buNone/>
              </a:pPr>
              <a:t>49</a:t>
            </a:fld>
            <a:endParaRPr lang="en-US" altLang="en-US" sz="1100">
              <a:ea typeface="Osaka" panose="020B0600000000000000" pitchFamily="34" charset="-128"/>
            </a:endParaRPr>
          </a:p>
        </p:txBody>
      </p:sp>
      <p:sp>
        <p:nvSpPr>
          <p:cNvPr id="141317" name="Rectangle 7">
            <a:extLst>
              <a:ext uri="{FF2B5EF4-FFF2-40B4-BE49-F238E27FC236}">
                <a16:creationId xmlns:a16="http://schemas.microsoft.com/office/drawing/2014/main" id="{5C8FC530-97B5-D442-BC9C-FC6D027F12E4}"/>
              </a:ext>
            </a:extLst>
          </p:cNvPr>
          <p:cNvSpPr txBox="1">
            <a:spLocks noGrp="1" noChangeArrowheads="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06B10C10-69F0-DF40-8D52-91549C3084F0}" type="slidenum">
              <a:rPr lang="en-US" altLang="en-US" sz="1100">
                <a:ea typeface="Osaka" panose="020B0600000000000000" pitchFamily="34" charset="-128"/>
              </a:rPr>
              <a:pPr algn="r" eaLnBrk="1" hangingPunct="1">
                <a:spcBef>
                  <a:spcPct val="0"/>
                </a:spcBef>
                <a:buClrTx/>
                <a:buSzTx/>
                <a:buFontTx/>
                <a:buNone/>
              </a:pPr>
              <a:t>49</a:t>
            </a:fld>
            <a:endParaRPr lang="en-US" altLang="en-US" sz="1100">
              <a:ea typeface="Osaka" panose="020B0600000000000000" pitchFamily="34" charset="-128"/>
            </a:endParaRPr>
          </a:p>
        </p:txBody>
      </p:sp>
      <p:sp>
        <p:nvSpPr>
          <p:cNvPr id="141318" name="Rectangle 2">
            <a:extLst>
              <a:ext uri="{FF2B5EF4-FFF2-40B4-BE49-F238E27FC236}">
                <a16:creationId xmlns:a16="http://schemas.microsoft.com/office/drawing/2014/main" id="{2E9ADC2E-51D5-A648-BA96-277CA46C680C}"/>
              </a:ext>
            </a:extLst>
          </p:cNvPr>
          <p:cNvSpPr>
            <a:spLocks noGrp="1" noRot="1" noChangeAspect="1" noChangeArrowheads="1" noTextEdit="1"/>
          </p:cNvSpPr>
          <p:nvPr>
            <p:ph type="sldImg"/>
          </p:nvPr>
        </p:nvSpPr>
        <p:spPr>
          <a:xfrm>
            <a:off x="1411288" y="300038"/>
            <a:ext cx="3983037" cy="2241550"/>
          </a:xfrm>
          <a:ln/>
        </p:spPr>
      </p:sp>
      <p:sp>
        <p:nvSpPr>
          <p:cNvPr id="141319" name="Rectangle 3">
            <a:extLst>
              <a:ext uri="{FF2B5EF4-FFF2-40B4-BE49-F238E27FC236}">
                <a16:creationId xmlns:a16="http://schemas.microsoft.com/office/drawing/2014/main" id="{3A86DD7F-B930-DB48-A253-E96FCFD7CF62}"/>
              </a:ext>
            </a:extLst>
          </p:cNvPr>
          <p:cNvSpPr>
            <a:spLocks noGrp="1" noChangeArrowheads="1"/>
          </p:cNvSpPr>
          <p:nvPr>
            <p:ph type="body" idx="1"/>
          </p:nvPr>
        </p:nvSpPr>
        <p:spPr>
          <a:xfrm>
            <a:off x="271463" y="2621069"/>
            <a:ext cx="6000750" cy="62992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sz="1400" i="0" dirty="0">
              <a:latin typeface="+mn-lt"/>
              <a:ea typeface="ＭＳ Ｐゴシック" panose="020B0600070205080204" pitchFamily="34" charset="-128"/>
            </a:endParaRPr>
          </a:p>
          <a:p>
            <a:pPr eaLnBrk="1" hangingPunct="1">
              <a:lnSpc>
                <a:spcPct val="90000"/>
              </a:lnSpc>
            </a:pPr>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These photos show two common methods of delivering baits. There are s</a:t>
            </a:r>
            <a:r>
              <a:rPr lang="en-US" sz="1400" dirty="0">
                <a:latin typeface="Arial" panose="020B0604020202020204" pitchFamily="34" charset="0"/>
                <a:cs typeface="Arial" panose="020B0604020202020204" pitchFamily="34" charset="0"/>
              </a:rPr>
              <a:t>everal excellent cockroach baits sold in stores and online and some only available to professionals. Those available to consumers come in ready-to-use plastic stations (usually 12 to a box), while others used by professionals come in a large plastic syringe, as shown on the left</a:t>
            </a:r>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lnSpc>
                <a:spcPct val="90000"/>
              </a:lnSpc>
            </a:pPr>
            <a:endParaRPr lang="en-US" altLang="ja-JP" sz="1400" b="1" i="0" strike="noStrike"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r>
              <a:rPr lang="en-US" altLang="ja-JP" sz="1400" b="1" i="1" strike="noStrike" dirty="0">
                <a:latin typeface="Arial" panose="020B0604020202020204" pitchFamily="34" charset="0"/>
                <a:ea typeface="ＭＳ Ｐゴシック" panose="020B0600070205080204" pitchFamily="34" charset="-128"/>
                <a:cs typeface="Arial" panose="020B0604020202020204" pitchFamily="34" charset="0"/>
              </a:rPr>
              <a:t>Bait stations are popular because there is very little risk of pesticide exposure and the container is tamper-resistant. </a:t>
            </a:r>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The see-through cover allows the user to see the pesticide in the bait station, and tell if the cockroaches have been feeding. The pesticide is the white or brown material in the center. If the bait isn’</a:t>
            </a:r>
            <a:r>
              <a:rPr lang="en-US" altLang="ja-JP" sz="1400" i="0" dirty="0">
                <a:latin typeface="Arial" panose="020B0604020202020204" pitchFamily="34" charset="0"/>
                <a:ea typeface="ＭＳ Ｐゴシック" panose="020B0600070205080204" pitchFamily="34" charset="-128"/>
                <a:cs typeface="Arial" panose="020B0604020202020204" pitchFamily="34" charset="0"/>
              </a:rPr>
              <a:t>t being eaten, there could be other more attractive food sources in the area – remember “sanitation first”. If the cockroaches have not fed on the bait after a few days, it should be placed a different area. If that doesn't work,  a different kind of bait should be used</a:t>
            </a:r>
            <a:endParaRPr lang="en-US" altLang="ja-JP" sz="1400" i="0" strike="sngStrike"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endParaRPr lang="en-US" altLang="en-US" sz="1400" dirty="0">
              <a:latin typeface="Arial" panose="020B0604020202020204" pitchFamily="34" charset="0"/>
              <a:ea typeface="ＭＳ Ｐゴシック" panose="020B0600070205080204" pitchFamily="34" charset="-128"/>
            </a:endParaRPr>
          </a:p>
          <a:p>
            <a:pPr eaLnBrk="1" hangingPunct="1">
              <a:lnSpc>
                <a:spcPct val="90000"/>
              </a:lnSpc>
            </a:pPr>
            <a:r>
              <a:rPr lang="en-US" altLang="en-US" sz="1400" b="0" i="0" dirty="0">
                <a:latin typeface="Arial" panose="020B0604020202020204" pitchFamily="34" charset="0"/>
                <a:ea typeface="ＭＳ Ｐゴシック" panose="020B0600070205080204" pitchFamily="34" charset="-128"/>
                <a:cs typeface="Arial" panose="020B0604020202020204" pitchFamily="34" charset="0"/>
              </a:rPr>
              <a:t>&lt;click&gt;The photo on the left shows a syringe applicator. Most professionals find the </a:t>
            </a:r>
            <a:r>
              <a:rPr lang="en-US" sz="1400" b="0" i="0" dirty="0">
                <a:latin typeface="Arial" panose="020B0604020202020204" pitchFamily="34" charset="0"/>
                <a:cs typeface="Arial" panose="020B0604020202020204" pitchFamily="34" charset="0"/>
              </a:rPr>
              <a:t>syringe to be versatile and efficient. </a:t>
            </a:r>
          </a:p>
          <a:p>
            <a:pPr marL="0" marR="0" lvl="0" indent="0" algn="l" defTabSz="914400" rtl="0" eaLnBrk="1" fontAlgn="auto" latinLnBrk="0" hangingPunct="1">
              <a:lnSpc>
                <a:spcPct val="90000"/>
              </a:lnSpc>
              <a:spcBef>
                <a:spcPts val="0"/>
              </a:spcBef>
              <a:spcAft>
                <a:spcPts val="0"/>
              </a:spcAft>
              <a:buClrTx/>
              <a:buSzTx/>
              <a:buFontTx/>
              <a:buNone/>
              <a:tabLst/>
              <a:defRPr/>
            </a:pPr>
            <a:endParaRPr lang="en-US" sz="1400" b="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400" b="0" i="0" dirty="0">
                <a:latin typeface="Arial" panose="020B0604020202020204" pitchFamily="34" charset="0"/>
                <a:cs typeface="Arial" panose="020B0604020202020204" pitchFamily="34" charset="0"/>
              </a:rPr>
              <a:t>the attractant in the bait will not draw the cockroaches from very far away, the bait must be applied where the cockroaches are hiding. Inspecting for frass can tell us where the insects are located. Gel bait</a:t>
            </a:r>
            <a:r>
              <a:rPr lang="en-US" altLang="en-US" sz="1400" b="0" i="0" dirty="0">
                <a:latin typeface="Arial" panose="020B0604020202020204" pitchFamily="34" charset="0"/>
                <a:ea typeface="ＭＳ Ｐゴシック" panose="020B0600070205080204" pitchFamily="34" charset="-128"/>
                <a:cs typeface="Arial" panose="020B0604020202020204" pitchFamily="34" charset="0"/>
              </a:rPr>
              <a:t> should be used only in cracks and crevices to keep it inaccessible to children. </a:t>
            </a:r>
          </a:p>
          <a:p>
            <a:pPr eaLnBrk="1" hangingPunct="1">
              <a:lnSpc>
                <a:spcPct val="90000"/>
              </a:lnSpc>
            </a:pPr>
            <a:r>
              <a:rPr lang="en-US" sz="1400" b="0" i="0" dirty="0">
                <a:latin typeface="Arial" panose="020B0604020202020204" pitchFamily="34" charset="0"/>
                <a:cs typeface="Arial" panose="020B0604020202020204" pitchFamily="34" charset="0"/>
              </a:rPr>
              <a:t>The syringe makes it possible to inject many small dabs of bait only where needed.</a:t>
            </a:r>
          </a:p>
          <a:p>
            <a:pPr eaLnBrk="1" hangingPunct="1">
              <a:lnSpc>
                <a:spcPct val="90000"/>
              </a:lnSpc>
            </a:pPr>
            <a:endParaRPr lang="en-US" altLang="en-US" sz="1400" b="0" i="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r>
              <a:rPr lang="en-US" altLang="en-US" sz="1400" b="0" i="0" dirty="0">
                <a:latin typeface="Arial" panose="020B0604020202020204" pitchFamily="34" charset="0"/>
                <a:ea typeface="ＭＳ Ｐゴシック" panose="020B0600070205080204" pitchFamily="34" charset="-128"/>
                <a:cs typeface="Arial" panose="020B0604020202020204" pitchFamily="34" charset="0"/>
              </a:rPr>
              <a:t>Applying bait in narrow cracks also protects the bait from drying out. Sufficient amounts must</a:t>
            </a:r>
            <a:r>
              <a:rPr lang="en-US" sz="1400" b="0" i="0" dirty="0">
                <a:latin typeface="Arial" panose="020B0604020202020204" pitchFamily="34" charset="0"/>
                <a:cs typeface="Arial" panose="020B0604020202020204" pitchFamily="34" charset="0"/>
              </a:rPr>
              <a:t> be applied to kill the cockroaches, but not so much that it creates a mess. Bait should be reapplied every two to four weeks, or sooner if all of it is consumed. If old bait is still present w</a:t>
            </a:r>
            <a:r>
              <a:rPr lang="en-US" altLang="en-US" sz="1400" b="0" i="0" dirty="0">
                <a:latin typeface="Arial" panose="020B0604020202020204" pitchFamily="34" charset="0"/>
                <a:ea typeface="ＭＳ Ｐゴシック" panose="020B0600070205080204" pitchFamily="34" charset="-128"/>
                <a:cs typeface="Arial" panose="020B0604020202020204" pitchFamily="34" charset="0"/>
              </a:rPr>
              <a:t>hen re-applying, it should be removed. Dried bait is not as appetizing to the cockroaches</a:t>
            </a:r>
            <a:endParaRPr lang="en-US" altLang="en-US" dirty="0">
              <a:latin typeface="Arial" panose="020B0604020202020204" pitchFamily="34" charset="0"/>
              <a:ea typeface="ＭＳ Ｐゴシック" panose="020B0600070205080204" pitchFamily="34" charset="-128"/>
            </a:endParaRPr>
          </a:p>
          <a:p>
            <a:pPr eaLnBrk="1" hangingPunct="1">
              <a:lnSpc>
                <a:spcPct val="90000"/>
              </a:lnSpc>
            </a:pPr>
            <a:endParaRPr lang="en-US" altLang="en-US" b="1" i="1" dirty="0">
              <a:latin typeface="Arial" panose="020B0604020202020204" pitchFamily="34" charset="0"/>
              <a:ea typeface="ＭＳ Ｐゴシック" panose="020B0600070205080204" pitchFamily="34" charset="-128"/>
            </a:endParaRPr>
          </a:p>
          <a:p>
            <a:pPr eaLnBrk="1" hangingPunct="1">
              <a:lnSpc>
                <a:spcPct val="90000"/>
              </a:lnSpc>
            </a:pPr>
            <a:endParaRPr lang="en-US" altLang="en-US" b="1" i="1" dirty="0">
              <a:latin typeface="Arial" panose="020B0604020202020204" pitchFamily="34" charset="0"/>
              <a:ea typeface="ＭＳ Ｐゴシック" panose="020B0600070205080204" pitchFamily="34" charset="-128"/>
            </a:endParaRPr>
          </a:p>
          <a:p>
            <a:pPr eaLnBrk="1" hangingPunct="1">
              <a:lnSpc>
                <a:spcPct val="90000"/>
              </a:lnSpc>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55305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A7BEF001-23A9-9F4C-ADAA-60DF1EAA1796}"/>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93187" name="Rectangle 6">
            <a:extLst>
              <a:ext uri="{FF2B5EF4-FFF2-40B4-BE49-F238E27FC236}">
                <a16:creationId xmlns:a16="http://schemas.microsoft.com/office/drawing/2014/main" id="{AEE469A6-C382-7347-8420-F83F6EDBC96D}"/>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93188" name="Rectangle 7">
            <a:extLst>
              <a:ext uri="{FF2B5EF4-FFF2-40B4-BE49-F238E27FC236}">
                <a16:creationId xmlns:a16="http://schemas.microsoft.com/office/drawing/2014/main" id="{806F4A1F-F011-FA46-868D-C1949433194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7393C497-6354-5D40-B995-A66FEDCC6E91}" type="slidenum">
              <a:rPr lang="en-US" altLang="en-US" sz="1100" smtClean="0">
                <a:ea typeface="Osaka" panose="020B0600000000000000" pitchFamily="34" charset="-128"/>
              </a:rPr>
              <a:pPr eaLnBrk="1" hangingPunct="1">
                <a:spcBef>
                  <a:spcPct val="0"/>
                </a:spcBef>
                <a:buFont typeface="Arial" panose="020B0604020202020204" pitchFamily="34" charset="0"/>
                <a:buNone/>
              </a:pPr>
              <a:t>5</a:t>
            </a:fld>
            <a:endParaRPr lang="en-US" altLang="en-US" sz="1100">
              <a:ea typeface="Osaka" panose="020B0600000000000000" pitchFamily="34" charset="-128"/>
            </a:endParaRPr>
          </a:p>
        </p:txBody>
      </p:sp>
      <p:sp>
        <p:nvSpPr>
          <p:cNvPr id="93189" name="Rectangle 7">
            <a:extLst>
              <a:ext uri="{FF2B5EF4-FFF2-40B4-BE49-F238E27FC236}">
                <a16:creationId xmlns:a16="http://schemas.microsoft.com/office/drawing/2014/main" id="{EB52025D-231B-F747-A627-8623368BB3BF}"/>
              </a:ext>
            </a:extLst>
          </p:cNvPr>
          <p:cNvSpPr txBox="1">
            <a:spLocks noGrp="1" noChangeArrowheads="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408D8715-7E10-8B4A-908F-01041F0AB453}" type="slidenum">
              <a:rPr lang="en-US" altLang="en-US" sz="1100">
                <a:ea typeface="Osaka" panose="020B0600000000000000" pitchFamily="34" charset="-128"/>
              </a:rPr>
              <a:pPr algn="r" eaLnBrk="1" hangingPunct="1">
                <a:spcBef>
                  <a:spcPct val="0"/>
                </a:spcBef>
                <a:buClrTx/>
                <a:buSzTx/>
                <a:buFontTx/>
                <a:buNone/>
              </a:pPr>
              <a:t>5</a:t>
            </a:fld>
            <a:endParaRPr lang="en-US" altLang="en-US" sz="1100">
              <a:ea typeface="Osaka" panose="020B0600000000000000" pitchFamily="34" charset="-128"/>
            </a:endParaRPr>
          </a:p>
        </p:txBody>
      </p:sp>
      <p:sp>
        <p:nvSpPr>
          <p:cNvPr id="93190" name="Rectangle 2">
            <a:extLst>
              <a:ext uri="{FF2B5EF4-FFF2-40B4-BE49-F238E27FC236}">
                <a16:creationId xmlns:a16="http://schemas.microsoft.com/office/drawing/2014/main" id="{1D477E70-C710-0549-B6BB-576D0916A310}"/>
              </a:ext>
            </a:extLst>
          </p:cNvPr>
          <p:cNvSpPr>
            <a:spLocks noGrp="1" noRot="1" noChangeAspect="1" noChangeArrowheads="1" noTextEdit="1"/>
          </p:cNvSpPr>
          <p:nvPr>
            <p:ph type="sldImg"/>
          </p:nvPr>
        </p:nvSpPr>
        <p:spPr>
          <a:ln/>
        </p:spPr>
      </p:sp>
      <p:sp>
        <p:nvSpPr>
          <p:cNvPr id="93191" name="Rectangle 3">
            <a:extLst>
              <a:ext uri="{FF2B5EF4-FFF2-40B4-BE49-F238E27FC236}">
                <a16:creationId xmlns:a16="http://schemas.microsoft.com/office/drawing/2014/main" id="{DFFF0CC5-7F28-DD47-919F-E231959604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b="0" i="0" dirty="0">
                <a:latin typeface="Arial" panose="020B0604020202020204" pitchFamily="34" charset="0"/>
                <a:ea typeface="ＭＳ Ｐゴシック" panose="020B0600070205080204" pitchFamily="34" charset="-128"/>
                <a:cs typeface="Arial" panose="020B0604020202020204" pitchFamily="34" charset="0"/>
              </a:rPr>
              <a:t>We don</a:t>
            </a:r>
            <a:r>
              <a:rPr lang="ja-JP" altLang="en-US" sz="1400" b="0" i="0" dirty="0">
                <a:latin typeface="Arial" panose="020B0604020202020204" pitchFamily="34" charset="0"/>
                <a:ea typeface="ＭＳ Ｐゴシック" panose="020B0600070205080204" pitchFamily="34" charset="-128"/>
                <a:cs typeface="Arial" panose="020B0604020202020204" pitchFamily="34" charset="0"/>
              </a:rPr>
              <a:t>’</a:t>
            </a:r>
            <a:r>
              <a:rPr lang="en-US" altLang="ja-JP" sz="1400" b="0" i="0" dirty="0">
                <a:latin typeface="Arial" panose="020B0604020202020204" pitchFamily="34" charset="0"/>
                <a:ea typeface="ＭＳ Ｐゴシック" panose="020B0600070205080204" pitchFamily="34" charset="-128"/>
                <a:cs typeface="Arial" panose="020B0604020202020204" pitchFamily="34" charset="0"/>
              </a:rPr>
              <a:t>t need to be experts on all pests, but we do need to know the basic biology and behavior of pests in our buildings. </a:t>
            </a:r>
          </a:p>
          <a:p>
            <a:pPr eaLnBrk="1" hangingPunct="1"/>
            <a:endParaRPr lang="en-US" altLang="ja-JP" sz="1400" b="0" i="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sz="1400" b="0" i="0" kern="1200" dirty="0">
                <a:solidFill>
                  <a:schemeClr val="tx1"/>
                </a:solidFill>
                <a:effectLst/>
                <a:latin typeface="Arial" panose="020B0604020202020204" pitchFamily="34" charset="0"/>
                <a:ea typeface="+mn-ea"/>
                <a:cs typeface="Arial" panose="020B0604020202020204" pitchFamily="34" charset="0"/>
              </a:rPr>
              <a:t>So what is a cockroach? </a:t>
            </a:r>
            <a:endParaRPr lang="en-US" altLang="ja-JP" sz="14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0" i="0" dirty="0">
                <a:latin typeface="Arial" panose="020B0604020202020204" pitchFamily="34" charset="0"/>
                <a:ea typeface="ＭＳ Ｐゴシック" panose="020B0600070205080204" pitchFamily="34" charset="-128"/>
                <a:cs typeface="Arial" panose="020B0604020202020204" pitchFamily="34" charset="0"/>
              </a:rPr>
              <a:t>&lt;click&gt;C</a:t>
            </a:r>
            <a:r>
              <a:rPr lang="en-US" sz="1400" b="0" i="0" kern="1200" dirty="0">
                <a:solidFill>
                  <a:schemeClr val="tx1"/>
                </a:solidFill>
                <a:effectLst/>
                <a:latin typeface="Arial" panose="020B0604020202020204" pitchFamily="34" charset="0"/>
                <a:ea typeface="+mn-ea"/>
                <a:cs typeface="Arial" panose="020B0604020202020204" pitchFamily="34" charset="0"/>
              </a:rPr>
              <a:t>ockroaches are found throughout the world many in association with humans and some just live out in nature. They are omnivorous, meaning they eat many foods, including table scraps, pet food, and even glue book bindings. S</a:t>
            </a:r>
            <a:r>
              <a:rPr lang="en-US" sz="1400" b="0" i="0" strike="noStrike" kern="1200" dirty="0">
                <a:solidFill>
                  <a:schemeClr val="tx1"/>
                </a:solidFill>
                <a:effectLst/>
                <a:latin typeface="Arial" panose="020B0604020202020204" pitchFamily="34" charset="0"/>
                <a:ea typeface="+mn-ea"/>
                <a:cs typeface="Arial" panose="020B0604020202020204" pitchFamily="34" charset="0"/>
              </a:rPr>
              <a:t>ome species are </a:t>
            </a:r>
            <a:r>
              <a:rPr lang="en-US" sz="1400" b="0" i="0" kern="1200" dirty="0">
                <a:solidFill>
                  <a:schemeClr val="tx1"/>
                </a:solidFill>
                <a:effectLst/>
                <a:latin typeface="Arial" panose="020B0604020202020204" pitchFamily="34" charset="0"/>
                <a:ea typeface="+mn-ea"/>
                <a:cs typeface="Arial" panose="020B0604020202020204" pitchFamily="34" charset="0"/>
              </a:rPr>
              <a:t>unable to survive in locations away from humans or human activity. </a:t>
            </a:r>
            <a:endParaRPr lang="en-US" altLang="ja-JP" sz="1400" b="0" i="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strike="noStrike"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strike="noStrike" kern="1200" dirty="0">
                <a:solidFill>
                  <a:schemeClr val="tx1"/>
                </a:solidFill>
                <a:effectLst/>
                <a:latin typeface="Arial" panose="020B0604020202020204" pitchFamily="34" charset="0"/>
                <a:ea typeface="+mn-ea"/>
                <a:cs typeface="Arial" panose="020B0604020202020204" pitchFamily="34" charset="0"/>
              </a:rPr>
              <a:t>&lt;click&gt;They have </a:t>
            </a:r>
            <a:r>
              <a:rPr lang="en-US" sz="1400" b="0" i="0" kern="1200" dirty="0">
                <a:solidFill>
                  <a:schemeClr val="tx1"/>
                </a:solidFill>
                <a:effectLst/>
                <a:latin typeface="Arial" panose="020B0604020202020204" pitchFamily="34" charset="0"/>
                <a:ea typeface="+mn-ea"/>
                <a:cs typeface="Arial" panose="020B0604020202020204" pitchFamily="34" charset="0"/>
              </a:rPr>
              <a:t>three life stages: the egg, nymph, and adult. </a:t>
            </a:r>
            <a:r>
              <a:rPr lang="en-US" altLang="en-US" sz="1400" dirty="0">
                <a:latin typeface="Arial" panose="020B0604020202020204" pitchFamily="34" charset="0"/>
                <a:cs typeface="Arial" panose="020B0604020202020204" pitchFamily="34" charset="0"/>
              </a:rPr>
              <a:t>Nymphs look like small versions of the adults. </a:t>
            </a:r>
            <a:endParaRPr lang="en-US" altLang="ja-JP" sz="1400" b="0" i="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sz="1400" b="0" i="0" kern="1200" dirty="0">
                <a:solidFill>
                  <a:schemeClr val="tx1"/>
                </a:solidFill>
                <a:effectLst/>
                <a:latin typeface="Arial" panose="020B0604020202020204" pitchFamily="34" charset="0"/>
                <a:ea typeface="+mn-ea"/>
                <a:cs typeface="Arial" panose="020B0604020202020204" pitchFamily="34" charset="0"/>
              </a:rPr>
              <a:t>They wear their skeletons on the outside, and must molt, or shed their skin, as they mature and grow. They</a:t>
            </a:r>
            <a:r>
              <a:rPr lang="en-US" sz="1400" b="0" i="0" strike="noStrike" kern="1200" dirty="0">
                <a:solidFill>
                  <a:schemeClr val="tx1"/>
                </a:solidFill>
                <a:effectLst/>
                <a:latin typeface="Arial" panose="020B0604020202020204" pitchFamily="34" charset="0"/>
                <a:ea typeface="+mn-ea"/>
                <a:cs typeface="Arial" panose="020B0604020202020204" pitchFamily="34" charset="0"/>
              </a:rPr>
              <a:t> </a:t>
            </a:r>
            <a:r>
              <a:rPr lang="en-US" sz="1400" b="0" i="0" kern="1200" dirty="0">
                <a:solidFill>
                  <a:schemeClr val="tx1"/>
                </a:solidFill>
                <a:effectLst/>
                <a:latin typeface="Arial" panose="020B0604020202020204" pitchFamily="34" charset="0"/>
                <a:ea typeface="+mn-ea"/>
                <a:cs typeface="Arial" panose="020B0604020202020204" pitchFamily="34" charset="0"/>
              </a:rPr>
              <a:t>breed continuously, with many overlapping generations present at any one time. Under ideal conditions, population growth explodes.</a:t>
            </a:r>
            <a:endParaRPr lang="en-US" sz="1400" b="0" i="0" strike="sngStrike" kern="1200" dirty="0">
              <a:solidFill>
                <a:schemeClr val="tx1"/>
              </a:solidFill>
              <a:effectLst/>
              <a:latin typeface="Arial" panose="020B0604020202020204" pitchFamily="34" charset="0"/>
              <a:ea typeface="+mn-ea"/>
              <a:cs typeface="Arial" panose="020B0604020202020204" pitchFamily="34" charset="0"/>
            </a:endParaRPr>
          </a:p>
          <a:p>
            <a:endParaRPr lang="en-US" sz="1400" b="0" i="0" kern="1200" dirty="0">
              <a:solidFill>
                <a:schemeClr val="tx1"/>
              </a:solidFill>
              <a:effectLst/>
              <a:latin typeface="Arial" panose="020B0604020202020204" pitchFamily="34" charset="0"/>
              <a:ea typeface="+mn-ea"/>
              <a:cs typeface="Arial" panose="020B0604020202020204" pitchFamily="34" charset="0"/>
            </a:endParaRPr>
          </a:p>
          <a:p>
            <a:r>
              <a:rPr lang="en-US" sz="1400" b="0" i="0" kern="1200" dirty="0">
                <a:solidFill>
                  <a:schemeClr val="tx1"/>
                </a:solidFill>
                <a:effectLst/>
                <a:latin typeface="Arial" panose="020B0604020202020204" pitchFamily="34" charset="0"/>
                <a:ea typeface="+mn-ea"/>
                <a:cs typeface="Arial" panose="020B0604020202020204" pitchFamily="34" charset="0"/>
              </a:rPr>
              <a:t>&lt;click&gt;Although infestations are often associated with poor sanitary conditions, populations can grow even in tidy homes.  They tend to be more active at night time, so visible cockroaches during the day is a bad sign.</a:t>
            </a:r>
            <a:endParaRPr lang="en-US" sz="1400" b="0" i="0" strike="sngStrike" kern="1200" dirty="0">
              <a:solidFill>
                <a:schemeClr val="tx1"/>
              </a:solidFill>
              <a:effectLst/>
              <a:latin typeface="Arial" panose="020B0604020202020204" pitchFamily="34" charset="0"/>
              <a:ea typeface="+mn-ea"/>
              <a:cs typeface="Arial" panose="020B0604020202020204" pitchFamily="34" charset="0"/>
            </a:endParaRPr>
          </a:p>
          <a:p>
            <a:pPr eaLnBrk="1" hangingPunct="1"/>
            <a:endParaRPr lang="en-US" alt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9309491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85BECFB6-631F-374A-8EF9-EC9116CB4ED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43363" name="Rectangle 6">
            <a:extLst>
              <a:ext uri="{FF2B5EF4-FFF2-40B4-BE49-F238E27FC236}">
                <a16:creationId xmlns:a16="http://schemas.microsoft.com/office/drawing/2014/main" id="{A48CD340-88D8-D545-92CA-E97D77622346}"/>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43364" name="Rectangle 7">
            <a:extLst>
              <a:ext uri="{FF2B5EF4-FFF2-40B4-BE49-F238E27FC236}">
                <a16:creationId xmlns:a16="http://schemas.microsoft.com/office/drawing/2014/main" id="{427A4C48-877A-DA4B-A06B-5CF88E9B5BA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42C3DF3E-C631-A54E-938C-8A740DE56FF9}" type="slidenum">
              <a:rPr lang="en-US" altLang="en-US" sz="1100" smtClean="0">
                <a:ea typeface="Osaka" panose="020B0600000000000000" pitchFamily="34" charset="-128"/>
              </a:rPr>
              <a:pPr eaLnBrk="1" hangingPunct="1">
                <a:spcBef>
                  <a:spcPct val="0"/>
                </a:spcBef>
                <a:buFont typeface="Arial" panose="020B0604020202020204" pitchFamily="34" charset="0"/>
                <a:buNone/>
              </a:pPr>
              <a:t>50</a:t>
            </a:fld>
            <a:endParaRPr lang="en-US" altLang="en-US" sz="1100">
              <a:ea typeface="Osaka" panose="020B0600000000000000" pitchFamily="34" charset="-128"/>
            </a:endParaRPr>
          </a:p>
        </p:txBody>
      </p:sp>
      <p:sp>
        <p:nvSpPr>
          <p:cNvPr id="143365" name="Rectangle 7">
            <a:extLst>
              <a:ext uri="{FF2B5EF4-FFF2-40B4-BE49-F238E27FC236}">
                <a16:creationId xmlns:a16="http://schemas.microsoft.com/office/drawing/2014/main" id="{EC6C3FC0-E08F-9B4B-8FB6-8D01D7379510}"/>
              </a:ext>
            </a:extLst>
          </p:cNvPr>
          <p:cNvSpPr txBox="1">
            <a:spLocks noGrp="1" noChangeArrowheads="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2E7692CB-580D-7848-9C70-FBAF5D1AA3B2}" type="slidenum">
              <a:rPr lang="en-US" altLang="en-US" sz="1100">
                <a:ea typeface="Osaka" panose="020B0600000000000000" pitchFamily="34" charset="-128"/>
              </a:rPr>
              <a:pPr algn="r" eaLnBrk="1" hangingPunct="1">
                <a:spcBef>
                  <a:spcPct val="0"/>
                </a:spcBef>
                <a:buClrTx/>
                <a:buSzTx/>
                <a:buFontTx/>
                <a:buNone/>
              </a:pPr>
              <a:t>50</a:t>
            </a:fld>
            <a:endParaRPr lang="en-US" altLang="en-US" sz="1100">
              <a:ea typeface="Osaka" panose="020B0600000000000000" pitchFamily="34" charset="-128"/>
            </a:endParaRPr>
          </a:p>
        </p:txBody>
      </p:sp>
      <p:sp>
        <p:nvSpPr>
          <p:cNvPr id="143366" name="Rectangle 2">
            <a:extLst>
              <a:ext uri="{FF2B5EF4-FFF2-40B4-BE49-F238E27FC236}">
                <a16:creationId xmlns:a16="http://schemas.microsoft.com/office/drawing/2014/main" id="{65C128B6-E6F6-5847-ACFA-0DF168910435}"/>
              </a:ext>
            </a:extLst>
          </p:cNvPr>
          <p:cNvSpPr>
            <a:spLocks noGrp="1" noRot="1" noChangeAspect="1" noChangeArrowheads="1" noTextEdit="1"/>
          </p:cNvSpPr>
          <p:nvPr>
            <p:ph type="sldImg"/>
          </p:nvPr>
        </p:nvSpPr>
        <p:spPr>
          <a:ln/>
        </p:spPr>
      </p:sp>
      <p:sp>
        <p:nvSpPr>
          <p:cNvPr id="143367" name="Rectangle 3">
            <a:extLst>
              <a:ext uri="{FF2B5EF4-FFF2-40B4-BE49-F238E27FC236}">
                <a16:creationId xmlns:a16="http://schemas.microsoft.com/office/drawing/2014/main" id="{A1DC30E2-5DE6-C644-9A5F-B608A1247A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b="0" i="0" dirty="0">
                <a:latin typeface="Arial" panose="020B0604020202020204" pitchFamily="34" charset="0"/>
                <a:cs typeface="Arial" panose="020B0604020202020204" pitchFamily="34" charset="0"/>
              </a:rPr>
              <a:t>Cockroaches feeding on baits die within 1-3 days. This allows them to return to harborages and “share” the bait. For every one cockroach that consumes the bait, we estimate it kills 30 more back in the harborage.</a:t>
            </a:r>
          </a:p>
          <a:p>
            <a:r>
              <a:rPr lang="en-US" sz="1400" b="0" i="0" dirty="0">
                <a:latin typeface="Arial" panose="020B0604020202020204" pitchFamily="34" charset="0"/>
                <a:cs typeface="Arial" panose="020B0604020202020204" pitchFamily="34" charset="0"/>
              </a:rPr>
              <a:t>Although the resident may not see an immediate reduction in a population, they should see a decline within a few weeks.</a:t>
            </a:r>
          </a:p>
          <a:p>
            <a:endParaRPr lang="en-US" sz="1400" b="0" i="0" dirty="0">
              <a:latin typeface="Arial" panose="020B0604020202020204" pitchFamily="34" charset="0"/>
              <a:cs typeface="Arial" panose="020B0604020202020204" pitchFamily="34" charset="0"/>
            </a:endParaRPr>
          </a:p>
          <a:p>
            <a:r>
              <a:rPr lang="en-US" sz="1400" b="0" i="0" dirty="0">
                <a:latin typeface="Arial" panose="020B0604020202020204" pitchFamily="34" charset="0"/>
                <a:cs typeface="Arial" panose="020B0604020202020204" pitchFamily="34" charset="0"/>
              </a:rPr>
              <a:t>Baits have virtually no odor and present minimal hazard to children or pets. Another plus for residents? It usually is not necessary to empty kitchen cabinets or cover food preparation surfaces before a bait treatment.</a:t>
            </a:r>
            <a:endParaRPr lang="en-US" altLang="en-US" sz="1400" b="0" i="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endParaRPr lang="en-US" altLang="ja-JP" sz="1400" b="0" i="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altLang="ja-JP" sz="1400" b="0" i="0" dirty="0">
                <a:latin typeface="Arial" panose="020B0604020202020204" pitchFamily="34" charset="0"/>
                <a:ea typeface="ＭＳ Ｐゴシック" panose="020B0600070205080204" pitchFamily="34" charset="-128"/>
                <a:cs typeface="Arial" panose="020B0604020202020204" pitchFamily="34" charset="0"/>
              </a:rPr>
              <a:t>We want to remember to scale the response. If monitors show lots of cockroaches, we want the professionals to use more bait.</a:t>
            </a:r>
            <a:r>
              <a:rPr lang="en-US" altLang="en-US" sz="1400" b="0" i="0" dirty="0">
                <a:latin typeface="Arial" panose="020B0604020202020204" pitchFamily="34" charset="0"/>
                <a:ea typeface="ＭＳ Ｐゴシック" panose="020B0600070205080204" pitchFamily="34" charset="-128"/>
                <a:cs typeface="Arial" panose="020B0604020202020204" pitchFamily="34" charset="0"/>
              </a:rPr>
              <a:t> If bait remains uneaten but there are still cockroaches, the cockroaches may have developed an aversion to it. It is recommended that professionals rotate bait formulations every month, or at least every 3-6 months, to avoid resistance. </a:t>
            </a:r>
          </a:p>
          <a:p>
            <a:pPr eaLnBrk="1" hangingPunct="1">
              <a:lnSpc>
                <a:spcPct val="90000"/>
              </a:lnSpc>
            </a:pPr>
            <a:endParaRPr lang="en-US" altLang="ja-JP" i="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188829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924863F8-A486-D846-B538-09E7B2F9816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41315" name="Rectangle 6">
            <a:extLst>
              <a:ext uri="{FF2B5EF4-FFF2-40B4-BE49-F238E27FC236}">
                <a16:creationId xmlns:a16="http://schemas.microsoft.com/office/drawing/2014/main" id="{6F715464-5525-CD4E-98CE-7ABDE7200B85}"/>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41316" name="Rectangle 7">
            <a:extLst>
              <a:ext uri="{FF2B5EF4-FFF2-40B4-BE49-F238E27FC236}">
                <a16:creationId xmlns:a16="http://schemas.microsoft.com/office/drawing/2014/main" id="{C4484014-5675-B540-8FF3-CC1358B5D67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20FE558F-96B4-164C-A5E3-A6A75CFF4A33}" type="slidenum">
              <a:rPr lang="en-US" altLang="en-US" sz="1100" smtClean="0">
                <a:ea typeface="Osaka" panose="020B0600000000000000" pitchFamily="34" charset="-128"/>
              </a:rPr>
              <a:pPr eaLnBrk="1" hangingPunct="1">
                <a:spcBef>
                  <a:spcPct val="0"/>
                </a:spcBef>
                <a:buFont typeface="Arial" panose="020B0604020202020204" pitchFamily="34" charset="0"/>
                <a:buNone/>
              </a:pPr>
              <a:t>51</a:t>
            </a:fld>
            <a:endParaRPr lang="en-US" altLang="en-US" sz="1100">
              <a:ea typeface="Osaka" panose="020B0600000000000000" pitchFamily="34" charset="-128"/>
            </a:endParaRPr>
          </a:p>
        </p:txBody>
      </p:sp>
      <p:sp>
        <p:nvSpPr>
          <p:cNvPr id="141317" name="Rectangle 7">
            <a:extLst>
              <a:ext uri="{FF2B5EF4-FFF2-40B4-BE49-F238E27FC236}">
                <a16:creationId xmlns:a16="http://schemas.microsoft.com/office/drawing/2014/main" id="{5C8FC530-97B5-D442-BC9C-FC6D027F12E4}"/>
              </a:ext>
            </a:extLst>
          </p:cNvPr>
          <p:cNvSpPr txBox="1">
            <a:spLocks noGrp="1" noChangeArrowheads="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06B10C10-69F0-DF40-8D52-91549C3084F0}" type="slidenum">
              <a:rPr lang="en-US" altLang="en-US" sz="1100">
                <a:ea typeface="Osaka" panose="020B0600000000000000" pitchFamily="34" charset="-128"/>
              </a:rPr>
              <a:pPr algn="r" eaLnBrk="1" hangingPunct="1">
                <a:spcBef>
                  <a:spcPct val="0"/>
                </a:spcBef>
                <a:buClrTx/>
                <a:buSzTx/>
                <a:buFontTx/>
                <a:buNone/>
              </a:pPr>
              <a:t>51</a:t>
            </a:fld>
            <a:endParaRPr lang="en-US" altLang="en-US" sz="1100">
              <a:ea typeface="Osaka" panose="020B0600000000000000" pitchFamily="34" charset="-128"/>
            </a:endParaRPr>
          </a:p>
        </p:txBody>
      </p:sp>
      <p:sp>
        <p:nvSpPr>
          <p:cNvPr id="141318" name="Rectangle 2">
            <a:extLst>
              <a:ext uri="{FF2B5EF4-FFF2-40B4-BE49-F238E27FC236}">
                <a16:creationId xmlns:a16="http://schemas.microsoft.com/office/drawing/2014/main" id="{2E9ADC2E-51D5-A648-BA96-277CA46C680C}"/>
              </a:ext>
            </a:extLst>
          </p:cNvPr>
          <p:cNvSpPr>
            <a:spLocks noGrp="1" noRot="1" noChangeAspect="1" noChangeArrowheads="1" noTextEdit="1"/>
          </p:cNvSpPr>
          <p:nvPr>
            <p:ph type="sldImg"/>
          </p:nvPr>
        </p:nvSpPr>
        <p:spPr>
          <a:xfrm>
            <a:off x="1411288" y="300038"/>
            <a:ext cx="3983037" cy="2241550"/>
          </a:xfrm>
          <a:ln/>
        </p:spPr>
      </p:sp>
      <p:sp>
        <p:nvSpPr>
          <p:cNvPr id="141319" name="Rectangle 3">
            <a:extLst>
              <a:ext uri="{FF2B5EF4-FFF2-40B4-BE49-F238E27FC236}">
                <a16:creationId xmlns:a16="http://schemas.microsoft.com/office/drawing/2014/main" id="{3A86DD7F-B930-DB48-A253-E96FCFD7CF62}"/>
              </a:ext>
            </a:extLst>
          </p:cNvPr>
          <p:cNvSpPr>
            <a:spLocks noGrp="1" noChangeArrowheads="1"/>
          </p:cNvSpPr>
          <p:nvPr>
            <p:ph type="body" idx="1"/>
          </p:nvPr>
        </p:nvSpPr>
        <p:spPr>
          <a:xfrm>
            <a:off x="271463" y="2621069"/>
            <a:ext cx="6000750" cy="62992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dirty="0">
              <a:latin typeface="Arial" panose="020B0604020202020204" pitchFamily="34" charset="0"/>
              <a:ea typeface="ＭＳ Ｐゴシック" panose="020B0600070205080204" pitchFamily="34" charset="-128"/>
            </a:endParaRPr>
          </a:p>
          <a:p>
            <a:pPr eaLnBrk="1" hangingPunct="1">
              <a:lnSpc>
                <a:spcPct val="90000"/>
              </a:lnSpc>
            </a:pPr>
            <a:r>
              <a:rPr lang="en-US" altLang="en-US" sz="1400" dirty="0">
                <a:latin typeface="Arial" panose="020B0604020202020204" pitchFamily="34" charset="0"/>
                <a:ea typeface="ＭＳ Ｐゴシック" panose="020B0600070205080204" pitchFamily="34" charset="-128"/>
                <a:cs typeface="Arial" panose="020B0604020202020204" pitchFamily="34" charset="0"/>
              </a:rPr>
              <a:t>The success of Baits and gels relies on roaches finding them attractive and WANTING to eat them. If baits are contaminated with chemicals that the cockroaches recognize as poison, cockroaches will avoid them. This is often why residents say that baits </a:t>
            </a:r>
            <a:r>
              <a:rPr lang="ja-JP" altLang="en-US" sz="1400" dirty="0">
                <a:latin typeface="Arial" panose="020B0604020202020204" pitchFamily="34" charset="0"/>
                <a:ea typeface="ＭＳ Ｐゴシック" panose="020B0600070205080204" pitchFamily="34" charset="-128"/>
                <a:cs typeface="Arial" panose="020B0604020202020204" pitchFamily="34" charset="0"/>
              </a:rPr>
              <a:t>“</a:t>
            </a:r>
            <a:r>
              <a:rPr lang="en-US" altLang="ja-JP" sz="1400" dirty="0">
                <a:latin typeface="Arial" panose="020B0604020202020204" pitchFamily="34" charset="0"/>
                <a:ea typeface="ＭＳ Ｐゴシック" panose="020B0600070205080204" pitchFamily="34" charset="-128"/>
                <a:cs typeface="Arial" panose="020B0604020202020204" pitchFamily="34" charset="0"/>
              </a:rPr>
              <a:t>don</a:t>
            </a:r>
            <a:r>
              <a:rPr lang="ja-JP" altLang="en-US" sz="1400" dirty="0">
                <a:latin typeface="Arial" panose="020B0604020202020204" pitchFamily="34" charset="0"/>
                <a:ea typeface="ＭＳ Ｐゴシック" panose="020B0600070205080204" pitchFamily="34" charset="-128"/>
                <a:cs typeface="Arial" panose="020B0604020202020204" pitchFamily="34" charset="0"/>
              </a:rPr>
              <a:t>’</a:t>
            </a:r>
            <a:r>
              <a:rPr lang="en-US" altLang="ja-JP" sz="1400" dirty="0">
                <a:latin typeface="Arial" panose="020B0604020202020204" pitchFamily="34" charset="0"/>
                <a:ea typeface="ＭＳ Ｐゴシック" panose="020B0600070205080204" pitchFamily="34" charset="-128"/>
                <a:cs typeface="Arial" panose="020B0604020202020204" pitchFamily="34" charset="0"/>
              </a:rPr>
              <a:t>t work.</a:t>
            </a:r>
            <a:r>
              <a:rPr lang="ja-JP" altLang="en-US" sz="1400" dirty="0">
                <a:latin typeface="Arial" panose="020B0604020202020204" pitchFamily="34" charset="0"/>
                <a:ea typeface="ＭＳ Ｐゴシック" panose="020B0600070205080204" pitchFamily="34" charset="-128"/>
                <a:cs typeface="Arial" panose="020B0604020202020204" pitchFamily="34" charset="0"/>
              </a:rPr>
              <a:t>”</a:t>
            </a:r>
            <a:r>
              <a:rPr lang="en-US" altLang="ja-JP" sz="1400" dirty="0">
                <a:latin typeface="Arial" panose="020B0604020202020204" pitchFamily="34" charset="0"/>
                <a:ea typeface="ＭＳ Ｐゴシック" panose="020B0600070205080204" pitchFamily="34" charset="-128"/>
                <a:cs typeface="Arial" panose="020B0604020202020204" pitchFamily="34" charset="0"/>
              </a:rPr>
              <a:t> They won</a:t>
            </a:r>
            <a:r>
              <a:rPr lang="ja-JP" altLang="en-US" sz="1400" dirty="0">
                <a:latin typeface="Arial" panose="020B0604020202020204" pitchFamily="34" charset="0"/>
                <a:ea typeface="ＭＳ Ｐゴシック" panose="020B0600070205080204" pitchFamily="34" charset="-128"/>
                <a:cs typeface="Arial" panose="020B0604020202020204" pitchFamily="34" charset="0"/>
              </a:rPr>
              <a:t>’</a:t>
            </a:r>
            <a:r>
              <a:rPr lang="en-US" altLang="ja-JP" sz="1400" dirty="0">
                <a:latin typeface="Arial" panose="020B0604020202020204" pitchFamily="34" charset="0"/>
                <a:ea typeface="ＭＳ Ｐゴシック" panose="020B0600070205080204" pitchFamily="34" charset="-128"/>
                <a:cs typeface="Arial" panose="020B0604020202020204" pitchFamily="34" charset="0"/>
              </a:rPr>
              <a:t>t if the resident is also applying aerosol cockroach killers in the same room. Strong-smelling cleaners can have the same effect. Nicotine from smoking will also contaminate the bait. This is one reason why gloves should be worn when placing bait. When cleaning out cabinets before putting in bait stations, strong-smelling cleaners should not be used. Regular soap and water will work, and won’t ruin the bait</a:t>
            </a:r>
            <a:r>
              <a:rPr lang="ja-JP" altLang="en-US" sz="1400" dirty="0">
                <a:latin typeface="Arial" panose="020B0604020202020204" pitchFamily="34" charset="0"/>
                <a:ea typeface="ＭＳ Ｐゴシック" panose="020B0600070205080204" pitchFamily="34" charset="-128"/>
                <a:cs typeface="Arial" panose="020B0604020202020204" pitchFamily="34" charset="0"/>
              </a:rPr>
              <a:t>’</a:t>
            </a:r>
            <a:r>
              <a:rPr lang="en-US" altLang="ja-JP" sz="1400" dirty="0">
                <a:latin typeface="Arial" panose="020B0604020202020204" pitchFamily="34" charset="0"/>
                <a:ea typeface="ＭＳ Ｐゴシック" panose="020B0600070205080204" pitchFamily="34" charset="-128"/>
                <a:cs typeface="Arial" panose="020B0604020202020204" pitchFamily="34" charset="0"/>
              </a:rPr>
              <a:t>s effectiveness.</a:t>
            </a:r>
          </a:p>
          <a:p>
            <a:pPr eaLnBrk="1" hangingPunct="1">
              <a:lnSpc>
                <a:spcPct val="90000"/>
              </a:lnSpc>
            </a:pPr>
            <a:endParaRPr lang="en-US" altLang="ja-JP" sz="140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altLang="en-US" sz="1400" i="1" dirty="0">
                <a:latin typeface="Arial" panose="020B0604020202020204" pitchFamily="34" charset="0"/>
                <a:ea typeface="ＭＳ Ｐゴシック" panose="020B0600070205080204" pitchFamily="34" charset="-128"/>
                <a:cs typeface="Arial" panose="020B0604020202020204" pitchFamily="34" charset="0"/>
              </a:rPr>
              <a:t>Note that bait storage is also a concern. If baits are stored with other pesticides or cleaning products, they may become contaminated and ineffective. </a:t>
            </a:r>
            <a:r>
              <a:rPr lang="en-US" altLang="en-US" sz="1400" dirty="0">
                <a:latin typeface="Arial" panose="020B0604020202020204" pitchFamily="34" charset="0"/>
                <a:ea typeface="ＭＳ Ｐゴシック" panose="020B0600070205080204" pitchFamily="34" charset="-128"/>
                <a:cs typeface="Arial" panose="020B0604020202020204" pitchFamily="34" charset="0"/>
              </a:rPr>
              <a:t>This also holds true for rodent baits, which will be discussed in Module 3. </a:t>
            </a:r>
          </a:p>
          <a:p>
            <a:pPr eaLnBrk="1" hangingPunct="1">
              <a:lnSpc>
                <a:spcPct val="90000"/>
              </a:lnSpc>
            </a:pPr>
            <a:endParaRPr lang="en-US" altLang="en-US" i="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513434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9EC4D7BE-862F-0544-8710-FE92CD59244B}"/>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49507" name="Rectangle 6">
            <a:extLst>
              <a:ext uri="{FF2B5EF4-FFF2-40B4-BE49-F238E27FC236}">
                <a16:creationId xmlns:a16="http://schemas.microsoft.com/office/drawing/2014/main" id="{FE2C8D1D-87ED-DE4D-A7C2-591B0C507B51}"/>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49508" name="Rectangle 7">
            <a:extLst>
              <a:ext uri="{FF2B5EF4-FFF2-40B4-BE49-F238E27FC236}">
                <a16:creationId xmlns:a16="http://schemas.microsoft.com/office/drawing/2014/main" id="{9A7C11B7-089A-4C4B-B766-B4128F25243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5D6299DB-6849-1B44-9D75-3628A41E51C8}" type="slidenum">
              <a:rPr lang="en-US" altLang="en-US" sz="1100" smtClean="0">
                <a:ea typeface="Osaka" panose="020B0600000000000000" pitchFamily="34" charset="-128"/>
              </a:rPr>
              <a:pPr eaLnBrk="1" hangingPunct="1">
                <a:spcBef>
                  <a:spcPct val="0"/>
                </a:spcBef>
                <a:buFont typeface="Arial" panose="020B0604020202020204" pitchFamily="34" charset="0"/>
                <a:buNone/>
              </a:pPr>
              <a:t>52</a:t>
            </a:fld>
            <a:endParaRPr lang="en-US" altLang="en-US" sz="1100">
              <a:ea typeface="Osaka" panose="020B0600000000000000" pitchFamily="34" charset="-128"/>
            </a:endParaRPr>
          </a:p>
        </p:txBody>
      </p:sp>
      <p:sp>
        <p:nvSpPr>
          <p:cNvPr id="149509" name="Rectangle 7">
            <a:extLst>
              <a:ext uri="{FF2B5EF4-FFF2-40B4-BE49-F238E27FC236}">
                <a16:creationId xmlns:a16="http://schemas.microsoft.com/office/drawing/2014/main" id="{8C9D7FAD-62E7-F64B-AB20-075AB85B1D8A}"/>
              </a:ext>
            </a:extLst>
          </p:cNvPr>
          <p:cNvSpPr txBox="1">
            <a:spLocks noGrp="1" noChangeArrowheads="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F734CB9D-850E-6045-86B0-A4A0445DA33A}" type="slidenum">
              <a:rPr lang="en-US" altLang="en-US" sz="1100">
                <a:ea typeface="Osaka" panose="020B0600000000000000" pitchFamily="34" charset="-128"/>
              </a:rPr>
              <a:pPr algn="r" eaLnBrk="1" hangingPunct="1">
                <a:spcBef>
                  <a:spcPct val="0"/>
                </a:spcBef>
                <a:buClrTx/>
                <a:buSzTx/>
                <a:buFontTx/>
                <a:buNone/>
              </a:pPr>
              <a:t>52</a:t>
            </a:fld>
            <a:endParaRPr lang="en-US" altLang="en-US" sz="1100">
              <a:ea typeface="Osaka" panose="020B0600000000000000" pitchFamily="34" charset="-128"/>
            </a:endParaRPr>
          </a:p>
        </p:txBody>
      </p:sp>
      <p:sp>
        <p:nvSpPr>
          <p:cNvPr id="149510" name="Rectangle 2">
            <a:extLst>
              <a:ext uri="{FF2B5EF4-FFF2-40B4-BE49-F238E27FC236}">
                <a16:creationId xmlns:a16="http://schemas.microsoft.com/office/drawing/2014/main" id="{ECE88B26-77DF-D644-987C-7A8B06121607}"/>
              </a:ext>
            </a:extLst>
          </p:cNvPr>
          <p:cNvSpPr>
            <a:spLocks noGrp="1" noRot="1" noChangeAspect="1" noChangeArrowheads="1" noTextEdit="1"/>
          </p:cNvSpPr>
          <p:nvPr>
            <p:ph type="sldImg"/>
          </p:nvPr>
        </p:nvSpPr>
        <p:spPr>
          <a:ln/>
        </p:spPr>
      </p:sp>
      <p:sp>
        <p:nvSpPr>
          <p:cNvPr id="149511" name="Rectangle 3">
            <a:extLst>
              <a:ext uri="{FF2B5EF4-FFF2-40B4-BE49-F238E27FC236}">
                <a16:creationId xmlns:a16="http://schemas.microsoft.com/office/drawing/2014/main" id="{E9AB6157-CB5A-E14E-B665-656AB8A43E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latin typeface="Arial" panose="020B0604020202020204" pitchFamily="34" charset="0"/>
                <a:ea typeface="ＭＳ Ｐゴシック" panose="020B0600070205080204" pitchFamily="34" charset="-128"/>
              </a:rPr>
              <a:t>Another tool available to PMPs are various insecticidal dusts.</a:t>
            </a:r>
          </a:p>
          <a:p>
            <a:pPr eaLnBrk="1" hangingPunct="1"/>
            <a:r>
              <a:rPr lang="en-US" altLang="en-US" sz="1400" dirty="0">
                <a:latin typeface="Arial" panose="020B0604020202020204" pitchFamily="34" charset="0"/>
                <a:ea typeface="ＭＳ Ｐゴシック" panose="020B0600070205080204" pitchFamily="34" charset="-128"/>
              </a:rPr>
              <a:t>Insecticidal dusts will kill insects in different ways, depending on the active ingredient. </a:t>
            </a:r>
          </a:p>
          <a:p>
            <a:pPr eaLnBrk="1" hangingPunct="1"/>
            <a:r>
              <a:rPr lang="en-US" altLang="en-US" sz="1400" dirty="0">
                <a:latin typeface="Arial" panose="020B0604020202020204" pitchFamily="34" charset="0"/>
                <a:ea typeface="ＭＳ Ｐゴシック" panose="020B0600070205080204" pitchFamily="34" charset="-128"/>
              </a:rPr>
              <a:t>Dusts that contain boric acid act as stomach poisons. The cockroach walks through the dust and ingests the poison when cleaning itself.  </a:t>
            </a:r>
          </a:p>
          <a:p>
            <a:pPr eaLnBrk="1" hangingPunct="1"/>
            <a:endParaRPr lang="en-US" altLang="en-US" sz="1400" dirty="0">
              <a:latin typeface="Arial" panose="020B0604020202020204" pitchFamily="34" charset="0"/>
              <a:ea typeface="ＭＳ Ｐゴシック" panose="020B0600070205080204" pitchFamily="34" charset="-128"/>
            </a:endParaRPr>
          </a:p>
          <a:p>
            <a:pPr eaLnBrk="1" hangingPunct="1"/>
            <a:r>
              <a:rPr lang="en-US" altLang="en-US" sz="1400" b="0" i="0" dirty="0">
                <a:latin typeface="Arial" panose="020B0604020202020204" pitchFamily="34" charset="0"/>
                <a:ea typeface="ＭＳ Ｐゴシック" panose="020B0600070205080204" pitchFamily="34" charset="-128"/>
              </a:rPr>
              <a:t>Other </a:t>
            </a:r>
            <a:r>
              <a:rPr lang="en-US" altLang="en-US" sz="1400" b="0" i="0" kern="1200" dirty="0">
                <a:solidFill>
                  <a:schemeClr val="tx1"/>
                </a:solidFill>
                <a:latin typeface="Arial" panose="020B0604020202020204" pitchFamily="34" charset="0"/>
                <a:ea typeface="ＭＳ Ｐゴシック" panose="020B0600070205080204" pitchFamily="34" charset="-128"/>
                <a:cs typeface="+mn-cs"/>
              </a:rPr>
              <a:t>dusts, such as diatomaceous earth, or  silica,- based product </a:t>
            </a:r>
            <a:r>
              <a:rPr lang="en-US" altLang="en-US" sz="1400" b="0" i="0" dirty="0">
                <a:latin typeface="Arial" panose="020B0604020202020204" pitchFamily="34" charset="0"/>
                <a:ea typeface="ＭＳ Ｐゴシック" panose="020B0600070205080204" pitchFamily="34" charset="-128"/>
              </a:rPr>
              <a:t>affects the cockroach's outer layer so that they can't retain enough water to stay alive. Many PMPs use dusts with a chemical pesticide added to the silica for faster kill.</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475469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9EC4D7BE-862F-0544-8710-FE92CD59244B}"/>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49507" name="Rectangle 6">
            <a:extLst>
              <a:ext uri="{FF2B5EF4-FFF2-40B4-BE49-F238E27FC236}">
                <a16:creationId xmlns:a16="http://schemas.microsoft.com/office/drawing/2014/main" id="{FE2C8D1D-87ED-DE4D-A7C2-591B0C507B51}"/>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49508" name="Rectangle 7">
            <a:extLst>
              <a:ext uri="{FF2B5EF4-FFF2-40B4-BE49-F238E27FC236}">
                <a16:creationId xmlns:a16="http://schemas.microsoft.com/office/drawing/2014/main" id="{9A7C11B7-089A-4C4B-B766-B4128F25243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5D6299DB-6849-1B44-9D75-3628A41E51C8}" type="slidenum">
              <a:rPr lang="en-US" altLang="en-US" sz="1100" smtClean="0">
                <a:ea typeface="Osaka" panose="020B0600000000000000" pitchFamily="34" charset="-128"/>
              </a:rPr>
              <a:pPr eaLnBrk="1" hangingPunct="1">
                <a:spcBef>
                  <a:spcPct val="0"/>
                </a:spcBef>
                <a:buFont typeface="Arial" panose="020B0604020202020204" pitchFamily="34" charset="0"/>
                <a:buNone/>
              </a:pPr>
              <a:t>53</a:t>
            </a:fld>
            <a:endParaRPr lang="en-US" altLang="en-US" sz="1100">
              <a:ea typeface="Osaka" panose="020B0600000000000000" pitchFamily="34" charset="-128"/>
            </a:endParaRPr>
          </a:p>
        </p:txBody>
      </p:sp>
      <p:sp>
        <p:nvSpPr>
          <p:cNvPr id="149509" name="Rectangle 7">
            <a:extLst>
              <a:ext uri="{FF2B5EF4-FFF2-40B4-BE49-F238E27FC236}">
                <a16:creationId xmlns:a16="http://schemas.microsoft.com/office/drawing/2014/main" id="{8C9D7FAD-62E7-F64B-AB20-075AB85B1D8A}"/>
              </a:ext>
            </a:extLst>
          </p:cNvPr>
          <p:cNvSpPr txBox="1">
            <a:spLocks noGrp="1" noChangeArrowheads="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F734CB9D-850E-6045-86B0-A4A0445DA33A}" type="slidenum">
              <a:rPr lang="en-US" altLang="en-US" sz="1100">
                <a:ea typeface="Osaka" panose="020B0600000000000000" pitchFamily="34" charset="-128"/>
              </a:rPr>
              <a:pPr algn="r" eaLnBrk="1" hangingPunct="1">
                <a:spcBef>
                  <a:spcPct val="0"/>
                </a:spcBef>
                <a:buClrTx/>
                <a:buSzTx/>
                <a:buFontTx/>
                <a:buNone/>
              </a:pPr>
              <a:t>53</a:t>
            </a:fld>
            <a:endParaRPr lang="en-US" altLang="en-US" sz="1100">
              <a:ea typeface="Osaka" panose="020B0600000000000000" pitchFamily="34" charset="-128"/>
            </a:endParaRPr>
          </a:p>
        </p:txBody>
      </p:sp>
      <p:sp>
        <p:nvSpPr>
          <p:cNvPr id="149510" name="Rectangle 2">
            <a:extLst>
              <a:ext uri="{FF2B5EF4-FFF2-40B4-BE49-F238E27FC236}">
                <a16:creationId xmlns:a16="http://schemas.microsoft.com/office/drawing/2014/main" id="{ECE88B26-77DF-D644-987C-7A8B06121607}"/>
              </a:ext>
            </a:extLst>
          </p:cNvPr>
          <p:cNvSpPr>
            <a:spLocks noGrp="1" noRot="1" noChangeAspect="1" noChangeArrowheads="1" noTextEdit="1"/>
          </p:cNvSpPr>
          <p:nvPr>
            <p:ph type="sldImg"/>
          </p:nvPr>
        </p:nvSpPr>
        <p:spPr>
          <a:ln/>
        </p:spPr>
      </p:sp>
      <p:sp>
        <p:nvSpPr>
          <p:cNvPr id="149511" name="Rectangle 3">
            <a:extLst>
              <a:ext uri="{FF2B5EF4-FFF2-40B4-BE49-F238E27FC236}">
                <a16:creationId xmlns:a16="http://schemas.microsoft.com/office/drawing/2014/main" id="{E9AB6157-CB5A-E14E-B665-656AB8A43E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sz="1400" b="0" i="0" dirty="0">
                <a:latin typeface="Arial" panose="020B0604020202020204" pitchFamily="34" charset="0"/>
                <a:ea typeface="ＭＳ Ｐゴシック" panose="020B0600070205080204" pitchFamily="34" charset="-128"/>
                <a:cs typeface="Arial" panose="020B0604020202020204" pitchFamily="34" charset="0"/>
              </a:rPr>
              <a:t>With insecticidal dusts, a light touch is best.</a:t>
            </a:r>
          </a:p>
          <a:p>
            <a:pPr eaLnBrk="1" hangingPunct="1"/>
            <a:r>
              <a:rPr lang="en-US" altLang="ja-JP" sz="1400" b="0" i="0" dirty="0">
                <a:latin typeface="Arial" panose="020B0604020202020204" pitchFamily="34" charset="0"/>
                <a:ea typeface="ＭＳ Ｐゴシック" panose="020B0600070205080204" pitchFamily="34" charset="-128"/>
                <a:cs typeface="Arial" panose="020B0604020202020204" pitchFamily="34" charset="0"/>
              </a:rPr>
              <a:t>When there is a pile, the cockroach will avoid it. Think of a pile of snow versus a shoveled path. Which would you rather walk through?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b="0" i="0" dirty="0">
                <a:latin typeface="Arial" panose="020B0604020202020204" pitchFamily="34" charset="0"/>
                <a:ea typeface="ＭＳ Ｐゴシック" panose="020B0600070205080204" pitchFamily="34" charset="-128"/>
                <a:cs typeface="Arial" panose="020B0604020202020204" pitchFamily="34" charset="0"/>
              </a:rPr>
              <a:t>Insecticidal dusts can be put in the wall void before replacing the faceplates of electrical outlets.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b="0" i="0" dirty="0">
                <a:latin typeface="Arial" panose="020B0604020202020204" pitchFamily="34" charset="0"/>
                <a:ea typeface="ＭＳ Ｐゴシック" panose="020B0600070205080204" pitchFamily="34" charset="-128"/>
                <a:cs typeface="Arial" panose="020B0604020202020204" pitchFamily="34" charset="0"/>
              </a:rPr>
              <a:t>If the dust can be seen, there</a:t>
            </a:r>
            <a:r>
              <a:rPr lang="ja-JP" altLang="en-US" sz="1400" b="0" i="0" dirty="0">
                <a:latin typeface="Arial" panose="020B0604020202020204" pitchFamily="34" charset="0"/>
                <a:ea typeface="ＭＳ Ｐゴシック" panose="020B0600070205080204" pitchFamily="34" charset="-128"/>
                <a:cs typeface="Arial" panose="020B0604020202020204" pitchFamily="34" charset="0"/>
              </a:rPr>
              <a:t>’</a:t>
            </a:r>
            <a:r>
              <a:rPr lang="en-US" altLang="ja-JP" sz="1400" b="0" i="0" dirty="0">
                <a:latin typeface="Arial" panose="020B0604020202020204" pitchFamily="34" charset="0"/>
                <a:ea typeface="ＭＳ Ｐゴシック" panose="020B0600070205080204" pitchFamily="34" charset="-128"/>
                <a:cs typeface="Arial" panose="020B0604020202020204" pitchFamily="34" charset="0"/>
              </a:rPr>
              <a:t>s too much or it’s in the wrong place.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b="0" i="0" dirty="0">
                <a:latin typeface="Arial" panose="020B0604020202020204" pitchFamily="34" charset="0"/>
                <a:ea typeface="ＭＳ Ｐゴシック" panose="020B0600070205080204" pitchFamily="34" charset="-128"/>
                <a:cs typeface="Arial" panose="020B0604020202020204" pitchFamily="34" charset="0"/>
              </a:rPr>
              <a:t>Click&gt; Unit turnovers and renovations are a good time to apply dusts behind cabinets, in wall voids, and other normally inaccessible places. Work with a licensed professional to schedule dust application. This may take some effort but once applied, they remain effective as long as they stay dry. </a:t>
            </a:r>
          </a:p>
          <a:p>
            <a:pPr eaLnBrk="1" hangingPunct="1"/>
            <a:endParaRPr lang="en-US" altLang="ja-JP" sz="1400" b="0" i="0" dirty="0">
              <a:latin typeface="Arial" panose="020B0604020202020204" pitchFamily="34" charset="0"/>
              <a:ea typeface="ＭＳ Ｐゴシック" panose="020B0600070205080204" pitchFamily="34" charset="-128"/>
              <a:cs typeface="Arial" panose="020B0604020202020204" pitchFamily="34" charset="0"/>
            </a:endParaRPr>
          </a:p>
          <a:p>
            <a:pPr>
              <a:spcAft>
                <a:spcPts val="1525"/>
              </a:spcAft>
            </a:pPr>
            <a:r>
              <a:rPr lang="en-US" altLang="en-US" sz="1400" b="0" i="0" dirty="0">
                <a:latin typeface="Arial" panose="020B0604020202020204" pitchFamily="34" charset="0"/>
                <a:ea typeface="ＭＳ Ｐゴシック" panose="020B0600070205080204" pitchFamily="34" charset="-128"/>
                <a:cs typeface="Arial" panose="020B0604020202020204" pitchFamily="34" charset="0"/>
              </a:rPr>
              <a:t>Because insecticidal dusts can become airborne easily, a respirator should be worn while applying them and ventilation systems should be turned off.</a:t>
            </a:r>
          </a:p>
          <a:p>
            <a:pPr>
              <a:spcAft>
                <a:spcPts val="1525"/>
              </a:spcAft>
            </a:pPr>
            <a:r>
              <a:rPr lang="en-US" altLang="en-US" sz="1400" b="0" i="0" dirty="0">
                <a:latin typeface="Arial" panose="020B0604020202020204" pitchFamily="34" charset="0"/>
                <a:ea typeface="ＭＳ Ｐゴシック" panose="020B0600070205080204" pitchFamily="34" charset="-128"/>
                <a:cs typeface="Arial" panose="020B0604020202020204" pitchFamily="34" charset="0"/>
              </a:rPr>
              <a:t>As always, documentation is key. </a:t>
            </a:r>
          </a:p>
          <a:p>
            <a:pPr>
              <a:spcAft>
                <a:spcPts val="1525"/>
              </a:spcAft>
            </a:pPr>
            <a:r>
              <a:rPr lang="en-US" altLang="en-US" sz="1400" b="0" i="0" dirty="0">
                <a:latin typeface="Arial" panose="020B0604020202020204" pitchFamily="34" charset="0"/>
                <a:ea typeface="ＭＳ Ｐゴシック" panose="020B0600070205080204" pitchFamily="34" charset="-128"/>
                <a:cs typeface="Arial" panose="020B0604020202020204" pitchFamily="34" charset="0"/>
              </a:rPr>
              <a:t>If an inspector finds a white powder in a unit, a record of what it is and where it was applied should be available so that a narcotics or Hazmat crew is not needed.</a:t>
            </a:r>
          </a:p>
        </p:txBody>
      </p:sp>
    </p:spTree>
    <p:extLst>
      <p:ext uri="{BB962C8B-B14F-4D97-AF65-F5344CB8AC3E}">
        <p14:creationId xmlns:p14="http://schemas.microsoft.com/office/powerpoint/2010/main" val="2858689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33E1DD49-EADD-1647-9290-CC177A1F1EF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53603" name="Rectangle 6">
            <a:extLst>
              <a:ext uri="{FF2B5EF4-FFF2-40B4-BE49-F238E27FC236}">
                <a16:creationId xmlns:a16="http://schemas.microsoft.com/office/drawing/2014/main" id="{8246AB6D-8956-EA42-89C6-71B746BC4F57}"/>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53604" name="Rectangle 7">
            <a:extLst>
              <a:ext uri="{FF2B5EF4-FFF2-40B4-BE49-F238E27FC236}">
                <a16:creationId xmlns:a16="http://schemas.microsoft.com/office/drawing/2014/main" id="{D0DE729C-303B-9B42-BB8D-96E11923C67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209FA878-172C-9E44-825F-77A950EAEA0D}" type="slidenum">
              <a:rPr lang="en-US" altLang="en-US" sz="1100" smtClean="0">
                <a:ea typeface="Osaka" panose="020B0600000000000000" pitchFamily="34" charset="-128"/>
              </a:rPr>
              <a:pPr eaLnBrk="1" hangingPunct="1">
                <a:spcBef>
                  <a:spcPct val="0"/>
                </a:spcBef>
                <a:buFont typeface="Arial" panose="020B0604020202020204" pitchFamily="34" charset="0"/>
                <a:buNone/>
              </a:pPr>
              <a:t>54</a:t>
            </a:fld>
            <a:endParaRPr lang="en-US" altLang="en-US" sz="1100">
              <a:ea typeface="Osaka" panose="020B0600000000000000" pitchFamily="34" charset="-128"/>
            </a:endParaRPr>
          </a:p>
        </p:txBody>
      </p:sp>
      <p:sp>
        <p:nvSpPr>
          <p:cNvPr id="153605" name="Rectangle 2">
            <a:extLst>
              <a:ext uri="{FF2B5EF4-FFF2-40B4-BE49-F238E27FC236}">
                <a16:creationId xmlns:a16="http://schemas.microsoft.com/office/drawing/2014/main" id="{F66E298D-F1C4-6D45-84BA-036882E404B3}"/>
              </a:ext>
            </a:extLst>
          </p:cNvPr>
          <p:cNvSpPr>
            <a:spLocks noGrp="1" noRot="1" noChangeAspect="1" noChangeArrowheads="1" noTextEdit="1"/>
          </p:cNvSpPr>
          <p:nvPr>
            <p:ph type="sldImg"/>
          </p:nvPr>
        </p:nvSpPr>
        <p:spPr>
          <a:ln/>
        </p:spPr>
      </p:sp>
      <p:sp>
        <p:nvSpPr>
          <p:cNvPr id="153606" name="Rectangle 3">
            <a:extLst>
              <a:ext uri="{FF2B5EF4-FFF2-40B4-BE49-F238E27FC236}">
                <a16:creationId xmlns:a16="http://schemas.microsoft.com/office/drawing/2014/main" id="{DA6AF737-8DD0-2943-B219-7E1AAEE3A5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latin typeface="Arial" panose="020B0604020202020204" pitchFamily="34" charset="0"/>
                <a:ea typeface="ヒラギノ角ゴ Pro W3" panose="020B0300000000000000" pitchFamily="34" charset="-128"/>
                <a:cs typeface="Arial" panose="020B0604020202020204" pitchFamily="34" charset="0"/>
              </a:rPr>
              <a:t>IPM Coordinators should consider asking their PMPs about insect growth regulators, or IGRs. </a:t>
            </a:r>
            <a:r>
              <a:rPr lang="en-US" altLang="en-US" sz="1400" dirty="0">
                <a:latin typeface="Arial" panose="020B0604020202020204" pitchFamily="34" charset="0"/>
                <a:ea typeface="ＭＳ Ｐゴシック" panose="020B0600070205080204" pitchFamily="34" charset="-128"/>
                <a:cs typeface="Arial" panose="020B0604020202020204" pitchFamily="34" charset="0"/>
              </a:rPr>
              <a:t>They prevent cockroaches from maturing, so they cannot reproduce. </a:t>
            </a:r>
            <a:r>
              <a:rPr lang="en-US" altLang="en-US" sz="1400" dirty="0">
                <a:latin typeface="Arial" panose="020B0604020202020204" pitchFamily="34" charset="0"/>
                <a:cs typeface="Arial" panose="020B0604020202020204" pitchFamily="34" charset="0"/>
              </a:rPr>
              <a:t>IGRs, are slow-acting, can take a month to work, and remain effective for +/- 90 days . IGRS are compatible with other IPM methods; They </a:t>
            </a:r>
            <a:r>
              <a:rPr lang="en-US" altLang="en-US" sz="1400" b="1" i="1" dirty="0">
                <a:latin typeface="Arial" panose="020B0604020202020204" pitchFamily="34" charset="0"/>
                <a:cs typeface="Arial" panose="020B0604020202020204" pitchFamily="34" charset="0"/>
              </a:rPr>
              <a:t>may be used with baits and are often an active ingredient in baits.</a:t>
            </a:r>
            <a:endParaRPr lang="en-US" altLang="en-US" sz="140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400" dirty="0">
              <a:latin typeface="Arial" panose="020B0604020202020204" pitchFamily="34" charset="0"/>
              <a:ea typeface="ヒラギノ角ゴ Pro W3" panose="020B0300000000000000" pitchFamily="34" charset="-128"/>
              <a:cs typeface="Arial" panose="020B0604020202020204" pitchFamily="34" charset="0"/>
            </a:endParaRPr>
          </a:p>
          <a:p>
            <a:pPr eaLnBrk="1" hangingPunct="1">
              <a:lnSpc>
                <a:spcPct val="110000"/>
              </a:lnSpc>
              <a:spcBef>
                <a:spcPct val="50000"/>
              </a:spcBef>
              <a:buNone/>
            </a:pPr>
            <a:r>
              <a:rPr lang="en-US" altLang="en-US" sz="1400" dirty="0">
                <a:latin typeface="Arial" panose="020B0604020202020204" pitchFamily="34" charset="0"/>
                <a:cs typeface="Arial" panose="020B0604020202020204" pitchFamily="34" charset="0"/>
              </a:rPr>
              <a:t>The come in many forms, including Sprays, </a:t>
            </a:r>
            <a:r>
              <a:rPr lang="en-US" altLang="en-US" sz="1400" strike="noStrike" dirty="0">
                <a:latin typeface="Arial" panose="020B0604020202020204" pitchFamily="34" charset="0"/>
                <a:cs typeface="Arial" panose="020B0604020202020204" pitchFamily="34" charset="0"/>
              </a:rPr>
              <a:t>aerosols, </a:t>
            </a:r>
            <a:r>
              <a:rPr lang="en-US" altLang="en-US" sz="1400" b="1" i="1" dirty="0">
                <a:latin typeface="Arial" panose="020B0604020202020204" pitchFamily="34" charset="0"/>
                <a:cs typeface="Arial" panose="020B0604020202020204" pitchFamily="34" charset="0"/>
              </a:rPr>
              <a:t>baits </a:t>
            </a:r>
            <a:r>
              <a:rPr lang="en-US" altLang="en-US" sz="1400" dirty="0">
                <a:latin typeface="Arial" panose="020B0604020202020204" pitchFamily="34" charset="0"/>
                <a:cs typeface="Arial" panose="020B0604020202020204" pitchFamily="34" charset="0"/>
              </a:rPr>
              <a:t>and impregnated discs. </a:t>
            </a:r>
            <a:r>
              <a:rPr lang="en-US" altLang="en-US" sz="1400" dirty="0">
                <a:latin typeface="Arial" panose="020B0604020202020204" pitchFamily="34" charset="0"/>
                <a:ea typeface="ＭＳ Ｐゴシック" panose="020B0600070205080204" pitchFamily="34" charset="-128"/>
                <a:cs typeface="Arial" panose="020B0604020202020204" pitchFamily="34" charset="0"/>
              </a:rPr>
              <a:t>IGRs may be sprayed in cracks and crevices by PMPs using a spray application. </a:t>
            </a:r>
            <a:r>
              <a:rPr lang="en-US" altLang="en-US" sz="1400" dirty="0">
                <a:latin typeface="Arial" panose="020B0604020202020204" pitchFamily="34" charset="0"/>
                <a:ea typeface="ヒラギノ角ゴ Pro W3" panose="020B0300000000000000" pitchFamily="34" charset="-128"/>
                <a:cs typeface="Arial" panose="020B0604020202020204" pitchFamily="34" charset="0"/>
              </a:rPr>
              <a:t>Communication between the PMP and the resident will help the resident understand the service and address pesticide concerns, vulnerabilities, or sensitivities. </a:t>
            </a:r>
            <a:r>
              <a:rPr lang="en-US" altLang="en-US" sz="1400" dirty="0">
                <a:latin typeface="Arial" panose="020B0604020202020204" pitchFamily="34" charset="0"/>
                <a:ea typeface="ＭＳ Ｐゴシック" panose="020B0600070205080204" pitchFamily="34" charset="-128"/>
                <a:cs typeface="Arial" panose="020B0604020202020204" pitchFamily="34" charset="0"/>
              </a:rPr>
              <a:t>The goal is to have everyone understand why conventional residual pesticide sprays are not to be used.</a:t>
            </a:r>
          </a:p>
          <a:p>
            <a:pPr eaLnBrk="1" hangingPunct="1">
              <a:lnSpc>
                <a:spcPct val="110000"/>
              </a:lnSpc>
              <a:spcBef>
                <a:spcPct val="50000"/>
              </a:spcBef>
              <a:buNone/>
            </a:pPr>
            <a:endParaRPr lang="en-US" altLang="en-US" sz="1400" i="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110000"/>
              </a:lnSpc>
              <a:spcBef>
                <a:spcPct val="50000"/>
              </a:spcBef>
              <a:buNone/>
            </a:pPr>
            <a:r>
              <a:rPr lang="en-US" altLang="en-US" sz="1400" i="1" dirty="0">
                <a:latin typeface="Arial" panose="020B0604020202020204" pitchFamily="34" charset="0"/>
                <a:ea typeface="ＭＳ Ｐゴシック" panose="020B0600070205080204" pitchFamily="34" charset="-128"/>
                <a:cs typeface="Arial" panose="020B0604020202020204" pitchFamily="34" charset="0"/>
              </a:rPr>
              <a:t>The PMP may explain, </a:t>
            </a:r>
            <a:r>
              <a:rPr lang="ja-JP" altLang="en-US" sz="1400" i="1" dirty="0">
                <a:latin typeface="Arial" panose="020B0604020202020204" pitchFamily="34" charset="0"/>
                <a:ea typeface="ＭＳ Ｐゴシック" panose="020B0600070205080204" pitchFamily="34" charset="-128"/>
                <a:cs typeface="Arial" panose="020B0604020202020204" pitchFamily="34" charset="0"/>
              </a:rPr>
              <a:t>“</a:t>
            </a:r>
            <a:r>
              <a:rPr lang="en-US" altLang="ja-JP" sz="1400" i="1" dirty="0">
                <a:latin typeface="Arial" panose="020B0604020202020204" pitchFamily="34" charset="0"/>
                <a:ea typeface="ＭＳ Ｐゴシック" panose="020B0600070205080204" pitchFamily="34" charset="-128"/>
                <a:cs typeface="Arial" panose="020B0604020202020204" pitchFamily="34" charset="0"/>
              </a:rPr>
              <a:t>I am applying a pesticide that makes it so that the cockroaches can</a:t>
            </a:r>
            <a:r>
              <a:rPr lang="ja-JP" altLang="en-US" sz="1400" i="1" dirty="0">
                <a:latin typeface="Arial" panose="020B0604020202020204" pitchFamily="34" charset="0"/>
                <a:ea typeface="ＭＳ Ｐゴシック" panose="020B0600070205080204" pitchFamily="34" charset="-128"/>
                <a:cs typeface="Arial" panose="020B0604020202020204" pitchFamily="34" charset="0"/>
              </a:rPr>
              <a:t>’</a:t>
            </a:r>
            <a:r>
              <a:rPr lang="en-US" altLang="ja-JP" sz="1400" i="1" dirty="0">
                <a:latin typeface="Arial" panose="020B0604020202020204" pitchFamily="34" charset="0"/>
                <a:ea typeface="ＭＳ Ｐゴシック" panose="020B0600070205080204" pitchFamily="34" charset="-128"/>
                <a:cs typeface="Arial" panose="020B0604020202020204" pitchFamily="34" charset="0"/>
              </a:rPr>
              <a:t>t grow up properly. It</a:t>
            </a:r>
            <a:r>
              <a:rPr lang="ja-JP" altLang="en-US" sz="1400" i="1" dirty="0">
                <a:latin typeface="Arial" panose="020B0604020202020204" pitchFamily="34" charset="0"/>
                <a:ea typeface="ＭＳ Ｐゴシック" panose="020B0600070205080204" pitchFamily="34" charset="-128"/>
                <a:cs typeface="Arial" panose="020B0604020202020204" pitchFamily="34" charset="0"/>
              </a:rPr>
              <a:t>’</a:t>
            </a:r>
            <a:r>
              <a:rPr lang="en-US" altLang="ja-JP" sz="1400" i="1" dirty="0">
                <a:latin typeface="Arial" panose="020B0604020202020204" pitchFamily="34" charset="0"/>
                <a:ea typeface="ＭＳ Ｐゴシック" panose="020B0600070205080204" pitchFamily="34" charset="-128"/>
                <a:cs typeface="Arial" panose="020B0604020202020204" pitchFamily="34" charset="0"/>
              </a:rPr>
              <a:t>s called an insect growth regulator and it is a pesticide that poses less risk to you and your family than the sprays you may have seen before. Don</a:t>
            </a:r>
            <a:r>
              <a:rPr lang="ja-JP" altLang="en-US" sz="1400" i="1" dirty="0">
                <a:latin typeface="Arial" panose="020B0604020202020204" pitchFamily="34" charset="0"/>
                <a:ea typeface="ＭＳ Ｐゴシック" panose="020B0600070205080204" pitchFamily="34" charset="-128"/>
                <a:cs typeface="Arial" panose="020B0604020202020204" pitchFamily="34" charset="0"/>
              </a:rPr>
              <a:t>’</a:t>
            </a:r>
            <a:r>
              <a:rPr lang="en-US" altLang="ja-JP" sz="1400" i="1" dirty="0">
                <a:latin typeface="Arial" panose="020B0604020202020204" pitchFamily="34" charset="0"/>
                <a:ea typeface="ＭＳ Ｐゴシック" panose="020B0600070205080204" pitchFamily="34" charset="-128"/>
                <a:cs typeface="Arial" panose="020B0604020202020204" pitchFamily="34" charset="0"/>
              </a:rPr>
              <a:t>t expect to see dead cockroaches right away. IGRs take a few weeks to work.</a:t>
            </a:r>
            <a:r>
              <a:rPr lang="ja-JP" altLang="en-US" sz="1400" i="1" dirty="0">
                <a:latin typeface="Arial" panose="020B0604020202020204" pitchFamily="34" charset="0"/>
                <a:ea typeface="ＭＳ Ｐゴシック" panose="020B0600070205080204" pitchFamily="34" charset="-128"/>
                <a:cs typeface="Arial" panose="020B0604020202020204" pitchFamily="34" charset="0"/>
              </a:rPr>
              <a:t>”</a:t>
            </a:r>
            <a:endParaRPr lang="en-US" altLang="ja-JP" sz="1400" i="1"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4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400" dirty="0">
                <a:latin typeface="Arial" panose="020B0604020202020204" pitchFamily="34" charset="0"/>
                <a:ea typeface="ＭＳ Ｐゴシック" panose="020B0600070205080204" pitchFamily="34" charset="-128"/>
                <a:cs typeface="Arial" panose="020B0604020202020204" pitchFamily="34" charset="0"/>
              </a:rPr>
              <a:t>IGRs can be a good choice when transitioning to an IPM program, and can help prevent </a:t>
            </a:r>
            <a:r>
              <a:rPr lang="en-US" altLang="en-US" sz="1400" dirty="0" err="1">
                <a:latin typeface="Arial" panose="020B0604020202020204" pitchFamily="34" charset="0"/>
                <a:ea typeface="ＭＳ Ｐゴシック" panose="020B0600070205080204" pitchFamily="34" charset="-128"/>
                <a:cs typeface="Arial" panose="020B0604020202020204" pitchFamily="34" charset="0"/>
              </a:rPr>
              <a:t>reinfestation</a:t>
            </a:r>
            <a:r>
              <a:rPr lang="en-US" altLang="en-US" sz="1400" dirty="0">
                <a:latin typeface="Arial" panose="020B0604020202020204" pitchFamily="34" charset="0"/>
                <a:ea typeface="ＭＳ Ｐゴシック" panose="020B0600070205080204" pitchFamily="34" charset="-128"/>
                <a:cs typeface="Arial" panose="020B0604020202020204" pitchFamily="34" charset="0"/>
              </a:rPr>
              <a:t>. </a:t>
            </a:r>
          </a:p>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414658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8E3D553-4CD0-40AA-8108-122A6082C7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ea typeface="ヒラギノ角ゴ Pro W3" panose="020B0300000000000000" pitchFamily="34" charset="-128"/>
                <a:cs typeface="Arial" panose="020B0604020202020204" pitchFamily="34" charset="0"/>
              </a:rPr>
              <a:t>Ask the audience</a:t>
            </a:r>
          </a:p>
          <a:p>
            <a:endParaRPr lang="en-US" dirty="0"/>
          </a:p>
        </p:txBody>
      </p:sp>
    </p:spTree>
    <p:extLst>
      <p:ext uri="{BB962C8B-B14F-4D97-AF65-F5344CB8AC3E}">
        <p14:creationId xmlns:p14="http://schemas.microsoft.com/office/powerpoint/2010/main" val="37631934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6487A4D7-D882-4947-85BE-FB973B66991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157699" name="Rectangle 6">
            <a:extLst>
              <a:ext uri="{FF2B5EF4-FFF2-40B4-BE49-F238E27FC236}">
                <a16:creationId xmlns:a16="http://schemas.microsoft.com/office/drawing/2014/main" id="{770FF211-67A1-8E44-93AD-928C492891DF}"/>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157700" name="Rectangle 7">
            <a:extLst>
              <a:ext uri="{FF2B5EF4-FFF2-40B4-BE49-F238E27FC236}">
                <a16:creationId xmlns:a16="http://schemas.microsoft.com/office/drawing/2014/main" id="{C81491D5-611D-7844-ACF9-568F1721493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FAFDC311-6E6F-E24E-AA54-23CB0C6578FB}" type="slidenum">
              <a:rPr lang="en-US" altLang="en-US" sz="1100" smtClean="0">
                <a:ea typeface="Osaka" panose="020B0600000000000000" pitchFamily="34" charset="-128"/>
              </a:rPr>
              <a:pPr eaLnBrk="1" hangingPunct="1">
                <a:spcBef>
                  <a:spcPct val="0"/>
                </a:spcBef>
                <a:buFont typeface="Arial" panose="020B0604020202020204" pitchFamily="34" charset="0"/>
                <a:buNone/>
              </a:pPr>
              <a:t>56</a:t>
            </a:fld>
            <a:endParaRPr lang="en-US" altLang="en-US" sz="1100">
              <a:ea typeface="Osaka" panose="020B0600000000000000" pitchFamily="34" charset="-128"/>
            </a:endParaRPr>
          </a:p>
        </p:txBody>
      </p:sp>
      <p:sp>
        <p:nvSpPr>
          <p:cNvPr id="157701" name="Rectangle 7">
            <a:extLst>
              <a:ext uri="{FF2B5EF4-FFF2-40B4-BE49-F238E27FC236}">
                <a16:creationId xmlns:a16="http://schemas.microsoft.com/office/drawing/2014/main" id="{36E47709-086B-C344-B21F-A4CC52E931A0}"/>
              </a:ext>
            </a:extLst>
          </p:cNvPr>
          <p:cNvSpPr txBox="1">
            <a:spLocks noGrp="1" noChangeArrowheads="1"/>
          </p:cNvSpPr>
          <p:nvPr/>
        </p:nvSpPr>
        <p:spPr bwMode="auto">
          <a:xfrm>
            <a:off x="3886201" y="8978451"/>
            <a:ext cx="2970213"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1" tIns="46146" rIns="92291" bIns="46146"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Tx/>
              <a:buNone/>
            </a:pPr>
            <a:fld id="{7D2CCDBC-B3FE-FB4C-B5F6-969596BFDEAE}" type="slidenum">
              <a:rPr lang="en-US" altLang="en-US" sz="1100">
                <a:ea typeface="Osaka" panose="020B0600000000000000" pitchFamily="34" charset="-128"/>
              </a:rPr>
              <a:pPr algn="r" eaLnBrk="1" hangingPunct="1">
                <a:spcBef>
                  <a:spcPct val="0"/>
                </a:spcBef>
                <a:buClrTx/>
                <a:buSzTx/>
                <a:buFontTx/>
                <a:buNone/>
              </a:pPr>
              <a:t>56</a:t>
            </a:fld>
            <a:endParaRPr lang="en-US" altLang="en-US" sz="1100">
              <a:ea typeface="Osaka" panose="020B0600000000000000" pitchFamily="34" charset="-128"/>
            </a:endParaRPr>
          </a:p>
        </p:txBody>
      </p:sp>
      <p:sp>
        <p:nvSpPr>
          <p:cNvPr id="157702" name="Rectangle 2">
            <a:extLst>
              <a:ext uri="{FF2B5EF4-FFF2-40B4-BE49-F238E27FC236}">
                <a16:creationId xmlns:a16="http://schemas.microsoft.com/office/drawing/2014/main" id="{B38A2607-4A0D-E447-9362-64941711C23D}"/>
              </a:ext>
            </a:extLst>
          </p:cNvPr>
          <p:cNvSpPr>
            <a:spLocks noGrp="1" noRot="1" noChangeAspect="1" noChangeArrowheads="1" noTextEdit="1"/>
          </p:cNvSpPr>
          <p:nvPr>
            <p:ph type="sldImg"/>
          </p:nvPr>
        </p:nvSpPr>
        <p:spPr>
          <a:xfrm>
            <a:off x="280988" y="468313"/>
            <a:ext cx="6297612" cy="3543300"/>
          </a:xfrm>
          <a:ln/>
        </p:spPr>
      </p:sp>
      <p:sp>
        <p:nvSpPr>
          <p:cNvPr id="157703" name="Rectangle 3">
            <a:extLst>
              <a:ext uri="{FF2B5EF4-FFF2-40B4-BE49-F238E27FC236}">
                <a16:creationId xmlns:a16="http://schemas.microsoft.com/office/drawing/2014/main" id="{63D70BFD-7818-1049-BB6C-A6F9F8ACCA5A}"/>
              </a:ext>
            </a:extLst>
          </p:cNvPr>
          <p:cNvSpPr>
            <a:spLocks noGrp="1" noChangeArrowheads="1"/>
          </p:cNvSpPr>
          <p:nvPr>
            <p:ph type="body" idx="1"/>
          </p:nvPr>
        </p:nvSpPr>
        <p:spPr>
          <a:xfrm>
            <a:off x="428625" y="4013915"/>
            <a:ext cx="6000750" cy="48741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4313" indent="-214313" eaLnBrk="1" hangingPunct="1"/>
            <a:r>
              <a:rPr lang="en-US" altLang="en-US" i="0" dirty="0">
                <a:latin typeface="Arial" panose="020B0604020202020204" pitchFamily="34" charset="0"/>
                <a:ea typeface="ＭＳ Ｐゴシック" panose="020B0600070205080204" pitchFamily="34" charset="-128"/>
              </a:rPr>
              <a:t>We want to discourage the use of pesticides by anyone other than the PMP.</a:t>
            </a:r>
          </a:p>
          <a:p>
            <a:pPr marL="214313" indent="-214313" eaLnBrk="1" hangingPunct="1"/>
            <a:endParaRPr lang="en-US" altLang="en-US" i="0" dirty="0">
              <a:latin typeface="Arial" panose="020B0604020202020204" pitchFamily="34" charset="0"/>
              <a:ea typeface="ＭＳ Ｐゴシック" panose="020B0600070205080204" pitchFamily="34" charset="-128"/>
            </a:endParaRPr>
          </a:p>
          <a:p>
            <a:pPr marL="214313" indent="-214313" eaLnBrk="1" hangingPunct="1"/>
            <a:r>
              <a:rPr lang="en-US" altLang="en-US" i="0" dirty="0">
                <a:latin typeface="Arial" panose="020B0604020202020204" pitchFamily="34" charset="0"/>
                <a:ea typeface="ＭＳ Ｐゴシック" panose="020B0600070205080204" pitchFamily="34" charset="-128"/>
              </a:rPr>
              <a:t>There are more effective products than over-the-counter sprays and foggers that pose less risk and get at the source of the pest problem. </a:t>
            </a:r>
          </a:p>
          <a:p>
            <a:pPr marL="214313" indent="-214313" eaLnBrk="1" hangingPunct="1"/>
            <a:endParaRPr lang="en-US" altLang="en-US" i="0" dirty="0">
              <a:latin typeface="Arial" panose="020B0604020202020204" pitchFamily="34" charset="0"/>
              <a:ea typeface="ＭＳ Ｐゴシック" panose="020B0600070205080204" pitchFamily="34" charset="-128"/>
            </a:endParaRPr>
          </a:p>
          <a:p>
            <a:pPr marL="214313" indent="-214313" eaLnBrk="1" hangingPunct="1"/>
            <a:r>
              <a:rPr lang="en-US" altLang="en-US" i="0" dirty="0">
                <a:latin typeface="Arial" panose="020B0604020202020204" pitchFamily="34" charset="0"/>
                <a:ea typeface="ＭＳ Ｐゴシック" panose="020B0600070205080204" pitchFamily="34" charset="-128"/>
              </a:rPr>
              <a:t>Sprays and foggers—whether in a pump-up sprayer or pressurized can— promise to deliver pesticides to kill cockroaches. In general, these pesticides repel the cockroaches further into hiding  or only kill them on contact. Some items to note:</a:t>
            </a:r>
          </a:p>
          <a:p>
            <a:pPr marL="214313" indent="-214313" eaLnBrk="1" hangingPunct="1">
              <a:buFontTx/>
              <a:buAutoNum type="arabicPeriod"/>
            </a:pPr>
            <a:r>
              <a:rPr lang="en-US" altLang="en-US" i="0" dirty="0">
                <a:latin typeface="Arial" panose="020B0604020202020204" pitchFamily="34" charset="0"/>
                <a:ea typeface="ＭＳ Ｐゴシック" panose="020B0600070205080204" pitchFamily="34" charset="-128"/>
              </a:rPr>
              <a:t>Repelling may only chase cockroaches to another unit. Furthermore, it is difficult to reach cockroaches with sprays. As a result, the sprays do not usually get the hiding cockroaches and have limited residual . So The quick- and sometimes visible - kill does not last. </a:t>
            </a:r>
          </a:p>
          <a:p>
            <a:pPr marL="214313" indent="-214313" eaLnBrk="1" hangingPunct="1">
              <a:buFontTx/>
              <a:buAutoNum type="arabicPeriod"/>
            </a:pPr>
            <a:r>
              <a:rPr lang="en-US" altLang="en-US" i="0" dirty="0">
                <a:latin typeface="Arial" panose="020B0604020202020204" pitchFamily="34" charset="0"/>
                <a:ea typeface="ＭＳ Ｐゴシック" panose="020B0600070205080204" pitchFamily="34" charset="-128"/>
              </a:rPr>
              <a:t>Sprays may contaminate the baits, rendering them useless. If the bait is contaminated, the cockroach will not go in the bait to feed. </a:t>
            </a:r>
          </a:p>
          <a:p>
            <a:pPr marL="214313" indent="-214313" eaLnBrk="1" hangingPunct="1">
              <a:buFontTx/>
              <a:buAutoNum type="arabicPeriod"/>
            </a:pPr>
            <a:r>
              <a:rPr lang="en-US" altLang="en-US" i="0" dirty="0">
                <a:latin typeface="Arial" panose="020B0604020202020204" pitchFamily="34" charset="0"/>
                <a:ea typeface="ＭＳ Ｐゴシック" panose="020B0600070205080204" pitchFamily="34" charset="-128"/>
              </a:rPr>
              <a:t>Sprays can result in unnecessary pesticide exposure for people. Given the </a:t>
            </a:r>
            <a:r>
              <a:rPr lang="en-US" altLang="en-US" b="0" i="0" dirty="0">
                <a:latin typeface="Arial" panose="020B0604020202020204" pitchFamily="34" charset="0"/>
                <a:ea typeface="ＭＳ Ｐゴシック" panose="020B0600070205080204" pitchFamily="34" charset="-128"/>
              </a:rPr>
              <a:t>effectiveness of baits, this exposure and the health risks may be unnecessary.</a:t>
            </a:r>
          </a:p>
        </p:txBody>
      </p:sp>
    </p:spTree>
    <p:extLst>
      <p:ext uri="{BB962C8B-B14F-4D97-AF65-F5344CB8AC3E}">
        <p14:creationId xmlns:p14="http://schemas.microsoft.com/office/powerpoint/2010/main" val="26028432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dirty="0">
                <a:solidFill>
                  <a:schemeClr val="tx1"/>
                </a:solidFill>
                <a:latin typeface="Arial" panose="020B0604020202020204" pitchFamily="34" charset="0"/>
                <a:cs typeface="Arial" panose="020B0604020202020204" pitchFamily="34" charset="0"/>
              </a:rPr>
              <a:t>Evaluation is crucial for success, and an ongoing process.  Regularly ask yourself the following questions:</a:t>
            </a:r>
          </a:p>
          <a:p>
            <a:endParaRPr lang="en-US" sz="1400" b="0" i="0" dirty="0">
              <a:solidFill>
                <a:schemeClr val="tx1"/>
              </a:solidFill>
              <a:latin typeface="Arial" panose="020B0604020202020204" pitchFamily="34" charset="0"/>
              <a:cs typeface="Arial" panose="020B0604020202020204" pitchFamily="34" charset="0"/>
            </a:endParaRPr>
          </a:p>
          <a:p>
            <a:r>
              <a:rPr lang="en-US" sz="1400" b="0" i="0" dirty="0">
                <a:solidFill>
                  <a:schemeClr val="tx1"/>
                </a:solidFill>
                <a:latin typeface="Arial" panose="020B0604020202020204" pitchFamily="34" charset="0"/>
                <a:cs typeface="Arial" panose="020B0604020202020204" pitchFamily="34" charset="0"/>
              </a:rPr>
              <a:t>Are you seeing fewer cockroaches? If yes, that’s great – you're on the right track</a:t>
            </a:r>
          </a:p>
          <a:p>
            <a:endParaRPr lang="en-US" sz="1400" b="0" i="0" dirty="0">
              <a:solidFill>
                <a:schemeClr val="tx1"/>
              </a:solidFill>
              <a:latin typeface="Arial" panose="020B0604020202020204" pitchFamily="34" charset="0"/>
              <a:cs typeface="Arial" panose="020B0604020202020204" pitchFamily="34" charset="0"/>
            </a:endParaRPr>
          </a:p>
          <a:p>
            <a:r>
              <a:rPr lang="en-US" sz="1400" b="0" i="0" dirty="0">
                <a:solidFill>
                  <a:schemeClr val="tx1"/>
                </a:solidFill>
                <a:latin typeface="Arial" panose="020B0604020202020204" pitchFamily="34" charset="0"/>
                <a:cs typeface="Arial" panose="020B0604020202020204" pitchFamily="34" charset="0"/>
              </a:rPr>
              <a:t>Not getting the results that you would like? Then meet with your PMP to discuss the situation, here are a few scenarios to consider:</a:t>
            </a:r>
          </a:p>
          <a:p>
            <a:endParaRPr lang="en-US" sz="1400" b="0" i="0" dirty="0">
              <a:solidFill>
                <a:schemeClr val="tx1"/>
              </a:solidFill>
              <a:latin typeface="Arial" panose="020B0604020202020204" pitchFamily="34" charset="0"/>
              <a:cs typeface="Arial" panose="020B0604020202020204" pitchFamily="34" charset="0"/>
            </a:endParaRPr>
          </a:p>
          <a:p>
            <a:r>
              <a:rPr lang="en-US" sz="1400" b="0" i="0" dirty="0">
                <a:solidFill>
                  <a:schemeClr val="tx1"/>
                </a:solidFill>
                <a:latin typeface="Arial" panose="020B0604020202020204" pitchFamily="34" charset="0"/>
                <a:cs typeface="Arial" panose="020B0604020202020204" pitchFamily="34" charset="0"/>
              </a:rPr>
              <a:t>Is there a sanitation issue? Is there a neighbor with an infestation that has not been addressed? Is the PMP applying sufficient amounts of bait? Could they spend more time in the units with on-going issues? Has the PMP switched products in the last 6 months? Ask your PMP to consider using a different formulation. Rotating products is important so that the cockroaches do not develop a resistance to the treatments.</a:t>
            </a:r>
          </a:p>
          <a:p>
            <a:endParaRPr lang="en-US" sz="1400" b="0" i="0" dirty="0">
              <a:solidFill>
                <a:schemeClr val="tx1"/>
              </a:solidFill>
              <a:latin typeface="Arial" panose="020B0604020202020204" pitchFamily="34" charset="0"/>
              <a:cs typeface="Arial" panose="020B0604020202020204" pitchFamily="34" charset="0"/>
            </a:endParaRPr>
          </a:p>
          <a:p>
            <a:r>
              <a:rPr lang="en-US" sz="1400" b="0" i="0" dirty="0">
                <a:solidFill>
                  <a:schemeClr val="tx1"/>
                </a:solidFill>
                <a:latin typeface="Arial" panose="020B0604020202020204" pitchFamily="34" charset="0"/>
                <a:cs typeface="Arial" panose="020B0604020202020204" pitchFamily="34" charset="0"/>
              </a:rPr>
              <a:t>Continue to monitor, so that any reintroductions are caught early.</a:t>
            </a:r>
          </a:p>
        </p:txBody>
      </p:sp>
      <p:sp>
        <p:nvSpPr>
          <p:cNvPr id="4" name="Slide Number Placeholder 3"/>
          <p:cNvSpPr>
            <a:spLocks noGrp="1"/>
          </p:cNvSpPr>
          <p:nvPr>
            <p:ph type="sldNum" sz="quarter" idx="5"/>
          </p:nvPr>
        </p:nvSpPr>
        <p:spPr/>
        <p:txBody>
          <a:bodyPr/>
          <a:lstStyle/>
          <a:p>
            <a:fld id="{1A613FDA-86FC-D245-BEEB-4D72F9FD7892}" type="slidenum">
              <a:rPr lang="en-US" smtClean="0"/>
              <a:t>57</a:t>
            </a:fld>
            <a:endParaRPr lang="en-US"/>
          </a:p>
        </p:txBody>
      </p:sp>
    </p:spTree>
    <p:extLst>
      <p:ext uri="{BB962C8B-B14F-4D97-AF65-F5344CB8AC3E}">
        <p14:creationId xmlns:p14="http://schemas.microsoft.com/office/powerpoint/2010/main" val="36364763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1B49A0C9-DCCD-084A-9A90-BE33BD5F8DE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81962" indent="-300367"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204825"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86420"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168014"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651286"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134559"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617831"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101104"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marL="0" marR="0" lvl="0" indent="0" algn="l" defTabSz="969901" rtl="0" eaLnBrk="1" fontAlgn="auto" latinLnBrk="0" hangingPunct="1">
              <a:lnSpc>
                <a:spcPct val="100000"/>
              </a:lnSpc>
              <a:spcBef>
                <a:spcPct val="0"/>
              </a:spcBef>
              <a:spcAft>
                <a:spcPts val="0"/>
              </a:spcAft>
              <a:buClr>
                <a:srgbClr val="000000"/>
              </a:buClr>
              <a:buSzPct val="100000"/>
              <a:buFont typeface="Arial" panose="020B0604020202020204" pitchFamily="34" charset="0"/>
              <a:buNone/>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t>IPM in Multifamily Housing Training</a:t>
            </a:r>
          </a:p>
        </p:txBody>
      </p:sp>
      <p:sp>
        <p:nvSpPr>
          <p:cNvPr id="121859" name="Rectangle 6">
            <a:extLst>
              <a:ext uri="{FF2B5EF4-FFF2-40B4-BE49-F238E27FC236}">
                <a16:creationId xmlns:a16="http://schemas.microsoft.com/office/drawing/2014/main" id="{EE8A786B-0B4F-9E4A-B79C-6C795577B47F}"/>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81962" indent="-300367"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204825"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86420"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168014"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651286"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134559"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617831"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101104"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marL="0" marR="0" lvl="0" indent="0" algn="l" defTabSz="969901" rtl="0" eaLnBrk="1" fontAlgn="auto" latinLnBrk="0" hangingPunct="1">
              <a:lnSpc>
                <a:spcPct val="100000"/>
              </a:lnSpc>
              <a:spcBef>
                <a:spcPct val="0"/>
              </a:spcBef>
              <a:spcAft>
                <a:spcPts val="0"/>
              </a:spcAft>
              <a:buClr>
                <a:srgbClr val="000000"/>
              </a:buClr>
              <a:buSzPct val="100000"/>
              <a:buFont typeface="Arial" panose="020B0604020202020204" pitchFamily="34" charset="0"/>
              <a:buNone/>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t>www.StopPests.org</a:t>
            </a:r>
          </a:p>
        </p:txBody>
      </p:sp>
      <p:sp>
        <p:nvSpPr>
          <p:cNvPr id="121860" name="Rectangle 7">
            <a:extLst>
              <a:ext uri="{FF2B5EF4-FFF2-40B4-BE49-F238E27FC236}">
                <a16:creationId xmlns:a16="http://schemas.microsoft.com/office/drawing/2014/main" id="{2C527469-3F6D-CF4C-BC7F-E91D0F34E16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Arial" panose="020B0604020202020204" pitchFamily="34" charset="0"/>
                <a:ea typeface="ヒラギノ角ゴ Pro W3" panose="020B0300000000000000" pitchFamily="34" charset="-128"/>
              </a:defRPr>
            </a:lvl1pPr>
            <a:lvl2pPr marL="781962" indent="-300367"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ヒラギノ角ゴ Pro W3" panose="020B0300000000000000" pitchFamily="34" charset="-128"/>
              </a:defRPr>
            </a:lvl2pPr>
            <a:lvl3pPr marL="1204825"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3pPr>
            <a:lvl4pPr marL="1686420"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4pPr>
            <a:lvl5pPr marL="2168014" indent="-239959" defTabSz="969901">
              <a:spcBef>
                <a:spcPct val="30000"/>
              </a:spcBef>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5pPr>
            <a:lvl6pPr marL="2651286"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6pPr>
            <a:lvl7pPr marL="3134559"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7pPr>
            <a:lvl8pPr marL="3617831"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8pPr>
            <a:lvl9pPr marL="4101104" indent="-239959" defTabSz="969901" eaLnBrk="0" fontAlgn="base" hangingPunct="0">
              <a:spcBef>
                <a:spcPct val="30000"/>
              </a:spcBef>
              <a:spcAft>
                <a:spcPct val="0"/>
              </a:spcAft>
              <a:buClr>
                <a:srgbClr val="000000"/>
              </a:buClr>
              <a:buSzPct val="100000"/>
              <a:buFont typeface="Times New Roman" panose="02020603050405020304" pitchFamily="18" charset="0"/>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1200">
                <a:solidFill>
                  <a:srgbClr val="000000"/>
                </a:solidFill>
                <a:latin typeface="Times New Roman" panose="02020603050405020304" pitchFamily="18" charset="0"/>
                <a:ea typeface="ＭＳ Ｐゴシック" panose="020B0600070205080204" pitchFamily="34" charset="-128"/>
              </a:defRPr>
            </a:lvl9pPr>
          </a:lstStyle>
          <a:p>
            <a:pPr marL="0" marR="0" lvl="0" indent="0" algn="r" defTabSz="969901" rtl="0" eaLnBrk="1" fontAlgn="auto" latinLnBrk="0" hangingPunct="1">
              <a:lnSpc>
                <a:spcPct val="100000"/>
              </a:lnSpc>
              <a:spcBef>
                <a:spcPct val="0"/>
              </a:spcBef>
              <a:spcAft>
                <a:spcPts val="0"/>
              </a:spcAft>
              <a:buClr>
                <a:srgbClr val="000000"/>
              </a:buClr>
              <a:buSzPct val="100000"/>
              <a:buFont typeface="Arial" panose="020B0604020202020204" pitchFamily="34" charset="0"/>
              <a:buNone/>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a:pPr>
            <a:fld id="{731032C5-1536-AB47-86F5-49C5C08E9542}" type="slidenum">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969901" rtl="0" eaLnBrk="1" fontAlgn="auto" latinLnBrk="0" hangingPunct="1">
                <a:lnSpc>
                  <a:spcPct val="100000"/>
                </a:lnSpc>
                <a:spcBef>
                  <a:spcPct val="0"/>
                </a:spcBef>
                <a:spcAft>
                  <a:spcPts val="0"/>
                </a:spcAft>
                <a:buClr>
                  <a:srgbClr val="000000"/>
                </a:buClr>
                <a:buSzPct val="100000"/>
                <a:buFont typeface="Arial" panose="020B0604020202020204" pitchFamily="34" charset="0"/>
                <a:buNone/>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a:pPr>
              <a:t>58</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sp>
        <p:nvSpPr>
          <p:cNvPr id="121861" name="Rectangle 7">
            <a:extLst>
              <a:ext uri="{FF2B5EF4-FFF2-40B4-BE49-F238E27FC236}">
                <a16:creationId xmlns:a16="http://schemas.microsoft.com/office/drawing/2014/main" id="{ED41F734-0B02-3A41-A8F8-C63AEEC611DF}"/>
              </a:ext>
            </a:extLst>
          </p:cNvPr>
          <p:cNvSpPr txBox="1">
            <a:spLocks noGrp="1" noChangeArrowheads="1"/>
          </p:cNvSpPr>
          <p:nvPr/>
        </p:nvSpPr>
        <p:spPr bwMode="auto">
          <a:xfrm>
            <a:off x="4145280" y="9272826"/>
            <a:ext cx="3168227" cy="48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54" tIns="48777" rIns="97554" bIns="48777" anchor="b"/>
          <a:lstStyle>
            <a:lvl1pPr defTabSz="920750">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742950" indent="-28575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20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207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marL="0" marR="0" lvl="0" indent="0" algn="r" defTabSz="920750" rtl="0" eaLnBrk="1" fontAlgn="auto" latinLnBrk="0" hangingPunct="1">
              <a:lnSpc>
                <a:spcPct val="100000"/>
              </a:lnSpc>
              <a:spcBef>
                <a:spcPct val="0"/>
              </a:spcBef>
              <a:spcAft>
                <a:spcPts val="0"/>
              </a:spcAft>
              <a:buClrTx/>
              <a:buSzTx/>
              <a:buFontTx/>
              <a:buNone/>
              <a:tabLst/>
              <a:defRPr/>
            </a:pPr>
            <a:fld id="{A4233558-2F4D-E845-A9E6-806CC2B67F74}" type="slidenum">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920750" rtl="0" eaLnBrk="1" fontAlgn="auto" latinLnBrk="0" hangingPunct="1">
                <a:lnSpc>
                  <a:spcPct val="100000"/>
                </a:lnSpc>
                <a:spcBef>
                  <a:spcPct val="0"/>
                </a:spcBef>
                <a:spcAft>
                  <a:spcPts val="0"/>
                </a:spcAft>
                <a:buClrTx/>
                <a:buSzTx/>
                <a:buFontTx/>
                <a:buNone/>
                <a:tabLst/>
                <a:defRPr/>
              </a:pPr>
              <a:t>58</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sp>
        <p:nvSpPr>
          <p:cNvPr id="121862" name="Rectangle 2">
            <a:extLst>
              <a:ext uri="{FF2B5EF4-FFF2-40B4-BE49-F238E27FC236}">
                <a16:creationId xmlns:a16="http://schemas.microsoft.com/office/drawing/2014/main" id="{D39A2E61-72AA-6540-B590-C3FF384F2AD3}"/>
              </a:ext>
            </a:extLst>
          </p:cNvPr>
          <p:cNvSpPr>
            <a:spLocks noGrp="1" noRot="1" noChangeAspect="1" noChangeArrowheads="1" noTextEdit="1"/>
          </p:cNvSpPr>
          <p:nvPr>
            <p:ph type="sldImg"/>
          </p:nvPr>
        </p:nvSpPr>
        <p:spPr>
          <a:ln/>
        </p:spPr>
      </p:sp>
      <p:sp>
        <p:nvSpPr>
          <p:cNvPr id="121863" name="Rectangle 3">
            <a:extLst>
              <a:ext uri="{FF2B5EF4-FFF2-40B4-BE49-F238E27FC236}">
                <a16:creationId xmlns:a16="http://schemas.microsoft.com/office/drawing/2014/main" id="{46AF9853-9CF0-CB41-A3FB-8C6A577FA5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latin typeface="Arial" panose="020B0604020202020204" pitchFamily="34" charset="0"/>
                <a:ea typeface="ＭＳ Ｐゴシック" panose="020B0600070205080204" pitchFamily="34" charset="-128"/>
                <a:cs typeface="Arial" panose="020B0604020202020204" pitchFamily="34" charset="0"/>
              </a:rPr>
              <a:t>Let’s think through some of the problems that contribute to pest infestations.</a:t>
            </a:r>
          </a:p>
          <a:p>
            <a:pPr eaLnBrk="1" hangingPunct="1"/>
            <a:r>
              <a:rPr lang="en-US" altLang="en-US" sz="1400" dirty="0">
                <a:latin typeface="Arial" panose="020B0604020202020204" pitchFamily="34" charset="0"/>
                <a:ea typeface="ＭＳ Ｐゴシック" panose="020B0600070205080204" pitchFamily="34" charset="-128"/>
                <a:cs typeface="Arial" panose="020B0604020202020204" pitchFamily="34" charset="0"/>
              </a:rPr>
              <a:t>We’ll develop our skills by reviewing the following photos.  </a:t>
            </a:r>
          </a:p>
          <a:p>
            <a:pPr eaLnBrk="1" hangingPunct="1"/>
            <a:endParaRPr lang="en-US" altLang="en-US" sz="14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z="1400" dirty="0">
                <a:latin typeface="Arial" panose="020B0604020202020204" pitchFamily="34" charset="0"/>
                <a:ea typeface="ＭＳ Ｐゴシック" panose="020B0600070205080204" pitchFamily="34" charset="-128"/>
                <a:cs typeface="Arial" panose="020B0604020202020204" pitchFamily="34" charset="0"/>
              </a:rPr>
              <a:t>As you view each photo, see if you can spot</a:t>
            </a:r>
          </a:p>
          <a:p>
            <a:pPr eaLnBrk="1" hangingPunct="1"/>
            <a:endParaRPr lang="en-US" altLang="en-US" sz="14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400" dirty="0">
                <a:latin typeface="Arial" panose="020B0604020202020204" pitchFamily="34" charset="0"/>
                <a:cs typeface="Arial" panose="020B0604020202020204" pitchFamily="34" charset="0"/>
              </a:rPr>
              <a:t>What’</a:t>
            </a:r>
            <a:r>
              <a:rPr lang="en-US" altLang="ja-JP" sz="1400" dirty="0">
                <a:latin typeface="Arial" panose="020B0604020202020204" pitchFamily="34" charset="0"/>
                <a:cs typeface="Arial" panose="020B0604020202020204" pitchFamily="34" charset="0"/>
              </a:rPr>
              <a:t>s the problem, or the pest conducive condition?</a:t>
            </a:r>
          </a:p>
          <a:p>
            <a:r>
              <a:rPr lang="en-US" altLang="en-US" sz="1400" dirty="0">
                <a:latin typeface="Arial" panose="020B0604020202020204" pitchFamily="34" charset="0"/>
                <a:cs typeface="Arial" panose="020B0604020202020204" pitchFamily="34" charset="0"/>
              </a:rPr>
              <a:t>How would you fix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i="0" dirty="0">
                <a:latin typeface="Arial" panose="020B0604020202020204" pitchFamily="34" charset="0"/>
                <a:cs typeface="Arial" panose="020B0604020202020204" pitchFamily="34" charset="0"/>
              </a:rPr>
              <a:t>Who is responsible for the fix?</a:t>
            </a:r>
          </a:p>
          <a:p>
            <a:pPr eaLnBrk="1" hangingPunct="1"/>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z="1400" i="0" dirty="0">
                <a:latin typeface="Arial" panose="020B0604020202020204" pitchFamily="34" charset="0"/>
                <a:ea typeface="ＭＳ Ｐゴシック" panose="020B0600070205080204" pitchFamily="34" charset="-128"/>
                <a:cs typeface="Arial" panose="020B0604020202020204" pitchFamily="34" charset="0"/>
              </a:rPr>
              <a:t>We’ll give you a few seconds to examine the photo, then discuss our findings</a:t>
            </a:r>
          </a:p>
          <a:p>
            <a:pPr eaLnBrk="1" hangingPunct="1"/>
            <a:endParaRPr lang="en-US" altLang="en-US" sz="1400" i="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1" dirty="0">
                <a:latin typeface="Arial" panose="020B0604020202020204" pitchFamily="34" charset="0"/>
                <a:cs typeface="Arial" panose="020B0604020202020204" pitchFamily="34" charset="0"/>
              </a:rPr>
              <a:t>Note: We can reduce the number of photos if needed. The idea is to ask viewers to consider each photo, write down the problem, the fix, the responsibility, then the narrator will review </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829354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dirty="0">
                <a:latin typeface="Arial" panose="020B0604020202020204" pitchFamily="34" charset="0"/>
                <a:cs typeface="Arial" panose="020B0604020202020204" pitchFamily="34" charset="0"/>
              </a:rPr>
              <a:t>What’</a:t>
            </a:r>
            <a:r>
              <a:rPr lang="en-US" altLang="ja-JP" sz="1400" dirty="0">
                <a:latin typeface="Arial" panose="020B0604020202020204" pitchFamily="34" charset="0"/>
                <a:cs typeface="Arial" panose="020B0604020202020204" pitchFamily="34" charset="0"/>
              </a:rPr>
              <a:t>s the problem, or the pest conducive condition in this photo? Cockroaches have gathered at the crown molding near the ceiling. The frass is quite obvious. Less obvious is the fact that the walls are covered with a thin film of grease, providing food for the cockroaches.</a:t>
            </a:r>
          </a:p>
          <a:p>
            <a:r>
              <a:rPr lang="en-US" altLang="en-US" sz="1400" dirty="0">
                <a:latin typeface="Arial" panose="020B0604020202020204" pitchFamily="34" charset="0"/>
                <a:cs typeface="Arial" panose="020B0604020202020204" pitchFamily="34" charset="0"/>
              </a:rPr>
              <a:t>How would </a:t>
            </a:r>
            <a:r>
              <a:rPr lang="en-US" altLang="en-US" sz="1400" u="sng" dirty="0">
                <a:latin typeface="Arial" panose="020B0604020202020204" pitchFamily="34" charset="0"/>
                <a:cs typeface="Arial" panose="020B0604020202020204" pitchFamily="34" charset="0"/>
              </a:rPr>
              <a:t>you</a:t>
            </a:r>
            <a:r>
              <a:rPr lang="en-US" altLang="en-US" sz="1400" dirty="0">
                <a:latin typeface="Arial" panose="020B0604020202020204" pitchFamily="34" charset="0"/>
                <a:cs typeface="Arial" panose="020B0604020202020204" pitchFamily="34" charset="0"/>
              </a:rPr>
              <a:t> fix it? </a:t>
            </a:r>
          </a:p>
          <a:p>
            <a:endParaRPr lang="en-US" altLang="en-US" sz="1400" dirty="0">
              <a:latin typeface="Arial" panose="020B0604020202020204" pitchFamily="34" charset="0"/>
              <a:cs typeface="Arial" panose="020B0604020202020204" pitchFamily="34" charset="0"/>
            </a:endParaRPr>
          </a:p>
          <a:p>
            <a:r>
              <a:rPr lang="en-US" altLang="en-US" sz="1400" dirty="0">
                <a:latin typeface="Arial" panose="020B0604020202020204" pitchFamily="34" charset="0"/>
                <a:cs typeface="Arial" panose="020B0604020202020204" pitchFamily="34" charset="0"/>
              </a:rPr>
              <a:t>The roaches, frass, and grease all need to be cleaned away.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i="0" dirty="0">
                <a:latin typeface="Arial" panose="020B0604020202020204" pitchFamily="34" charset="0"/>
                <a:cs typeface="Arial" panose="020B0604020202020204" pitchFamily="34" charset="0"/>
              </a:rPr>
              <a:t>Who is responsible for the fix? The housekeeping practices of this resident and any supporting lease provisions need to be examined. Does this resident need training? Is it time to enforce the housekeeping standards in the lease?</a:t>
            </a:r>
          </a:p>
          <a:p>
            <a:endParaRPr lang="en-US" dirty="0"/>
          </a:p>
        </p:txBody>
      </p:sp>
      <p:sp>
        <p:nvSpPr>
          <p:cNvPr id="4" name="Slide Number Placeholder 3"/>
          <p:cNvSpPr>
            <a:spLocks noGrp="1"/>
          </p:cNvSpPr>
          <p:nvPr>
            <p:ph type="sldNum" sz="quarter" idx="5"/>
          </p:nvPr>
        </p:nvSpPr>
        <p:spPr/>
        <p:txBody>
          <a:bodyPr/>
          <a:lstStyle/>
          <a:p>
            <a:fld id="{1A613FDA-86FC-D245-BEEB-4D72F9FD7892}" type="slidenum">
              <a:rPr lang="en-US" smtClean="0"/>
              <a:t>59</a:t>
            </a:fld>
            <a:endParaRPr lang="en-US"/>
          </a:p>
        </p:txBody>
      </p:sp>
    </p:spTree>
    <p:extLst>
      <p:ext uri="{BB962C8B-B14F-4D97-AF65-F5344CB8AC3E}">
        <p14:creationId xmlns:p14="http://schemas.microsoft.com/office/powerpoint/2010/main" val="2840943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2E70152E-3411-8644-A4CD-FF5872C4F67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95235" name="Rectangle 6">
            <a:extLst>
              <a:ext uri="{FF2B5EF4-FFF2-40B4-BE49-F238E27FC236}">
                <a16:creationId xmlns:a16="http://schemas.microsoft.com/office/drawing/2014/main" id="{56BBB370-67A7-994D-8AC6-4C51A3C9A85D}"/>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95236" name="Rectangle 7">
            <a:extLst>
              <a:ext uri="{FF2B5EF4-FFF2-40B4-BE49-F238E27FC236}">
                <a16:creationId xmlns:a16="http://schemas.microsoft.com/office/drawing/2014/main" id="{DFA135C1-00F6-A24B-919E-45E70619EE3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C25C60C9-41B9-0C44-ACBE-9CE1037E7E46}" type="slidenum">
              <a:rPr lang="en-US" altLang="en-US" sz="1100" smtClean="0">
                <a:ea typeface="Osaka" panose="020B0600000000000000" pitchFamily="34" charset="-128"/>
              </a:rPr>
              <a:pPr eaLnBrk="1" hangingPunct="1">
                <a:spcBef>
                  <a:spcPct val="0"/>
                </a:spcBef>
                <a:buFont typeface="Arial" panose="020B0604020202020204" pitchFamily="34" charset="0"/>
                <a:buNone/>
              </a:pPr>
              <a:t>6</a:t>
            </a:fld>
            <a:endParaRPr lang="en-US" altLang="en-US" sz="1100">
              <a:ea typeface="Osaka" panose="020B0600000000000000" pitchFamily="34" charset="-128"/>
            </a:endParaRPr>
          </a:p>
        </p:txBody>
      </p:sp>
      <p:sp>
        <p:nvSpPr>
          <p:cNvPr id="95237" name="Rectangle 2">
            <a:extLst>
              <a:ext uri="{FF2B5EF4-FFF2-40B4-BE49-F238E27FC236}">
                <a16:creationId xmlns:a16="http://schemas.microsoft.com/office/drawing/2014/main" id="{40C5662A-15A9-8341-8A6E-215894EE0657}"/>
              </a:ext>
            </a:extLst>
          </p:cNvPr>
          <p:cNvSpPr>
            <a:spLocks noGrp="1" noRot="1" noChangeAspect="1" noChangeArrowheads="1" noTextEdit="1"/>
          </p:cNvSpPr>
          <p:nvPr>
            <p:ph type="sldImg"/>
          </p:nvPr>
        </p:nvSpPr>
        <p:spPr>
          <a:ln/>
        </p:spPr>
      </p:sp>
      <p:sp>
        <p:nvSpPr>
          <p:cNvPr id="95238" name="Rectangle 3">
            <a:extLst>
              <a:ext uri="{FF2B5EF4-FFF2-40B4-BE49-F238E27FC236}">
                <a16:creationId xmlns:a16="http://schemas.microsoft.com/office/drawing/2014/main" id="{C42A2433-14AA-8A4A-ADEC-594F1BC4F8C5}"/>
              </a:ext>
            </a:extLst>
          </p:cNvPr>
          <p:cNvSpPr>
            <a:spLocks noGrp="1" noChangeArrowheads="1"/>
          </p:cNvSpPr>
          <p:nvPr>
            <p:ph type="body" idx="1"/>
          </p:nvPr>
        </p:nvSpPr>
        <p:spPr>
          <a:xfrm>
            <a:off x="428625" y="4288288"/>
            <a:ext cx="6000750" cy="42527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0" dirty="0">
                <a:latin typeface="Arial" panose="020B0604020202020204" pitchFamily="34" charset="0"/>
                <a:ea typeface="ＭＳ Ｐゴシック" panose="020B0600070205080204" pitchFamily="34" charset="-128"/>
                <a:cs typeface="Arial" panose="020B0604020202020204" pitchFamily="34" charset="0"/>
              </a:rPr>
              <a:t>There are actually many types of cockroaches. This photo shows four types that you may see in  housing. Different kinds of cockroaches have diverse preferences for food and shelter, so it’s important for us to identify which one we’re dealing with. </a:t>
            </a:r>
          </a:p>
          <a:p>
            <a:pPr eaLnBrk="1" hangingPunct="1"/>
            <a:endParaRPr lang="en-US" altLang="en-US" b="0" i="0" dirty="0">
              <a:latin typeface="Arial" panose="020B0604020202020204" pitchFamily="34" charset="0"/>
              <a:ea typeface="ＭＳ Ｐゴシック" panose="020B0600070205080204" pitchFamily="34" charset="-128"/>
              <a:cs typeface="Arial" panose="020B0604020202020204" pitchFamily="34" charset="0"/>
            </a:endParaRPr>
          </a:p>
          <a:p>
            <a:r>
              <a:rPr lang="en-US" sz="1200" b="0" i="0" kern="1200" dirty="0">
                <a:solidFill>
                  <a:schemeClr val="tx1"/>
                </a:solidFill>
                <a:effectLst/>
                <a:latin typeface="Arial" panose="020B0604020202020204" pitchFamily="34" charset="0"/>
                <a:ea typeface="+mn-ea"/>
                <a:cs typeface="Arial" panose="020B0604020202020204" pitchFamily="34" charset="0"/>
              </a:rPr>
              <a:t>Our primary focus will be on the most common species, the German cockroach.</a:t>
            </a:r>
          </a:p>
          <a:p>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b="0" i="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noProof="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6459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dirty="0">
                <a:latin typeface="Arial" panose="020B0604020202020204" pitchFamily="34" charset="0"/>
                <a:cs typeface="Arial" panose="020B0604020202020204" pitchFamily="34" charset="0"/>
              </a:rPr>
              <a:t>What i</a:t>
            </a:r>
            <a:r>
              <a:rPr lang="en-US" altLang="ja-JP" sz="1400" dirty="0">
                <a:latin typeface="Arial" panose="020B0604020202020204" pitchFamily="34" charset="0"/>
                <a:cs typeface="Arial" panose="020B0604020202020204" pitchFamily="34" charset="0"/>
              </a:rPr>
              <a:t>s the problem, or the pest conducive condition in this photo? </a:t>
            </a:r>
          </a:p>
          <a:p>
            <a:endParaRPr lang="en-US" altLang="ja-JP" sz="1400" dirty="0">
              <a:latin typeface="Arial" panose="020B0604020202020204" pitchFamily="34" charset="0"/>
              <a:cs typeface="Arial" panose="020B0604020202020204" pitchFamily="34" charset="0"/>
            </a:endParaRPr>
          </a:p>
          <a:p>
            <a:r>
              <a:rPr lang="en-US" altLang="ja-JP" sz="1400" dirty="0">
                <a:latin typeface="Arial" panose="020B0604020202020204" pitchFamily="34" charset="0"/>
                <a:cs typeface="Arial" panose="020B0604020202020204" pitchFamily="34" charset="0"/>
              </a:rPr>
              <a:t>Pests could access the living space from the hole in the wall, under the bathroom sink.</a:t>
            </a:r>
          </a:p>
          <a:p>
            <a:r>
              <a:rPr lang="en-US" altLang="en-US" sz="1400" dirty="0">
                <a:latin typeface="Arial" panose="020B0604020202020204" pitchFamily="34" charset="0"/>
                <a:cs typeface="Arial" panose="020B0604020202020204" pitchFamily="34" charset="0"/>
              </a:rPr>
              <a:t>How would you fix it? Install an escutcheon plate, fixing it firmly in place, and caulk to seal the opening shut from even the smallest of cockroaches</a:t>
            </a:r>
          </a:p>
          <a:p>
            <a:r>
              <a:rPr lang="en-US" altLang="en-US" sz="1400"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i="0" dirty="0">
                <a:latin typeface="Arial" panose="020B0604020202020204" pitchFamily="34" charset="0"/>
                <a:cs typeface="Arial" panose="020B0604020202020204" pitchFamily="34" charset="0"/>
              </a:rPr>
              <a:t>Who is responsible for the fix? Maintenance. Residents should be encouraged to report any and all entry points that they see.</a:t>
            </a:r>
          </a:p>
          <a:p>
            <a:endParaRPr lang="en-US" dirty="0"/>
          </a:p>
        </p:txBody>
      </p:sp>
      <p:sp>
        <p:nvSpPr>
          <p:cNvPr id="4" name="Slide Number Placeholder 3"/>
          <p:cNvSpPr>
            <a:spLocks noGrp="1"/>
          </p:cNvSpPr>
          <p:nvPr>
            <p:ph type="sldNum" sz="quarter" idx="5"/>
          </p:nvPr>
        </p:nvSpPr>
        <p:spPr/>
        <p:txBody>
          <a:bodyPr/>
          <a:lstStyle/>
          <a:p>
            <a:fld id="{1A613FDA-86FC-D245-BEEB-4D72F9FD7892}" type="slidenum">
              <a:rPr lang="en-US" smtClean="0"/>
              <a:t>60</a:t>
            </a:fld>
            <a:endParaRPr lang="en-US"/>
          </a:p>
        </p:txBody>
      </p:sp>
    </p:spTree>
    <p:extLst>
      <p:ext uri="{BB962C8B-B14F-4D97-AF65-F5344CB8AC3E}">
        <p14:creationId xmlns:p14="http://schemas.microsoft.com/office/powerpoint/2010/main" val="37089756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latin typeface="Arial" panose="020B0604020202020204" pitchFamily="34" charset="0"/>
                <a:cs typeface="Arial" panose="020B0604020202020204" pitchFamily="34" charset="0"/>
              </a:rPr>
              <a:t>What’</a:t>
            </a:r>
            <a:r>
              <a:rPr lang="en-US" altLang="ja-JP" sz="1400" dirty="0">
                <a:latin typeface="Arial" panose="020B0604020202020204" pitchFamily="34" charset="0"/>
                <a:cs typeface="Arial" panose="020B0604020202020204" pitchFamily="34" charset="0"/>
              </a:rPr>
              <a:t>s the problem, or the pest conducive condition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Small kitchen appliances can offer the food &amp; warmth that cockroaches crave.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latin typeface="Arial" panose="020B0604020202020204" pitchFamily="34" charset="0"/>
                <a:cs typeface="Arial" panose="020B0604020202020204" pitchFamily="34" charset="0"/>
              </a:rPr>
              <a:t>How would you fix it?</a:t>
            </a:r>
            <a:r>
              <a:rPr lang="en-US" sz="14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Emptying and cleaning these areas, such as the crumb tray, while there is an active infestation, will remove a food source and help the baits work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i="0" dirty="0">
                <a:latin typeface="Arial" panose="020B0604020202020204" pitchFamily="34" charset="0"/>
                <a:cs typeface="Arial" panose="020B0604020202020204" pitchFamily="34" charset="0"/>
              </a:rPr>
              <a:t>Who is responsible for the fix? The resident</a:t>
            </a:r>
          </a:p>
          <a:p>
            <a:endParaRPr lang="en-US" dirty="0"/>
          </a:p>
        </p:txBody>
      </p:sp>
      <p:sp>
        <p:nvSpPr>
          <p:cNvPr id="4" name="Slide Number Placeholder 3"/>
          <p:cNvSpPr>
            <a:spLocks noGrp="1"/>
          </p:cNvSpPr>
          <p:nvPr>
            <p:ph type="sldNum" sz="quarter" idx="5"/>
          </p:nvPr>
        </p:nvSpPr>
        <p:spPr/>
        <p:txBody>
          <a:bodyPr/>
          <a:lstStyle/>
          <a:p>
            <a:fld id="{1A613FDA-86FC-D245-BEEB-4D72F9FD7892}" type="slidenum">
              <a:rPr lang="en-US" smtClean="0"/>
              <a:t>61</a:t>
            </a:fld>
            <a:endParaRPr lang="en-US"/>
          </a:p>
        </p:txBody>
      </p:sp>
    </p:spTree>
    <p:extLst>
      <p:ext uri="{BB962C8B-B14F-4D97-AF65-F5344CB8AC3E}">
        <p14:creationId xmlns:p14="http://schemas.microsoft.com/office/powerpoint/2010/main" val="25044189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sz="1400" dirty="0">
                <a:latin typeface="Arial" panose="020B0604020202020204" pitchFamily="34" charset="0"/>
                <a:cs typeface="Arial" panose="020B0604020202020204" pitchFamily="34" charset="0"/>
              </a:rPr>
              <a:t>The conditions conducive to pests in this photo are fairly obvious.</a:t>
            </a:r>
          </a:p>
          <a:p>
            <a:endParaRPr lang="en-US" altLang="ja-JP" sz="1400" dirty="0">
              <a:latin typeface="Arial" panose="020B0604020202020204" pitchFamily="34" charset="0"/>
              <a:cs typeface="Arial" panose="020B0604020202020204" pitchFamily="34" charset="0"/>
            </a:endParaRPr>
          </a:p>
          <a:p>
            <a:r>
              <a:rPr lang="en-US" altLang="ja-JP" sz="1400" dirty="0">
                <a:latin typeface="Arial" panose="020B0604020202020204" pitchFamily="34" charset="0"/>
                <a:cs typeface="Arial" panose="020B0604020202020204" pitchFamily="34" charset="0"/>
              </a:rPr>
              <a:t>The dirty stove top, with grease on the stove, on the aluminum foil, and in the crack between the countertop and the stove, all provide numerous sources of food for cockroaches.</a:t>
            </a:r>
          </a:p>
          <a:p>
            <a:endParaRPr lang="en-US" altLang="ja-JP" sz="1400" dirty="0">
              <a:latin typeface="Arial" panose="020B0604020202020204" pitchFamily="34" charset="0"/>
              <a:cs typeface="Arial" panose="020B0604020202020204" pitchFamily="34" charset="0"/>
            </a:endParaRPr>
          </a:p>
          <a:p>
            <a:r>
              <a:rPr lang="en-US" altLang="en-US" sz="1400" dirty="0">
                <a:latin typeface="Arial" panose="020B0604020202020204" pitchFamily="34" charset="0"/>
                <a:cs typeface="Arial" panose="020B0604020202020204" pitchFamily="34" charset="0"/>
              </a:rPr>
              <a:t>How would you fix it? This all needs to be cleaned. The stove should be pulled away from the alcove so that the accumulated grease &amp; crumbs can be removed.  And we should ask ourselves if this stove is really cleanable.</a:t>
            </a:r>
          </a:p>
          <a:p>
            <a:endParaRPr lang="en-US" alt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i="0" dirty="0">
                <a:latin typeface="Arial" panose="020B0604020202020204" pitchFamily="34" charset="0"/>
                <a:cs typeface="Arial" panose="020B0604020202020204" pitchFamily="34" charset="0"/>
              </a:rPr>
              <a:t>Who is responsible for the fix? The resident is responsible for cleaning, but may need the help of maintenance to move the appliance.  And, the maintenance staff should assess the stove to determine if it is cleanable.  Replacement may be required.</a:t>
            </a:r>
          </a:p>
          <a:p>
            <a:endParaRPr lang="en-US" dirty="0"/>
          </a:p>
        </p:txBody>
      </p:sp>
      <p:sp>
        <p:nvSpPr>
          <p:cNvPr id="4" name="Slide Number Placeholder 3"/>
          <p:cNvSpPr>
            <a:spLocks noGrp="1"/>
          </p:cNvSpPr>
          <p:nvPr>
            <p:ph type="sldNum" sz="quarter" idx="5"/>
          </p:nvPr>
        </p:nvSpPr>
        <p:spPr/>
        <p:txBody>
          <a:bodyPr/>
          <a:lstStyle/>
          <a:p>
            <a:fld id="{1A613FDA-86FC-D245-BEEB-4D72F9FD7892}" type="slidenum">
              <a:rPr lang="en-US" smtClean="0"/>
              <a:t>62</a:t>
            </a:fld>
            <a:endParaRPr lang="en-US"/>
          </a:p>
        </p:txBody>
      </p:sp>
    </p:spTree>
    <p:extLst>
      <p:ext uri="{BB962C8B-B14F-4D97-AF65-F5344CB8AC3E}">
        <p14:creationId xmlns:p14="http://schemas.microsoft.com/office/powerpoint/2010/main" val="2743689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dirty="0">
                <a:latin typeface="Arial" panose="020B0604020202020204" pitchFamily="34" charset="0"/>
                <a:cs typeface="Arial" panose="020B0604020202020204" pitchFamily="34" charset="0"/>
              </a:rPr>
              <a:t>What are</a:t>
            </a:r>
            <a:r>
              <a:rPr lang="en-US" altLang="ja-JP" sz="1400" dirty="0">
                <a:latin typeface="Arial" panose="020B0604020202020204" pitchFamily="34" charset="0"/>
                <a:cs typeface="Arial" panose="020B0604020202020204" pitchFamily="34" charset="0"/>
              </a:rPr>
              <a:t> the problems, or the pest conducive conditions in the these photos? </a:t>
            </a:r>
          </a:p>
          <a:p>
            <a:endParaRPr lang="en-US" altLang="ja-JP" sz="1400" dirty="0">
              <a:latin typeface="Arial" panose="020B0604020202020204" pitchFamily="34" charset="0"/>
              <a:cs typeface="Arial" panose="020B0604020202020204" pitchFamily="34" charset="0"/>
            </a:endParaRPr>
          </a:p>
          <a:p>
            <a:r>
              <a:rPr lang="en-US" altLang="ja-JP" sz="1400" dirty="0">
                <a:latin typeface="Arial" panose="020B0604020202020204" pitchFamily="34" charset="0"/>
                <a:cs typeface="Arial" panose="020B0604020202020204" pitchFamily="34" charset="0"/>
              </a:rPr>
              <a:t>The remnants of food in a pot will provide attractive food for pests. The same is true for the dirty pot left in the kitchen sink</a:t>
            </a:r>
          </a:p>
          <a:p>
            <a:endParaRPr lang="en-US" altLang="en-US" sz="1400" dirty="0">
              <a:latin typeface="Arial" panose="020B0604020202020204" pitchFamily="34" charset="0"/>
              <a:cs typeface="Arial" panose="020B0604020202020204" pitchFamily="34" charset="0"/>
            </a:endParaRPr>
          </a:p>
          <a:p>
            <a:r>
              <a:rPr lang="en-US" altLang="en-US" sz="1400" dirty="0">
                <a:latin typeface="Arial" panose="020B0604020202020204" pitchFamily="34" charset="0"/>
                <a:cs typeface="Arial" panose="020B0604020202020204" pitchFamily="34" charset="0"/>
              </a:rPr>
              <a:t>How would you fix it? Good sanitation calls for storing food promptly after meals.  Washing &amp; drying all cookware before going to bed is also important.  Remember, cockroaches are inclined to feed at night.  </a:t>
            </a:r>
          </a:p>
          <a:p>
            <a:endParaRPr lang="en-US" alt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i="0" dirty="0">
                <a:latin typeface="Arial" panose="020B0604020202020204" pitchFamily="34" charset="0"/>
                <a:cs typeface="Arial" panose="020B0604020202020204" pitchFamily="34" charset="0"/>
              </a:rPr>
              <a:t>Who is responsible for the fix? The resident may benefit from education here – a reminder that even in otherwise clean units, these conditions can attract pests from neighboring units.</a:t>
            </a:r>
          </a:p>
          <a:p>
            <a:endParaRPr lang="en-US" dirty="0"/>
          </a:p>
        </p:txBody>
      </p:sp>
      <p:sp>
        <p:nvSpPr>
          <p:cNvPr id="4" name="Slide Number Placeholder 3"/>
          <p:cNvSpPr>
            <a:spLocks noGrp="1"/>
          </p:cNvSpPr>
          <p:nvPr>
            <p:ph type="sldNum" sz="quarter" idx="5"/>
          </p:nvPr>
        </p:nvSpPr>
        <p:spPr/>
        <p:txBody>
          <a:bodyPr/>
          <a:lstStyle/>
          <a:p>
            <a:fld id="{1A613FDA-86FC-D245-BEEB-4D72F9FD7892}" type="slidenum">
              <a:rPr lang="en-US" smtClean="0"/>
              <a:t>63</a:t>
            </a:fld>
            <a:endParaRPr lang="en-US"/>
          </a:p>
        </p:txBody>
      </p:sp>
    </p:spTree>
    <p:extLst>
      <p:ext uri="{BB962C8B-B14F-4D97-AF65-F5344CB8AC3E}">
        <p14:creationId xmlns:p14="http://schemas.microsoft.com/office/powerpoint/2010/main" val="16955829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a:latin typeface="Arial" panose="020B0604020202020204" pitchFamily="34" charset="0"/>
                <a:cs typeface="Arial" panose="020B0604020202020204" pitchFamily="34" charset="0"/>
              </a:rPr>
              <a:t>What’</a:t>
            </a:r>
            <a:r>
              <a:rPr lang="en-US" altLang="ja-JP" sz="1400" dirty="0">
                <a:latin typeface="Arial" panose="020B0604020202020204" pitchFamily="34" charset="0"/>
                <a:cs typeface="Arial" panose="020B0604020202020204" pitchFamily="34" charset="0"/>
              </a:rPr>
              <a:t>s the problem, or the pest conducive condition?</a:t>
            </a:r>
            <a:r>
              <a:rPr lang="en-US" sz="14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The presence of cockroaches, both dead &amp; alive, along with parts &amp; frass. We also see poor sanitation evidenced by the dirty floor of the cabinet. There’s an undocumented white powder. Is it Cleanser? Borate dust? Or something else?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The roach bait station (on the fruit snack box) is likely not having much effect, as there is still food in the box and grease on the floor</a:t>
            </a:r>
          </a:p>
          <a:p>
            <a:endParaRPr lang="en-US" altLang="ja-JP" sz="1400" dirty="0">
              <a:latin typeface="Arial" panose="020B0604020202020204" pitchFamily="34" charset="0"/>
              <a:cs typeface="Arial" panose="020B0604020202020204" pitchFamily="34" charset="0"/>
            </a:endParaRPr>
          </a:p>
          <a:p>
            <a:r>
              <a:rPr lang="en-US" altLang="en-US" sz="1400" dirty="0">
                <a:latin typeface="Arial" panose="020B0604020202020204" pitchFamily="34" charset="0"/>
                <a:cs typeface="Arial" panose="020B0604020202020204" pitchFamily="34" charset="0"/>
              </a:rPr>
              <a:t>How would you fix it? </a:t>
            </a:r>
          </a:p>
          <a:p>
            <a:endParaRPr lang="en-US" altLang="en-US" sz="1400" dirty="0">
              <a:latin typeface="Arial" panose="020B0604020202020204" pitchFamily="34" charset="0"/>
              <a:cs typeface="Arial" panose="020B0604020202020204" pitchFamily="34" charset="0"/>
            </a:endParaRPr>
          </a:p>
          <a:p>
            <a:r>
              <a:rPr lang="en-US" altLang="en-US" sz="1400" dirty="0">
                <a:latin typeface="Arial" panose="020B0604020202020204" pitchFamily="34" charset="0"/>
                <a:cs typeface="Arial" panose="020B0604020202020204" pitchFamily="34" charset="0"/>
              </a:rPr>
              <a:t>This will require a thorough cleaning, beginning with vacuuming the roaches &amp; powder from the cabinet base. Washing with simple soap will remove the rest of the residue.</a:t>
            </a:r>
          </a:p>
          <a:p>
            <a:endParaRPr lang="en-US" alt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i="0" dirty="0">
                <a:latin typeface="Arial" panose="020B0604020202020204" pitchFamily="34" charset="0"/>
                <a:cs typeface="Arial" panose="020B0604020202020204" pitchFamily="34" charset="0"/>
              </a:rPr>
              <a:t>Who is responsible for the fix?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i="0" dirty="0">
                <a:latin typeface="Arial" panose="020B0604020202020204" pitchFamily="34" charset="0"/>
                <a:cs typeface="Arial" panose="020B0604020202020204" pitchFamily="34" charset="0"/>
              </a:rPr>
              <a:t>This is a resident sanitation issue, although it appears to be long-standing. Regular checks by resident services or maintenance could catch this type of situation earlier.</a:t>
            </a:r>
          </a:p>
          <a:p>
            <a:endParaRPr lang="en-US" dirty="0"/>
          </a:p>
        </p:txBody>
      </p:sp>
      <p:sp>
        <p:nvSpPr>
          <p:cNvPr id="4" name="Slide Number Placeholder 3"/>
          <p:cNvSpPr>
            <a:spLocks noGrp="1"/>
          </p:cNvSpPr>
          <p:nvPr>
            <p:ph type="sldNum" sz="quarter" idx="5"/>
          </p:nvPr>
        </p:nvSpPr>
        <p:spPr/>
        <p:txBody>
          <a:bodyPr/>
          <a:lstStyle/>
          <a:p>
            <a:fld id="{1A613FDA-86FC-D245-BEEB-4D72F9FD7892}" type="slidenum">
              <a:rPr lang="en-US" smtClean="0"/>
              <a:t>64</a:t>
            </a:fld>
            <a:endParaRPr lang="en-US"/>
          </a:p>
        </p:txBody>
      </p:sp>
    </p:spTree>
    <p:extLst>
      <p:ext uri="{BB962C8B-B14F-4D97-AF65-F5344CB8AC3E}">
        <p14:creationId xmlns:p14="http://schemas.microsoft.com/office/powerpoint/2010/main" val="39840435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dirty="0">
                <a:latin typeface="Arial" panose="020B0604020202020204" pitchFamily="34" charset="0"/>
                <a:cs typeface="Arial" panose="020B0604020202020204" pitchFamily="34" charset="0"/>
              </a:rPr>
              <a:t>What problem do you see in this photo</a:t>
            </a:r>
            <a:r>
              <a:rPr lang="en-US" altLang="ja-JP" sz="1400" dirty="0">
                <a:latin typeface="Arial" panose="020B0604020202020204" pitchFamily="34" charset="0"/>
                <a:cs typeface="Arial" panose="020B0604020202020204" pitchFamily="34" charset="0"/>
              </a:rPr>
              <a:t>? </a:t>
            </a:r>
          </a:p>
          <a:p>
            <a:endParaRPr lang="en-US" altLang="ja-JP" sz="1400" dirty="0">
              <a:latin typeface="Arial" panose="020B0604020202020204" pitchFamily="34" charset="0"/>
              <a:cs typeface="Arial" panose="020B0604020202020204" pitchFamily="34" charset="0"/>
            </a:endParaRPr>
          </a:p>
          <a:p>
            <a:r>
              <a:rPr lang="en-US" altLang="ja-JP" sz="1400" dirty="0">
                <a:latin typeface="Arial" panose="020B0604020202020204" pitchFamily="34" charset="0"/>
                <a:cs typeface="Arial" panose="020B0604020202020204" pitchFamily="34" charset="0"/>
              </a:rPr>
              <a:t>Pet food is pest food, too!</a:t>
            </a:r>
          </a:p>
          <a:p>
            <a:endParaRPr lang="en-US" altLang="ja-JP" sz="1400" dirty="0">
              <a:latin typeface="Arial" panose="020B0604020202020204" pitchFamily="34" charset="0"/>
              <a:cs typeface="Arial" panose="020B0604020202020204" pitchFamily="34" charset="0"/>
            </a:endParaRPr>
          </a:p>
          <a:p>
            <a:r>
              <a:rPr lang="en-US" altLang="en-US" sz="1400" dirty="0">
                <a:latin typeface="Arial" panose="020B0604020202020204" pitchFamily="34" charset="0"/>
                <a:cs typeface="Arial" panose="020B0604020202020204" pitchFamily="34" charset="0"/>
              </a:rPr>
              <a:t>How would you fix it? </a:t>
            </a:r>
          </a:p>
          <a:p>
            <a:endParaRPr lang="en-US" altLang="en-US" sz="1400" dirty="0">
              <a:latin typeface="Arial" panose="020B0604020202020204" pitchFamily="34" charset="0"/>
              <a:cs typeface="Arial" panose="020B0604020202020204" pitchFamily="34" charset="0"/>
            </a:endParaRPr>
          </a:p>
          <a:p>
            <a:r>
              <a:rPr lang="en-US" altLang="en-US" sz="1400" dirty="0">
                <a:latin typeface="Arial" panose="020B0604020202020204" pitchFamily="34" charset="0"/>
                <a:cs typeface="Arial" panose="020B0604020202020204" pitchFamily="34" charset="0"/>
              </a:rPr>
              <a:t>Putting a try under pet dishes makes for easier cleanup. Pet food &amp; water should be removed nightly to discourage  pests.</a:t>
            </a:r>
          </a:p>
          <a:p>
            <a:endParaRPr lang="en-US" alt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i="0" dirty="0">
                <a:latin typeface="Arial" panose="020B0604020202020204" pitchFamily="34" charset="0"/>
                <a:cs typeface="Arial" panose="020B0604020202020204" pitchFamily="34" charset="0"/>
              </a:rPr>
              <a:t>Who is responsible for the fix? </a:t>
            </a:r>
            <a:r>
              <a:rPr lang="en-US" altLang="ja-JP" sz="1400" i="0" dirty="0">
                <a:solidFill>
                  <a:srgbClr val="FF0000"/>
                </a:solidFill>
                <a:latin typeface="Arial" panose="020B0604020202020204" pitchFamily="34" charset="0"/>
                <a:cs typeface="Arial" panose="020B0604020202020204" pitchFamily="34" charset="0"/>
              </a:rPr>
              <a:t>The resident</a:t>
            </a:r>
          </a:p>
          <a:p>
            <a:endParaRPr lang="en-US" dirty="0"/>
          </a:p>
        </p:txBody>
      </p:sp>
      <p:sp>
        <p:nvSpPr>
          <p:cNvPr id="4" name="Slide Number Placeholder 3"/>
          <p:cNvSpPr>
            <a:spLocks noGrp="1"/>
          </p:cNvSpPr>
          <p:nvPr>
            <p:ph type="sldNum" sz="quarter" idx="5"/>
          </p:nvPr>
        </p:nvSpPr>
        <p:spPr/>
        <p:txBody>
          <a:bodyPr/>
          <a:lstStyle/>
          <a:p>
            <a:fld id="{1A613FDA-86FC-D245-BEEB-4D72F9FD7892}" type="slidenum">
              <a:rPr lang="en-US" smtClean="0"/>
              <a:t>65</a:t>
            </a:fld>
            <a:endParaRPr lang="en-US"/>
          </a:p>
        </p:txBody>
      </p:sp>
    </p:spTree>
    <p:extLst>
      <p:ext uri="{BB962C8B-B14F-4D97-AF65-F5344CB8AC3E}">
        <p14:creationId xmlns:p14="http://schemas.microsoft.com/office/powerpoint/2010/main" val="5086450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434B6D64-DC4C-B447-BB7D-101C5271DDDF}"/>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3CEAA0A5-35F6-7B47-A91D-783288C1D4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latin typeface="Arial" panose="020B0604020202020204" pitchFamily="34" charset="0"/>
                <a:ea typeface="ヒラギノ角ゴ Pro W3" panose="020B0300000000000000" pitchFamily="34" charset="-128"/>
              </a:rPr>
              <a:t>As we wrap-up this module, let’s review the key strategies for addressing cockroaches within an IPM program.</a:t>
            </a:r>
          </a:p>
          <a:p>
            <a:endParaRPr lang="en-US" altLang="en-US" dirty="0">
              <a:latin typeface="Arial" panose="020B0604020202020204" pitchFamily="34" charset="0"/>
              <a:ea typeface="ヒラギノ角ゴ Pro W3" panose="020B0300000000000000" pitchFamily="34" charset="-128"/>
            </a:endParaRPr>
          </a:p>
          <a:p>
            <a:pPr marL="182880" lvl="1" indent="-182880">
              <a:buFont typeface="Arial" panose="020B0604020202020204" pitchFamily="34" charset="0"/>
              <a:buAutoNum type="arabicPeriod"/>
            </a:pPr>
            <a:r>
              <a:rPr lang="en-US" altLang="en-US" sz="1400" dirty="0">
                <a:latin typeface="Arial" panose="020B0604020202020204" pitchFamily="34" charset="0"/>
                <a:cs typeface="Arial" panose="020B0604020202020204" pitchFamily="34" charset="0"/>
              </a:rPr>
              <a:t>We begin with Inspection and Monitoring to identify infestations at the earliest possible stage, using sticky traps in strategic locations.</a:t>
            </a:r>
          </a:p>
          <a:p>
            <a:pPr marL="182880" lvl="1" indent="-182880" algn="l" defTabSz="914400" rtl="0" eaLnBrk="1" latinLnBrk="0" hangingPunct="1">
              <a:buFont typeface="Arial" panose="020B0604020202020204" pitchFamily="34" charset="0"/>
              <a:buAutoNum type="arabicPeriod"/>
            </a:pPr>
            <a:r>
              <a:rPr lang="en-US" altLang="en-US" sz="1400" kern="1200" dirty="0">
                <a:solidFill>
                  <a:schemeClr val="tx1"/>
                </a:solidFill>
                <a:latin typeface="Arial" panose="020B0604020202020204" pitchFamily="34" charset="0"/>
                <a:ea typeface="+mn-ea"/>
                <a:cs typeface="Arial" panose="020B0604020202020204" pitchFamily="34" charset="0"/>
              </a:rPr>
              <a:t>Then we use Identification to make certain we know the type of pest we’re addressing.</a:t>
            </a:r>
          </a:p>
          <a:p>
            <a:pPr marL="182880" lvl="1" indent="-182880" algn="l" defTabSz="914400" rtl="0" eaLnBrk="1" latinLnBrk="0" hangingPunct="1">
              <a:buFont typeface="Arial" panose="020B0604020202020204" pitchFamily="34" charset="0"/>
              <a:buAutoNum type="arabicPeriod"/>
            </a:pPr>
            <a:r>
              <a:rPr lang="en-US" altLang="en-US" sz="1400" kern="1200" dirty="0">
                <a:solidFill>
                  <a:schemeClr val="tx1"/>
                </a:solidFill>
                <a:latin typeface="Arial" panose="020B0604020202020204" pitchFamily="34" charset="0"/>
                <a:ea typeface="+mn-ea"/>
                <a:cs typeface="Arial" panose="020B0604020202020204" pitchFamily="34" charset="0"/>
              </a:rPr>
              <a:t>We’ll then Scale the response to the level of infestation.  Remember, more cockroaches equals more treatment.</a:t>
            </a:r>
          </a:p>
          <a:p>
            <a:pPr marL="182880" lvl="1" indent="-182880" algn="l" defTabSz="914400" rtl="0" eaLnBrk="1" latinLnBrk="0" hangingPunct="1">
              <a:buFont typeface="Arial" panose="020B0604020202020204" pitchFamily="34" charset="0"/>
              <a:buAutoNum type="arabicPeriod"/>
            </a:pPr>
            <a:r>
              <a:rPr lang="en-US" altLang="en-US" sz="1400" kern="1200" dirty="0">
                <a:solidFill>
                  <a:schemeClr val="tx1"/>
                </a:solidFill>
                <a:latin typeface="Arial" panose="020B0604020202020204" pitchFamily="34" charset="0"/>
                <a:ea typeface="+mn-ea"/>
                <a:cs typeface="Arial" panose="020B0604020202020204" pitchFamily="34" charset="0"/>
              </a:rPr>
              <a:t>We’ll employ IPM based control measures, or tools, including </a:t>
            </a:r>
          </a:p>
          <a:p>
            <a:pPr marL="708660" lvl="2" indent="-342900">
              <a:buFont typeface="+mj-lt"/>
              <a:buAutoNum type="alphaLcPeriod"/>
            </a:pPr>
            <a:r>
              <a:rPr lang="en-US" altLang="en-US" sz="1400" dirty="0">
                <a:latin typeface="Arial" panose="020B0604020202020204" pitchFamily="34" charset="0"/>
                <a:cs typeface="Arial" panose="020B0604020202020204" pitchFamily="34" charset="0"/>
              </a:rPr>
              <a:t>Sanitation</a:t>
            </a:r>
          </a:p>
          <a:p>
            <a:pPr marL="708660" lvl="2" indent="-342900">
              <a:buFont typeface="+mj-lt"/>
              <a:buAutoNum type="alphaLcPeriod"/>
            </a:pPr>
            <a:r>
              <a:rPr lang="en-US" altLang="en-US" sz="1400" dirty="0">
                <a:latin typeface="Arial" panose="020B0604020202020204" pitchFamily="34" charset="0"/>
                <a:cs typeface="Arial" panose="020B0604020202020204" pitchFamily="34" charset="0"/>
              </a:rPr>
              <a:t>Exclusion and </a:t>
            </a:r>
          </a:p>
          <a:p>
            <a:pPr marL="708660" marR="0" lvl="2"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US" altLang="en-US" sz="1400" kern="1200" dirty="0">
                <a:solidFill>
                  <a:schemeClr val="tx1"/>
                </a:solidFill>
                <a:latin typeface="Arial" panose="020B0604020202020204" pitchFamily="34" charset="0"/>
                <a:ea typeface="+mn-ea"/>
                <a:cs typeface="Arial" panose="020B0604020202020204" pitchFamily="34" charset="0"/>
              </a:rPr>
              <a:t>Targeted chemical use, </a:t>
            </a:r>
            <a:r>
              <a:rPr lang="en-US" sz="1400" kern="1200" dirty="0">
                <a:solidFill>
                  <a:schemeClr val="tx1"/>
                </a:solidFill>
                <a:latin typeface="Arial" panose="020B0604020202020204" pitchFamily="34" charset="0"/>
                <a:ea typeface="+mn-ea"/>
                <a:cs typeface="Arial" panose="020B0604020202020204" pitchFamily="34" charset="0"/>
              </a:rPr>
              <a:t>avoiding the use of calendar-based sprays and foggers, while relying on baits, insecticidal dusts and insect growth regulators, applied by the PMP.</a:t>
            </a:r>
          </a:p>
          <a:p>
            <a:pPr marL="182880" lvl="1" indent="-182880" algn="l" defTabSz="914400" rtl="0" eaLnBrk="1" latinLnBrk="0" hangingPunct="1">
              <a:buFont typeface="Arial" panose="020B0604020202020204" pitchFamily="34" charset="0"/>
              <a:buAutoNum type="arabicPeriod"/>
            </a:pPr>
            <a:r>
              <a:rPr lang="en-US" sz="1400" kern="1200" dirty="0">
                <a:solidFill>
                  <a:schemeClr val="tx1"/>
                </a:solidFill>
                <a:latin typeface="Arial" panose="020B0604020202020204" pitchFamily="34" charset="0"/>
                <a:ea typeface="+mn-ea"/>
                <a:cs typeface="Arial" panose="020B0604020202020204" pitchFamily="34" charset="0"/>
              </a:rPr>
              <a:t>Finally, we Evaluate the effectiveness of the program, continuing to monitor, and make any adjustments to our IPM strategy.</a:t>
            </a:r>
            <a:endParaRPr lang="en-US" altLang="en-US" sz="1400" kern="1200" dirty="0">
              <a:solidFill>
                <a:schemeClr val="tx1"/>
              </a:solidFill>
              <a:latin typeface="Arial" panose="020B0604020202020204" pitchFamily="34" charset="0"/>
              <a:ea typeface="+mn-ea"/>
              <a:cs typeface="Arial" panose="020B0604020202020204" pitchFamily="34" charset="0"/>
            </a:endParaRPr>
          </a:p>
          <a:p>
            <a:endParaRPr lang="en-US" altLang="en-US" dirty="0">
              <a:latin typeface="Arial" panose="020B0604020202020204" pitchFamily="34" charset="0"/>
              <a:ea typeface="ヒラギノ角ゴ Pro W3" panose="020B0300000000000000" pitchFamily="34" charset="-128"/>
            </a:endParaRPr>
          </a:p>
        </p:txBody>
      </p:sp>
      <p:sp>
        <p:nvSpPr>
          <p:cNvPr id="76804" name="Header Placeholder 3">
            <a:extLst>
              <a:ext uri="{FF2B5EF4-FFF2-40B4-BE49-F238E27FC236}">
                <a16:creationId xmlns:a16="http://schemas.microsoft.com/office/drawing/2014/main" id="{182670FC-FBFF-3F4F-AB4D-DC9A8CAEF81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1pPr>
            <a:lvl2pPr marL="785318" indent="-302045"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2pPr>
            <a:lvl3pPr marL="1208181"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3pPr>
            <a:lvl4pPr marL="1691453"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4pPr>
            <a:lvl5pPr marL="2174725"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5pPr>
            <a:lvl6pPr marL="2657998"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6pPr>
            <a:lvl7pPr marL="3141270"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7pPr>
            <a:lvl8pPr marL="3624543"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8pPr>
            <a:lvl9pPr marL="4107815"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None/>
            </a:pPr>
            <a:r>
              <a:rPr lang="en-US" altLang="en-US" sz="1200">
                <a:solidFill>
                  <a:srgbClr val="000000"/>
                </a:solidFill>
              </a:rPr>
              <a:t>IPM in Multifamily Housing Training</a:t>
            </a:r>
            <a:endParaRPr lang="en-GB" altLang="en-US" sz="1200">
              <a:solidFill>
                <a:srgbClr val="000000"/>
              </a:solidFill>
            </a:endParaRPr>
          </a:p>
        </p:txBody>
      </p:sp>
      <p:sp>
        <p:nvSpPr>
          <p:cNvPr id="76805" name="Footer Placeholder 4">
            <a:extLst>
              <a:ext uri="{FF2B5EF4-FFF2-40B4-BE49-F238E27FC236}">
                <a16:creationId xmlns:a16="http://schemas.microsoft.com/office/drawing/2014/main" id="{74F35A4A-958F-D040-8FD0-A57A819612C2}"/>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1pPr>
            <a:lvl2pPr marL="785318" indent="-302045"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2pPr>
            <a:lvl3pPr marL="1208181"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3pPr>
            <a:lvl4pPr marL="1691453"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4pPr>
            <a:lvl5pPr marL="2174725"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5pPr>
            <a:lvl6pPr marL="2657998"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6pPr>
            <a:lvl7pPr marL="3141270"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7pPr>
            <a:lvl8pPr marL="3624543"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8pPr>
            <a:lvl9pPr marL="4107815"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None/>
            </a:pPr>
            <a:r>
              <a:rPr lang="en-GB" altLang="en-US" sz="1200" dirty="0">
                <a:solidFill>
                  <a:srgbClr val="000000"/>
                </a:solidFill>
              </a:rPr>
              <a:t>www.StopPests.org</a:t>
            </a:r>
          </a:p>
        </p:txBody>
      </p:sp>
      <p:sp>
        <p:nvSpPr>
          <p:cNvPr id="76806" name="Slide Number Placeholder 5">
            <a:extLst>
              <a:ext uri="{FF2B5EF4-FFF2-40B4-BE49-F238E27FC236}">
                <a16:creationId xmlns:a16="http://schemas.microsoft.com/office/drawing/2014/main" id="{AD7EAE76-6385-5F43-A9BD-DB5FBDDB52E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1pPr>
            <a:lvl2pPr marL="785318" indent="-302045"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2pPr>
            <a:lvl3pPr marL="1208181"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3pPr>
            <a:lvl4pPr marL="1691453"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4pPr>
            <a:lvl5pPr marL="2174725" indent="-241636" defTabSz="481595">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5pPr>
            <a:lvl6pPr marL="2657998"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6pPr>
            <a:lvl7pPr marL="3141270"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7pPr>
            <a:lvl8pPr marL="3624543"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8pPr>
            <a:lvl9pPr marL="4107815" indent="-241636" defTabSz="481595" eaLnBrk="0" fontAlgn="base" hangingPunct="0">
              <a:spcBef>
                <a:spcPct val="0"/>
              </a:spcBef>
              <a:spcAft>
                <a:spcPct val="0"/>
              </a:spcAft>
              <a:tabLst>
                <a:tab pos="0" algn="l"/>
                <a:tab pos="973256" algn="l"/>
                <a:tab pos="1951548" algn="l"/>
                <a:tab pos="2924806" algn="l"/>
                <a:tab pos="3901418" algn="l"/>
                <a:tab pos="4876353" algn="l"/>
                <a:tab pos="5852965" algn="l"/>
                <a:tab pos="6827901" algn="l"/>
                <a:tab pos="7802836" algn="l"/>
                <a:tab pos="8777771" algn="l"/>
                <a:tab pos="9756062" algn="l"/>
                <a:tab pos="10729318" algn="l"/>
              </a:tabLst>
              <a:defRPr sz="2500">
                <a:solidFill>
                  <a:schemeClr val="bg1"/>
                </a:solidFill>
                <a:latin typeface="Arial" panose="020B0604020202020204" pitchFamily="34" charset="0"/>
                <a:ea typeface="ヒラギノ角ゴ Pro W3" panose="020B0300000000000000" pitchFamily="34" charset="-128"/>
              </a:defRPr>
            </a:lvl9pPr>
          </a:lstStyle>
          <a:p>
            <a:fld id="{A722B686-8D74-DE49-9A18-61CBD2187248}" type="slidenum">
              <a:rPr lang="en-GB" altLang="en-US" sz="1200">
                <a:solidFill>
                  <a:srgbClr val="000000"/>
                </a:solidFill>
              </a:rPr>
              <a:pPr/>
              <a:t>66</a:t>
            </a:fld>
            <a:endParaRPr lang="en-GB" altLang="en-US" sz="1200">
              <a:solidFill>
                <a:srgbClr val="000000"/>
              </a:solidFill>
            </a:endParaRPr>
          </a:p>
        </p:txBody>
      </p:sp>
    </p:spTree>
    <p:extLst>
      <p:ext uri="{BB962C8B-B14F-4D97-AF65-F5344CB8AC3E}">
        <p14:creationId xmlns:p14="http://schemas.microsoft.com/office/powerpoint/2010/main" val="114077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chemeClr val="tx1"/>
                </a:solidFill>
                <a:latin typeface="Arial" panose="020B0604020202020204" pitchFamily="34" charset="0"/>
                <a:ea typeface="ヒラギノ角ゴ Pro W3" panose="020B0300000000000000" pitchFamily="34" charset="-128"/>
                <a:cs typeface="Arial" panose="020B0604020202020204" pitchFamily="34" charset="0"/>
              </a:rPr>
              <a:t>Are there any questions?</a:t>
            </a:r>
          </a:p>
        </p:txBody>
      </p:sp>
      <p:sp>
        <p:nvSpPr>
          <p:cNvPr id="4" name="Slide Number Placeholder 3"/>
          <p:cNvSpPr>
            <a:spLocks noGrp="1"/>
          </p:cNvSpPr>
          <p:nvPr>
            <p:ph type="sldNum" sz="quarter" idx="5"/>
          </p:nvPr>
        </p:nvSpPr>
        <p:spPr/>
        <p:txBody>
          <a:bodyPr/>
          <a:lstStyle/>
          <a:p>
            <a:pPr marL="0" marR="0" lvl="0" indent="0" algn="r" defTabSz="483272" rtl="0" eaLnBrk="1" fontAlgn="auto" latinLnBrk="0" hangingPunct="1">
              <a:lnSpc>
                <a:spcPct val="100000"/>
              </a:lnSpc>
              <a:spcBef>
                <a:spcPts val="0"/>
              </a:spcBef>
              <a:spcAft>
                <a:spcPts val="0"/>
              </a:spcAft>
              <a:buClrTx/>
              <a:buSzTx/>
              <a:buFontTx/>
              <a:buNone/>
              <a:tabLst/>
              <a:defRPr/>
            </a:pPr>
            <a:fld id="{67596E10-71EA-4724-82E6-85B96D905CD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272"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3899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844550" rtl="0" eaLnBrk="1" fontAlgn="auto" latinLnBrk="0" hangingPunct="1">
              <a:lnSpc>
                <a:spcPct val="90000"/>
              </a:lnSpc>
              <a:spcBef>
                <a:spcPct val="0"/>
              </a:spcBef>
              <a:spcAft>
                <a:spcPct val="15000"/>
              </a:spcAft>
              <a:buClrTx/>
              <a:buSzTx/>
              <a:buFontTx/>
              <a:buNone/>
              <a:tabLst/>
              <a:defRPr/>
            </a:pPr>
            <a:r>
              <a:rPr lang="en-US" dirty="0">
                <a:latin typeface="Arial" panose="020B0604020202020204" pitchFamily="34" charset="0"/>
                <a:cs typeface="Arial" panose="020B0604020202020204" pitchFamily="34" charset="0"/>
              </a:rPr>
              <a:t>In this Session, we focused on one of the three priority pests, Cockroaches.</a:t>
            </a:r>
            <a:r>
              <a:rPr lang="en-US" altLang="en-US" dirty="0">
                <a:latin typeface="Arial" panose="020B0604020202020204" pitchFamily="34" charset="0"/>
                <a:ea typeface="ＭＳ Ｐゴシック" panose="020B0600070205080204" pitchFamily="34" charset="-128"/>
              </a:rPr>
              <a:t> </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200" b="0" i="0" u="none" strike="noStrike" kern="1200" cap="none" spc="0" normalizeH="0" baseline="0" noProof="0" dirty="0">
                <a:ln>
                  <a:noFill/>
                </a:ln>
                <a:solidFill>
                  <a:srgbClr val="9B2D1F"/>
                </a:solidFill>
                <a:effectLst/>
                <a:uLnTx/>
                <a:uFillTx/>
                <a:latin typeface="Calibri" panose="020F0502020204030204"/>
                <a:ea typeface="+mn-ea"/>
                <a:cs typeface="+mn-cs"/>
              </a:rPr>
              <a:t>What they are</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200" b="0" i="0" u="none" strike="noStrike" kern="1200" cap="none" spc="0" normalizeH="0" baseline="0" noProof="0" dirty="0">
                <a:ln>
                  <a:noFill/>
                </a:ln>
                <a:solidFill>
                  <a:srgbClr val="9B2D1F"/>
                </a:solidFill>
                <a:effectLst/>
                <a:uLnTx/>
                <a:uFillTx/>
                <a:latin typeface="Calibri" panose="020F0502020204030204"/>
                <a:ea typeface="+mn-ea"/>
                <a:cs typeface="+mn-cs"/>
              </a:rPr>
              <a:t>Associated Health Hazards</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200" b="0" i="0" u="none" strike="noStrike" kern="1200" cap="none" spc="0" normalizeH="0" baseline="0" noProof="0" dirty="0">
                <a:ln>
                  <a:noFill/>
                </a:ln>
                <a:solidFill>
                  <a:srgbClr val="9B2D1F"/>
                </a:solidFill>
                <a:effectLst/>
                <a:uLnTx/>
                <a:uFillTx/>
                <a:latin typeface="Calibri" panose="020F0502020204030204"/>
                <a:ea typeface="+mn-ea"/>
                <a:cs typeface="+mn-cs"/>
              </a:rPr>
              <a:t>What they eat &amp; drink</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200" b="0" i="0" u="none" strike="noStrike" kern="1200" cap="none" spc="0" normalizeH="0" baseline="0" noProof="0" dirty="0">
                <a:ln>
                  <a:noFill/>
                </a:ln>
                <a:solidFill>
                  <a:srgbClr val="9B2D1F"/>
                </a:solidFill>
                <a:effectLst/>
                <a:uLnTx/>
                <a:uFillTx/>
                <a:latin typeface="Calibri" panose="020F0502020204030204"/>
                <a:ea typeface="+mn-ea"/>
                <a:cs typeface="+mn-cs"/>
              </a:rPr>
              <a:t>Where they live</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200" b="0" i="0" u="none" strike="noStrike" kern="1200" cap="none" spc="0" normalizeH="0" baseline="0" noProof="0" dirty="0">
                <a:ln>
                  <a:noFill/>
                </a:ln>
                <a:solidFill>
                  <a:srgbClr val="9B2D1F"/>
                </a:solidFill>
                <a:effectLst/>
                <a:uLnTx/>
                <a:uFillTx/>
                <a:latin typeface="Calibri" panose="020F0502020204030204"/>
                <a:ea typeface="+mn-ea"/>
                <a:cs typeface="+mn-cs"/>
              </a:rPr>
              <a:t>Prevention &amp; Control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We went into quite a bit of detail discussing cockroaches, as the strategies we learn for dealing with them are transferrable to dealing with other pests as well.</a:t>
            </a:r>
          </a:p>
          <a:p>
            <a:endParaRPr lang="en-US" altLang="en-US" dirty="0">
              <a:solidFill>
                <a:schemeClr val="tx1"/>
              </a:solidFill>
              <a:latin typeface="Arial" panose="020B0604020202020204" pitchFamily="34" charset="0"/>
              <a:ea typeface="ヒラギノ角ゴ Pro W3" panose="020B0300000000000000" pitchFamily="34" charset="-128"/>
              <a:cs typeface="Arial" panose="020B0604020202020204" pitchFamily="34" charset="0"/>
            </a:endParaRPr>
          </a:p>
          <a:p>
            <a:r>
              <a:rPr lang="en-US" altLang="en-US" dirty="0">
                <a:solidFill>
                  <a:schemeClr val="tx1"/>
                </a:solidFill>
                <a:latin typeface="Arial" panose="020B0604020202020204" pitchFamily="34" charset="0"/>
                <a:ea typeface="ヒラギノ角ゴ Pro W3" panose="020B0300000000000000" pitchFamily="34" charset="-128"/>
                <a:cs typeface="Arial" panose="020B0604020202020204" pitchFamily="34" charset="0"/>
              </a:rPr>
              <a:t>Session 3 will focus on rodents.</a:t>
            </a:r>
          </a:p>
        </p:txBody>
      </p:sp>
      <p:sp>
        <p:nvSpPr>
          <p:cNvPr id="4" name="Slide Number Placeholder 3"/>
          <p:cNvSpPr>
            <a:spLocks noGrp="1"/>
          </p:cNvSpPr>
          <p:nvPr>
            <p:ph type="sldNum" sz="quarter" idx="5"/>
          </p:nvPr>
        </p:nvSpPr>
        <p:spPr/>
        <p:txBody>
          <a:bodyPr/>
          <a:lstStyle/>
          <a:p>
            <a:pPr marL="0" marR="0" lvl="0" indent="0" algn="r" defTabSz="483272" rtl="0" eaLnBrk="1" fontAlgn="auto" latinLnBrk="0" hangingPunct="1">
              <a:lnSpc>
                <a:spcPct val="100000"/>
              </a:lnSpc>
              <a:spcBef>
                <a:spcPts val="0"/>
              </a:spcBef>
              <a:spcAft>
                <a:spcPts val="0"/>
              </a:spcAft>
              <a:buClrTx/>
              <a:buSzTx/>
              <a:buFontTx/>
              <a:buNone/>
              <a:tabLst/>
              <a:defRPr/>
            </a:pPr>
            <a:fld id="{67596E10-71EA-4724-82E6-85B96D905CD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272"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5816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613FDA-86FC-D245-BEEB-4D72F9FD7892}" type="slidenum">
              <a:rPr lang="en-US" smtClean="0"/>
              <a:t>69</a:t>
            </a:fld>
            <a:endParaRPr lang="en-US"/>
          </a:p>
        </p:txBody>
      </p:sp>
    </p:spTree>
    <p:extLst>
      <p:ext uri="{BB962C8B-B14F-4D97-AF65-F5344CB8AC3E}">
        <p14:creationId xmlns:p14="http://schemas.microsoft.com/office/powerpoint/2010/main" val="2184539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2E70152E-3411-8644-A4CD-FF5872C4F67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95235" name="Rectangle 6">
            <a:extLst>
              <a:ext uri="{FF2B5EF4-FFF2-40B4-BE49-F238E27FC236}">
                <a16:creationId xmlns:a16="http://schemas.microsoft.com/office/drawing/2014/main" id="{56BBB370-67A7-994D-8AC6-4C51A3C9A85D}"/>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95236" name="Rectangle 7">
            <a:extLst>
              <a:ext uri="{FF2B5EF4-FFF2-40B4-BE49-F238E27FC236}">
                <a16:creationId xmlns:a16="http://schemas.microsoft.com/office/drawing/2014/main" id="{DFA135C1-00F6-A24B-919E-45E70619EE3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C25C60C9-41B9-0C44-ACBE-9CE1037E7E46}" type="slidenum">
              <a:rPr lang="en-US" altLang="en-US" sz="1100" smtClean="0">
                <a:ea typeface="Osaka" panose="020B0600000000000000" pitchFamily="34" charset="-128"/>
              </a:rPr>
              <a:pPr eaLnBrk="1" hangingPunct="1">
                <a:spcBef>
                  <a:spcPct val="0"/>
                </a:spcBef>
                <a:buFont typeface="Arial" panose="020B0604020202020204" pitchFamily="34" charset="0"/>
                <a:buNone/>
              </a:pPr>
              <a:t>7</a:t>
            </a:fld>
            <a:endParaRPr lang="en-US" altLang="en-US" sz="1100">
              <a:ea typeface="Osaka" panose="020B0600000000000000" pitchFamily="34" charset="-128"/>
            </a:endParaRPr>
          </a:p>
        </p:txBody>
      </p:sp>
      <p:sp>
        <p:nvSpPr>
          <p:cNvPr id="95237" name="Rectangle 2">
            <a:extLst>
              <a:ext uri="{FF2B5EF4-FFF2-40B4-BE49-F238E27FC236}">
                <a16:creationId xmlns:a16="http://schemas.microsoft.com/office/drawing/2014/main" id="{40C5662A-15A9-8341-8A6E-215894EE0657}"/>
              </a:ext>
            </a:extLst>
          </p:cNvPr>
          <p:cNvSpPr>
            <a:spLocks noGrp="1" noRot="1" noChangeAspect="1" noChangeArrowheads="1" noTextEdit="1"/>
          </p:cNvSpPr>
          <p:nvPr>
            <p:ph type="sldImg"/>
          </p:nvPr>
        </p:nvSpPr>
        <p:spPr>
          <a:ln/>
        </p:spPr>
      </p:sp>
      <p:sp>
        <p:nvSpPr>
          <p:cNvPr id="95238" name="Rectangle 3">
            <a:extLst>
              <a:ext uri="{FF2B5EF4-FFF2-40B4-BE49-F238E27FC236}">
                <a16:creationId xmlns:a16="http://schemas.microsoft.com/office/drawing/2014/main" id="{C42A2433-14AA-8A4A-ADEC-594F1BC4F8C5}"/>
              </a:ext>
            </a:extLst>
          </p:cNvPr>
          <p:cNvSpPr>
            <a:spLocks noGrp="1" noChangeArrowheads="1"/>
          </p:cNvSpPr>
          <p:nvPr>
            <p:ph type="body" idx="1"/>
          </p:nvPr>
        </p:nvSpPr>
        <p:spPr>
          <a:xfrm>
            <a:off x="428625" y="4288288"/>
            <a:ext cx="6000750" cy="42527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b="0" i="0" kern="1200" dirty="0">
                <a:solidFill>
                  <a:schemeClr val="tx1"/>
                </a:solidFill>
                <a:effectLst/>
                <a:latin typeface="Arial" panose="020B0604020202020204" pitchFamily="34" charset="0"/>
                <a:ea typeface="+mn-ea"/>
                <a:cs typeface="Arial" panose="020B0604020202020204" pitchFamily="34" charset="0"/>
              </a:rPr>
              <a:t>The American cockroach is the largest of the house-infesting roaches and a major pest in the United States. Commonly known as a water bug, or a palmetto bug, they are large, about 1 to 1.5 inches long. Egg capsules are sometimes glued to surfaces near  a food sources, and can be found in warm, wet places like basements, laundry rooms and kitchens, as well as behind appliances or underneath cabinets. Although they primarily live outdoors, American cockroaches will move indoors when they experience a food shortage, or a significant change in climate. They often enter structures on things we bring into our homes, under doors, or from sewer systems through  drains. They can fly only in warmer climates</a:t>
            </a: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eaLnBrk="1" hangingPunct="1"/>
            <a:endParaRPr lang="en-US" altLang="en-US" noProof="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33749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2E70152E-3411-8644-A4CD-FF5872C4F67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95235" name="Rectangle 6">
            <a:extLst>
              <a:ext uri="{FF2B5EF4-FFF2-40B4-BE49-F238E27FC236}">
                <a16:creationId xmlns:a16="http://schemas.microsoft.com/office/drawing/2014/main" id="{56BBB370-67A7-994D-8AC6-4C51A3C9A85D}"/>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95236" name="Rectangle 7">
            <a:extLst>
              <a:ext uri="{FF2B5EF4-FFF2-40B4-BE49-F238E27FC236}">
                <a16:creationId xmlns:a16="http://schemas.microsoft.com/office/drawing/2014/main" id="{DFA135C1-00F6-A24B-919E-45E70619EE3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C25C60C9-41B9-0C44-ACBE-9CE1037E7E46}" type="slidenum">
              <a:rPr lang="en-US" altLang="en-US" sz="1100" smtClean="0">
                <a:ea typeface="Osaka" panose="020B0600000000000000" pitchFamily="34" charset="-128"/>
              </a:rPr>
              <a:pPr eaLnBrk="1" hangingPunct="1">
                <a:spcBef>
                  <a:spcPct val="0"/>
                </a:spcBef>
                <a:buFont typeface="Arial" panose="020B0604020202020204" pitchFamily="34" charset="0"/>
                <a:buNone/>
              </a:pPr>
              <a:t>8</a:t>
            </a:fld>
            <a:endParaRPr lang="en-US" altLang="en-US" sz="1100">
              <a:ea typeface="Osaka" panose="020B0600000000000000" pitchFamily="34" charset="-128"/>
            </a:endParaRPr>
          </a:p>
        </p:txBody>
      </p:sp>
      <p:sp>
        <p:nvSpPr>
          <p:cNvPr id="95237" name="Rectangle 2">
            <a:extLst>
              <a:ext uri="{FF2B5EF4-FFF2-40B4-BE49-F238E27FC236}">
                <a16:creationId xmlns:a16="http://schemas.microsoft.com/office/drawing/2014/main" id="{40C5662A-15A9-8341-8A6E-215894EE0657}"/>
              </a:ext>
            </a:extLst>
          </p:cNvPr>
          <p:cNvSpPr>
            <a:spLocks noGrp="1" noRot="1" noChangeAspect="1" noChangeArrowheads="1" noTextEdit="1"/>
          </p:cNvSpPr>
          <p:nvPr>
            <p:ph type="sldImg"/>
          </p:nvPr>
        </p:nvSpPr>
        <p:spPr>
          <a:ln/>
        </p:spPr>
      </p:sp>
      <p:sp>
        <p:nvSpPr>
          <p:cNvPr id="95238" name="Rectangle 3">
            <a:extLst>
              <a:ext uri="{FF2B5EF4-FFF2-40B4-BE49-F238E27FC236}">
                <a16:creationId xmlns:a16="http://schemas.microsoft.com/office/drawing/2014/main" id="{C42A2433-14AA-8A4A-ADEC-594F1BC4F8C5}"/>
              </a:ext>
            </a:extLst>
          </p:cNvPr>
          <p:cNvSpPr>
            <a:spLocks noGrp="1" noChangeArrowheads="1"/>
          </p:cNvSpPr>
          <p:nvPr>
            <p:ph type="body" idx="1"/>
          </p:nvPr>
        </p:nvSpPr>
        <p:spPr>
          <a:xfrm>
            <a:off x="428625" y="4288288"/>
            <a:ext cx="6000750" cy="42527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b="0" i="0" kern="1200" dirty="0">
                <a:solidFill>
                  <a:schemeClr val="tx1"/>
                </a:solidFill>
                <a:effectLst/>
                <a:latin typeface="Arial" panose="020B0604020202020204" pitchFamily="34" charset="0"/>
                <a:ea typeface="+mn-ea"/>
                <a:cs typeface="Arial" panose="020B0604020202020204" pitchFamily="34" charset="0"/>
              </a:rPr>
              <a:t>The Oriental cockroach is another large cockroach, sometimes also referred to as a “</a:t>
            </a:r>
            <a:r>
              <a:rPr lang="en-US" sz="1400" b="0" i="0" kern="1200" dirty="0" err="1">
                <a:solidFill>
                  <a:schemeClr val="tx1"/>
                </a:solidFill>
                <a:effectLst/>
                <a:latin typeface="Arial" panose="020B0604020202020204" pitchFamily="34" charset="0"/>
                <a:ea typeface="+mn-ea"/>
                <a:cs typeface="Arial" panose="020B0604020202020204" pitchFamily="34" charset="0"/>
              </a:rPr>
              <a:t>waterbug</a:t>
            </a:r>
            <a:r>
              <a:rPr lang="en-US" sz="1400" b="0" i="0" kern="1200" dirty="0">
                <a:solidFill>
                  <a:schemeClr val="tx1"/>
                </a:solidFill>
                <a:effectLst/>
                <a:latin typeface="Arial" panose="020B0604020202020204" pitchFamily="34" charset="0"/>
                <a:ea typeface="+mn-ea"/>
                <a:cs typeface="Arial" panose="020B0604020202020204" pitchFamily="34" charset="0"/>
              </a:rPr>
              <a:t>” because they congregate in damp areas. About an inch long, they are shiny black to a dark reddish-brown color. They cannot fly.  </a:t>
            </a:r>
          </a:p>
          <a:p>
            <a:r>
              <a:rPr lang="en-US" sz="1400" b="0" i="0" kern="1200" dirty="0">
                <a:solidFill>
                  <a:schemeClr val="tx1"/>
                </a:solidFill>
                <a:effectLst/>
                <a:latin typeface="Arial" panose="020B0604020202020204" pitchFamily="34" charset="0"/>
                <a:ea typeface="+mn-ea"/>
                <a:cs typeface="Arial" panose="020B0604020202020204" pitchFamily="34" charset="0"/>
              </a:rPr>
              <a:t>Oriental cockroaches tend to invade homes during the summer. They will enter structures under door gaps, along utility pipe penetrations, and through floor drains and sewer pipes. Oriental cockroaches make themselves at home in basements and crawl spaces as they prefer damp, cool locations. You can also find them in bathrooms, crawling around toilets, sinks, pipes and drains. The oriental cockroach feeds on all kinds of food, especially decaying organic matter, starchy foods and garbage. Heavily dependent on water, they tend to gather in large numbers near water sources. </a:t>
            </a:r>
          </a:p>
          <a:p>
            <a:endParaRPr lang="en-US" sz="1400" strike="sngStrike" kern="1200" dirty="0">
              <a:solidFill>
                <a:schemeClr val="tx1"/>
              </a:solidFill>
              <a:effectLst/>
              <a:latin typeface="Arial" panose="020B0604020202020204" pitchFamily="34" charset="0"/>
              <a:ea typeface="+mn-ea"/>
              <a:cs typeface="Arial" panose="020B0604020202020204" pitchFamily="34" charset="0"/>
            </a:endParaRPr>
          </a:p>
          <a:p>
            <a:r>
              <a:rPr lang="en-US" sz="1400" b="0" i="0" kern="1200" dirty="0">
                <a:solidFill>
                  <a:schemeClr val="tx1"/>
                </a:solidFill>
                <a:effectLst/>
                <a:latin typeface="Arial" panose="020B0604020202020204" pitchFamily="34" charset="0"/>
                <a:ea typeface="+mn-ea"/>
                <a:cs typeface="Arial" panose="020B0604020202020204" pitchFamily="34" charset="0"/>
              </a:rPr>
              <a:t>Both American and Oriental cockroaches are invaders.  So they typically enter the home seeking food or water, </a:t>
            </a:r>
            <a:r>
              <a:rPr lang="en-US" sz="1400" b="0" i="0" strike="sngStrike" kern="1200" dirty="0">
                <a:solidFill>
                  <a:schemeClr val="tx1"/>
                </a:solidFill>
                <a:effectLst/>
                <a:latin typeface="Arial" panose="020B0604020202020204" pitchFamily="34" charset="0"/>
                <a:ea typeface="+mn-ea"/>
                <a:cs typeface="Arial" panose="020B0604020202020204" pitchFamily="34" charset="0"/>
              </a:rPr>
              <a:t> </a:t>
            </a:r>
          </a:p>
          <a:p>
            <a:endParaRPr lang="en-US" sz="1200" b="0" i="0" strike="sngStrike" kern="1200" dirty="0">
              <a:solidFill>
                <a:schemeClr val="tx1"/>
              </a:solidFill>
              <a:effectLst/>
              <a:latin typeface="Arial" panose="020B0604020202020204" pitchFamily="34" charset="0"/>
              <a:ea typeface="+mn-ea"/>
              <a:cs typeface="Arial" panose="020B0604020202020204" pitchFamily="34" charset="0"/>
            </a:endParaRPr>
          </a:p>
          <a:p>
            <a:pPr eaLnBrk="1" hangingPunct="1"/>
            <a:endParaRPr lang="en-US" altLang="en-US" noProof="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43723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2E70152E-3411-8644-A4CD-FF5872C4F67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IPM in Multifamily Housing Training</a:t>
            </a:r>
          </a:p>
        </p:txBody>
      </p:sp>
      <p:sp>
        <p:nvSpPr>
          <p:cNvPr id="95235" name="Rectangle 6">
            <a:extLst>
              <a:ext uri="{FF2B5EF4-FFF2-40B4-BE49-F238E27FC236}">
                <a16:creationId xmlns:a16="http://schemas.microsoft.com/office/drawing/2014/main" id="{56BBB370-67A7-994D-8AC6-4C51A3C9A85D}"/>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sz="1100">
                <a:ea typeface="Osaka" panose="020B0600000000000000" pitchFamily="34" charset="-128"/>
              </a:rPr>
              <a:t>www.StopPests.org</a:t>
            </a:r>
          </a:p>
        </p:txBody>
      </p:sp>
      <p:sp>
        <p:nvSpPr>
          <p:cNvPr id="95236" name="Rectangle 7">
            <a:extLst>
              <a:ext uri="{FF2B5EF4-FFF2-40B4-BE49-F238E27FC236}">
                <a16:creationId xmlns:a16="http://schemas.microsoft.com/office/drawing/2014/main" id="{DFA135C1-00F6-A24B-919E-45E70619EE3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39775" indent="-28416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39825"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95438"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1050" indent="-227013" defTabSz="917575">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082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654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26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79850" indent="-227013" defTabSz="917575"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Font typeface="Arial" panose="020B0604020202020204" pitchFamily="34" charset="0"/>
              <a:buNone/>
            </a:pPr>
            <a:fld id="{C25C60C9-41B9-0C44-ACBE-9CE1037E7E46}" type="slidenum">
              <a:rPr lang="en-US" altLang="en-US" sz="1100" smtClean="0">
                <a:ea typeface="Osaka" panose="020B0600000000000000" pitchFamily="34" charset="-128"/>
              </a:rPr>
              <a:pPr eaLnBrk="1" hangingPunct="1">
                <a:spcBef>
                  <a:spcPct val="0"/>
                </a:spcBef>
                <a:buFont typeface="Arial" panose="020B0604020202020204" pitchFamily="34" charset="0"/>
                <a:buNone/>
              </a:pPr>
              <a:t>9</a:t>
            </a:fld>
            <a:endParaRPr lang="en-US" altLang="en-US" sz="1100">
              <a:ea typeface="Osaka" panose="020B0600000000000000" pitchFamily="34" charset="-128"/>
            </a:endParaRPr>
          </a:p>
        </p:txBody>
      </p:sp>
      <p:sp>
        <p:nvSpPr>
          <p:cNvPr id="95237" name="Rectangle 2">
            <a:extLst>
              <a:ext uri="{FF2B5EF4-FFF2-40B4-BE49-F238E27FC236}">
                <a16:creationId xmlns:a16="http://schemas.microsoft.com/office/drawing/2014/main" id="{40C5662A-15A9-8341-8A6E-215894EE0657}"/>
              </a:ext>
            </a:extLst>
          </p:cNvPr>
          <p:cNvSpPr>
            <a:spLocks noGrp="1" noRot="1" noChangeAspect="1" noChangeArrowheads="1" noTextEdit="1"/>
          </p:cNvSpPr>
          <p:nvPr>
            <p:ph type="sldImg"/>
          </p:nvPr>
        </p:nvSpPr>
        <p:spPr>
          <a:ln/>
        </p:spPr>
      </p:sp>
      <p:sp>
        <p:nvSpPr>
          <p:cNvPr id="95238" name="Rectangle 3">
            <a:extLst>
              <a:ext uri="{FF2B5EF4-FFF2-40B4-BE49-F238E27FC236}">
                <a16:creationId xmlns:a16="http://schemas.microsoft.com/office/drawing/2014/main" id="{C42A2433-14AA-8A4A-ADEC-594F1BC4F8C5}"/>
              </a:ext>
            </a:extLst>
          </p:cNvPr>
          <p:cNvSpPr>
            <a:spLocks noGrp="1" noChangeArrowheads="1"/>
          </p:cNvSpPr>
          <p:nvPr>
            <p:ph type="body" idx="1"/>
          </p:nvPr>
        </p:nvSpPr>
        <p:spPr>
          <a:xfrm>
            <a:off x="428625" y="4288288"/>
            <a:ext cx="6000750" cy="42527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latin typeface="Arial" panose="020B0604020202020204" pitchFamily="34" charset="0"/>
                <a:cs typeface="Arial" panose="020B0604020202020204" pitchFamily="34" charset="0"/>
              </a:rPr>
              <a:t>Brown-banded cockroaches get their name from the two light brown bands they have across their dark brown bodies. They can take shelter throughout  the household, but prefer to be high and dry, so you’ll often find them in cabinets, around door frames, or around ceiling light fixtures. Because they are nocturnal and small, the brown-banded cockroach can easily go undetected and infest a home.  </a:t>
            </a:r>
          </a:p>
          <a:p>
            <a:endParaRPr lang="en-US" sz="1200" b="1" i="1" kern="1200" dirty="0">
              <a:solidFill>
                <a:schemeClr val="tx1"/>
              </a:solidFill>
              <a:effectLst/>
              <a:latin typeface="Arial" panose="020B0604020202020204" pitchFamily="34" charset="0"/>
              <a:ea typeface="+mn-ea"/>
              <a:cs typeface="Arial" panose="020B0604020202020204" pitchFamily="34" charset="0"/>
            </a:endParaRPr>
          </a:p>
          <a:p>
            <a:pPr eaLnBrk="1" hangingPunct="1"/>
            <a:endParaRPr lang="en-US" altLang="en-US" noProof="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33750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1276D3A-01ED-BC43-A32F-56E88F561192}"/>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30F5DB-52E5-4745-83D7-0C83E86A3491}"/>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3C5329-CF7E-8E4A-BEC8-B6441E4DA45B}"/>
              </a:ext>
            </a:extLst>
          </p:cNvPr>
          <p:cNvSpPr>
            <a:spLocks noGrp="1" noChangeArrowheads="1"/>
          </p:cNvSpPr>
          <p:nvPr>
            <p:ph type="sldNum" idx="12"/>
          </p:nvPr>
        </p:nvSpPr>
        <p:spPr>
          <a:ln/>
        </p:spPr>
        <p:txBody>
          <a:bodyPr/>
          <a:lstStyle>
            <a:lvl1pPr>
              <a:defRPr/>
            </a:lvl1pPr>
          </a:lstStyle>
          <a:p>
            <a:pPr>
              <a:defRPr/>
            </a:pPr>
            <a:fld id="{D41919E4-7F38-1E47-AF33-B80E57F67626}" type="slidenum">
              <a:rPr lang="en-GB" altLang="en-US"/>
              <a:pPr>
                <a:defRPr/>
              </a:pPr>
              <a:t>‹#›</a:t>
            </a:fld>
            <a:endParaRPr lang="en-GB" altLang="en-US"/>
          </a:p>
        </p:txBody>
      </p:sp>
    </p:spTree>
    <p:extLst>
      <p:ext uri="{BB962C8B-B14F-4D97-AF65-F5344CB8AC3E}">
        <p14:creationId xmlns:p14="http://schemas.microsoft.com/office/powerpoint/2010/main" val="2246484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D1CCEB-D84D-9A45-8E59-7E015822D9BB}"/>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3BA1D8-546A-E04E-A057-C671ACA14DC3}"/>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EB5001-B021-2645-B701-6BF926A2AA09}"/>
              </a:ext>
            </a:extLst>
          </p:cNvPr>
          <p:cNvSpPr>
            <a:spLocks noGrp="1" noChangeArrowheads="1"/>
          </p:cNvSpPr>
          <p:nvPr>
            <p:ph type="sldNum" idx="12"/>
          </p:nvPr>
        </p:nvSpPr>
        <p:spPr>
          <a:ln/>
        </p:spPr>
        <p:txBody>
          <a:bodyPr/>
          <a:lstStyle>
            <a:lvl1pPr>
              <a:defRPr/>
            </a:lvl1pPr>
          </a:lstStyle>
          <a:p>
            <a:pPr>
              <a:defRPr/>
            </a:pPr>
            <a:fld id="{DC0E2FB3-F49E-A240-A680-981E5E922574}" type="slidenum">
              <a:rPr lang="en-GB" altLang="en-US"/>
              <a:pPr>
                <a:defRPr/>
              </a:pPr>
              <a:t>‹#›</a:t>
            </a:fld>
            <a:endParaRPr lang="en-GB" altLang="en-US"/>
          </a:p>
        </p:txBody>
      </p:sp>
    </p:spTree>
    <p:extLst>
      <p:ext uri="{BB962C8B-B14F-4D97-AF65-F5344CB8AC3E}">
        <p14:creationId xmlns:p14="http://schemas.microsoft.com/office/powerpoint/2010/main" val="3797655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304801"/>
            <a:ext cx="2588684" cy="57896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4801"/>
            <a:ext cx="7569200" cy="5789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6F3C17E-69CF-3245-8F95-CC71659FACE3}"/>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3ED33F-7B77-2048-A200-A042ACEB9CAD}"/>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668AA4-A1BD-CC48-A9C9-3CCAD36877CA}"/>
              </a:ext>
            </a:extLst>
          </p:cNvPr>
          <p:cNvSpPr>
            <a:spLocks noGrp="1" noChangeArrowheads="1"/>
          </p:cNvSpPr>
          <p:nvPr>
            <p:ph type="sldNum" idx="12"/>
          </p:nvPr>
        </p:nvSpPr>
        <p:spPr>
          <a:ln/>
        </p:spPr>
        <p:txBody>
          <a:bodyPr/>
          <a:lstStyle>
            <a:lvl1pPr>
              <a:defRPr/>
            </a:lvl1pPr>
          </a:lstStyle>
          <a:p>
            <a:pPr>
              <a:defRPr/>
            </a:pPr>
            <a:fld id="{47213E9A-C9EE-9942-8C1A-16AB1FF8DEEB}" type="slidenum">
              <a:rPr lang="en-GB" altLang="en-US"/>
              <a:pPr>
                <a:defRPr/>
              </a:pPr>
              <a:t>‹#›</a:t>
            </a:fld>
            <a:endParaRPr lang="en-GB" altLang="en-US"/>
          </a:p>
        </p:txBody>
      </p:sp>
    </p:spTree>
    <p:extLst>
      <p:ext uri="{BB962C8B-B14F-4D97-AF65-F5344CB8AC3E}">
        <p14:creationId xmlns:p14="http://schemas.microsoft.com/office/powerpoint/2010/main" val="2289129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1" y="304800"/>
            <a:ext cx="10361084" cy="990600"/>
          </a:xfrm>
        </p:spPr>
        <p:txBody>
          <a:bodyPr/>
          <a:lstStyle/>
          <a:p>
            <a:r>
              <a:rPr lang="en-US"/>
              <a:t>Click to edit Master title style</a:t>
            </a:r>
          </a:p>
        </p:txBody>
      </p:sp>
      <p:sp>
        <p:nvSpPr>
          <p:cNvPr id="3" name="Rectangle 4">
            <a:extLst>
              <a:ext uri="{FF2B5EF4-FFF2-40B4-BE49-F238E27FC236}">
                <a16:creationId xmlns:a16="http://schemas.microsoft.com/office/drawing/2014/main" id="{BA4EACDA-F02E-BD4A-9ACB-06DA0722A637}"/>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2700058-58E5-5C44-A01E-4C35E5CF61C2}"/>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2BB3DE3-41EE-A245-8B8C-35134E4FE32B}"/>
              </a:ext>
            </a:extLst>
          </p:cNvPr>
          <p:cNvSpPr>
            <a:spLocks noGrp="1" noChangeArrowheads="1"/>
          </p:cNvSpPr>
          <p:nvPr>
            <p:ph type="sldNum" idx="12"/>
          </p:nvPr>
        </p:nvSpPr>
        <p:spPr>
          <a:ln/>
        </p:spPr>
        <p:txBody>
          <a:bodyPr/>
          <a:lstStyle>
            <a:lvl1pPr>
              <a:defRPr/>
            </a:lvl1pPr>
          </a:lstStyle>
          <a:p>
            <a:pPr>
              <a:defRPr/>
            </a:pPr>
            <a:fld id="{5BE04B2F-F1C6-474C-8B80-59A9E655C857}" type="slidenum">
              <a:rPr lang="en-GB" altLang="en-US"/>
              <a:pPr>
                <a:defRPr/>
              </a:pPr>
              <a:t>‹#›</a:t>
            </a:fld>
            <a:endParaRPr lang="en-GB" altLang="en-US"/>
          </a:p>
        </p:txBody>
      </p:sp>
    </p:spTree>
    <p:extLst>
      <p:ext uri="{BB962C8B-B14F-4D97-AF65-F5344CB8AC3E}">
        <p14:creationId xmlns:p14="http://schemas.microsoft.com/office/powerpoint/2010/main" val="44798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C2DE9-D968-487F-8DA8-3B905D7B33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861D24-1D38-452D-96B0-943334FBD2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115E5D-493D-47F8-84E9-2C1B8AB8859F}"/>
              </a:ext>
            </a:extLst>
          </p:cNvPr>
          <p:cNvSpPr>
            <a:spLocks noGrp="1"/>
          </p:cNvSpPr>
          <p:nvPr>
            <p:ph type="dt" sz="half" idx="10"/>
          </p:nvPr>
        </p:nvSpPr>
        <p:spPr/>
        <p:txBody>
          <a:bodyPr/>
          <a:lstStyle/>
          <a:p>
            <a:fld id="{ACC25796-03F5-4448-9B95-E87DA2EC694E}" type="datetimeFigureOut">
              <a:rPr lang="en-US" smtClean="0"/>
              <a:t>10/8/22</a:t>
            </a:fld>
            <a:endParaRPr lang="en-US"/>
          </a:p>
        </p:txBody>
      </p:sp>
      <p:sp>
        <p:nvSpPr>
          <p:cNvPr id="5" name="Footer Placeholder 4">
            <a:extLst>
              <a:ext uri="{FF2B5EF4-FFF2-40B4-BE49-F238E27FC236}">
                <a16:creationId xmlns:a16="http://schemas.microsoft.com/office/drawing/2014/main" id="{C05F2FB4-43F3-4392-947F-89A0933DED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FD46FC-4546-421E-9A9D-313F4EA26F44}"/>
              </a:ext>
            </a:extLst>
          </p:cNvPr>
          <p:cNvSpPr>
            <a:spLocks noGrp="1"/>
          </p:cNvSpPr>
          <p:nvPr>
            <p:ph type="sldNum" sz="quarter" idx="12"/>
          </p:nvPr>
        </p:nvSpPr>
        <p:spPr/>
        <p:txBody>
          <a:bodyPr/>
          <a:lstStyle/>
          <a:p>
            <a:fld id="{243285C8-327E-4434-A967-01EDE455894D}" type="slidenum">
              <a:rPr lang="en-US" smtClean="0"/>
              <a:t>‹#›</a:t>
            </a:fld>
            <a:endParaRPr lang="en-US"/>
          </a:p>
        </p:txBody>
      </p:sp>
    </p:spTree>
    <p:extLst>
      <p:ext uri="{BB962C8B-B14F-4D97-AF65-F5344CB8AC3E}">
        <p14:creationId xmlns:p14="http://schemas.microsoft.com/office/powerpoint/2010/main" val="2776928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327F-1F33-4A2A-AD6C-48678C882A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267F6C-4253-4128-8BB9-733CE1944DD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5DBF8DA-6798-4BB5-8477-54712EC78C7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98084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4D128-2120-467A-B2B3-FDDFC1F000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E73847-2A91-49ED-B006-7BDC1FB47E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F97D96-44D2-4293-A313-9BBD4DF077D6}"/>
              </a:ext>
            </a:extLst>
          </p:cNvPr>
          <p:cNvSpPr>
            <a:spLocks noGrp="1"/>
          </p:cNvSpPr>
          <p:nvPr>
            <p:ph type="dt" sz="half" idx="10"/>
          </p:nvPr>
        </p:nvSpPr>
        <p:spPr/>
        <p:txBody>
          <a:bodyPr/>
          <a:lstStyle/>
          <a:p>
            <a:fld id="{ACC25796-03F5-4448-9B95-E87DA2EC694E}" type="datetimeFigureOut">
              <a:rPr lang="en-US" smtClean="0"/>
              <a:t>10/8/22</a:t>
            </a:fld>
            <a:endParaRPr lang="en-US"/>
          </a:p>
        </p:txBody>
      </p:sp>
      <p:sp>
        <p:nvSpPr>
          <p:cNvPr id="5" name="Footer Placeholder 4">
            <a:extLst>
              <a:ext uri="{FF2B5EF4-FFF2-40B4-BE49-F238E27FC236}">
                <a16:creationId xmlns:a16="http://schemas.microsoft.com/office/drawing/2014/main" id="{408ABBB9-D37D-4D2D-8571-7B9596945F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1D8379-504E-4CA8-8DB0-E4D6E7DA8DA0}"/>
              </a:ext>
            </a:extLst>
          </p:cNvPr>
          <p:cNvSpPr>
            <a:spLocks noGrp="1"/>
          </p:cNvSpPr>
          <p:nvPr>
            <p:ph type="sldNum" sz="quarter" idx="12"/>
          </p:nvPr>
        </p:nvSpPr>
        <p:spPr/>
        <p:txBody>
          <a:bodyPr/>
          <a:lstStyle/>
          <a:p>
            <a:fld id="{243285C8-327E-4434-A967-01EDE455894D}" type="slidenum">
              <a:rPr lang="en-US" smtClean="0"/>
              <a:t>‹#›</a:t>
            </a:fld>
            <a:endParaRPr lang="en-US"/>
          </a:p>
        </p:txBody>
      </p:sp>
    </p:spTree>
    <p:extLst>
      <p:ext uri="{BB962C8B-B14F-4D97-AF65-F5344CB8AC3E}">
        <p14:creationId xmlns:p14="http://schemas.microsoft.com/office/powerpoint/2010/main" val="1412402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29ECB-8303-4C9A-BD96-3DC5E7D901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6C2D93-4101-4632-8757-A3125C880D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42EB6E-B363-49F9-AB35-BAF662BC3ED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8B3FFE-98F3-4BB8-BF9F-5FF1B73AC90B}"/>
              </a:ext>
            </a:extLst>
          </p:cNvPr>
          <p:cNvSpPr>
            <a:spLocks noGrp="1"/>
          </p:cNvSpPr>
          <p:nvPr>
            <p:ph type="dt" sz="half" idx="10"/>
          </p:nvPr>
        </p:nvSpPr>
        <p:spPr/>
        <p:txBody>
          <a:bodyPr/>
          <a:lstStyle/>
          <a:p>
            <a:fld id="{ACC25796-03F5-4448-9B95-E87DA2EC694E}" type="datetimeFigureOut">
              <a:rPr lang="en-US" smtClean="0"/>
              <a:t>10/8/22</a:t>
            </a:fld>
            <a:endParaRPr lang="en-US"/>
          </a:p>
        </p:txBody>
      </p:sp>
      <p:sp>
        <p:nvSpPr>
          <p:cNvPr id="6" name="Footer Placeholder 5">
            <a:extLst>
              <a:ext uri="{FF2B5EF4-FFF2-40B4-BE49-F238E27FC236}">
                <a16:creationId xmlns:a16="http://schemas.microsoft.com/office/drawing/2014/main" id="{9A7C580E-3F97-4099-941F-17EEFB1F75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D9E4A1-B47A-4A0B-960B-003F98637527}"/>
              </a:ext>
            </a:extLst>
          </p:cNvPr>
          <p:cNvSpPr>
            <a:spLocks noGrp="1"/>
          </p:cNvSpPr>
          <p:nvPr>
            <p:ph type="sldNum" sz="quarter" idx="12"/>
          </p:nvPr>
        </p:nvSpPr>
        <p:spPr/>
        <p:txBody>
          <a:bodyPr/>
          <a:lstStyle/>
          <a:p>
            <a:fld id="{243285C8-327E-4434-A967-01EDE455894D}" type="slidenum">
              <a:rPr lang="en-US" smtClean="0"/>
              <a:t>‹#›</a:t>
            </a:fld>
            <a:endParaRPr lang="en-US"/>
          </a:p>
        </p:txBody>
      </p:sp>
    </p:spTree>
    <p:extLst>
      <p:ext uri="{BB962C8B-B14F-4D97-AF65-F5344CB8AC3E}">
        <p14:creationId xmlns:p14="http://schemas.microsoft.com/office/powerpoint/2010/main" val="1265016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865E-E3A4-4340-8111-2A1154737C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A98D7E-BDD9-437F-A363-F21AD06EB3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963DB6-12D4-4F78-808E-156024E98FD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74599F-20DF-47A5-AE03-071679DCD5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66ED59-3B4E-4257-9167-6448D26D46E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DB3D78-6F4C-44F6-9AC7-F2FD9443E80B}"/>
              </a:ext>
            </a:extLst>
          </p:cNvPr>
          <p:cNvSpPr>
            <a:spLocks noGrp="1"/>
          </p:cNvSpPr>
          <p:nvPr>
            <p:ph type="dt" sz="half" idx="10"/>
          </p:nvPr>
        </p:nvSpPr>
        <p:spPr/>
        <p:txBody>
          <a:bodyPr/>
          <a:lstStyle/>
          <a:p>
            <a:fld id="{ACC25796-03F5-4448-9B95-E87DA2EC694E}" type="datetimeFigureOut">
              <a:rPr lang="en-US" smtClean="0"/>
              <a:t>10/8/22</a:t>
            </a:fld>
            <a:endParaRPr lang="en-US"/>
          </a:p>
        </p:txBody>
      </p:sp>
      <p:sp>
        <p:nvSpPr>
          <p:cNvPr id="8" name="Footer Placeholder 7">
            <a:extLst>
              <a:ext uri="{FF2B5EF4-FFF2-40B4-BE49-F238E27FC236}">
                <a16:creationId xmlns:a16="http://schemas.microsoft.com/office/drawing/2014/main" id="{30BA9C1B-F950-4C61-8046-BF39CBE0CF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9D9486-5E15-4691-9E78-961CED28D83A}"/>
              </a:ext>
            </a:extLst>
          </p:cNvPr>
          <p:cNvSpPr>
            <a:spLocks noGrp="1"/>
          </p:cNvSpPr>
          <p:nvPr>
            <p:ph type="sldNum" sz="quarter" idx="12"/>
          </p:nvPr>
        </p:nvSpPr>
        <p:spPr/>
        <p:txBody>
          <a:bodyPr/>
          <a:lstStyle/>
          <a:p>
            <a:fld id="{243285C8-327E-4434-A967-01EDE455894D}" type="slidenum">
              <a:rPr lang="en-US" smtClean="0"/>
              <a:t>‹#›</a:t>
            </a:fld>
            <a:endParaRPr lang="en-US"/>
          </a:p>
        </p:txBody>
      </p:sp>
    </p:spTree>
    <p:extLst>
      <p:ext uri="{BB962C8B-B14F-4D97-AF65-F5344CB8AC3E}">
        <p14:creationId xmlns:p14="http://schemas.microsoft.com/office/powerpoint/2010/main" val="3702929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52654-1A1B-4539-8BC9-243DADDFF0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AEF1FB-300D-4E7A-B798-BCB409F439E5}"/>
              </a:ext>
            </a:extLst>
          </p:cNvPr>
          <p:cNvSpPr>
            <a:spLocks noGrp="1"/>
          </p:cNvSpPr>
          <p:nvPr>
            <p:ph type="dt" sz="half" idx="10"/>
          </p:nvPr>
        </p:nvSpPr>
        <p:spPr/>
        <p:txBody>
          <a:bodyPr/>
          <a:lstStyle/>
          <a:p>
            <a:fld id="{ACC25796-03F5-4448-9B95-E87DA2EC694E}" type="datetimeFigureOut">
              <a:rPr lang="en-US" smtClean="0"/>
              <a:t>10/8/22</a:t>
            </a:fld>
            <a:endParaRPr lang="en-US"/>
          </a:p>
        </p:txBody>
      </p:sp>
      <p:sp>
        <p:nvSpPr>
          <p:cNvPr id="4" name="Footer Placeholder 3">
            <a:extLst>
              <a:ext uri="{FF2B5EF4-FFF2-40B4-BE49-F238E27FC236}">
                <a16:creationId xmlns:a16="http://schemas.microsoft.com/office/drawing/2014/main" id="{FAB1EB6D-6D5E-4D03-B1BA-95051FAB79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314D45-114C-4BED-82C0-7096E361F691}"/>
              </a:ext>
            </a:extLst>
          </p:cNvPr>
          <p:cNvSpPr>
            <a:spLocks noGrp="1"/>
          </p:cNvSpPr>
          <p:nvPr>
            <p:ph type="sldNum" sz="quarter" idx="12"/>
          </p:nvPr>
        </p:nvSpPr>
        <p:spPr/>
        <p:txBody>
          <a:bodyPr/>
          <a:lstStyle/>
          <a:p>
            <a:fld id="{243285C8-327E-4434-A967-01EDE455894D}" type="slidenum">
              <a:rPr lang="en-US" smtClean="0"/>
              <a:t>‹#›</a:t>
            </a:fld>
            <a:endParaRPr lang="en-US"/>
          </a:p>
        </p:txBody>
      </p:sp>
    </p:spTree>
    <p:extLst>
      <p:ext uri="{BB962C8B-B14F-4D97-AF65-F5344CB8AC3E}">
        <p14:creationId xmlns:p14="http://schemas.microsoft.com/office/powerpoint/2010/main" val="641038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BE768F-79AA-46A5-8A7E-0EF33EC8BDF8}"/>
              </a:ext>
            </a:extLst>
          </p:cNvPr>
          <p:cNvSpPr>
            <a:spLocks noGrp="1"/>
          </p:cNvSpPr>
          <p:nvPr>
            <p:ph type="dt" sz="half" idx="10"/>
          </p:nvPr>
        </p:nvSpPr>
        <p:spPr/>
        <p:txBody>
          <a:bodyPr/>
          <a:lstStyle/>
          <a:p>
            <a:fld id="{ACC25796-03F5-4448-9B95-E87DA2EC694E}" type="datetimeFigureOut">
              <a:rPr lang="en-US" smtClean="0"/>
              <a:t>10/8/22</a:t>
            </a:fld>
            <a:endParaRPr lang="en-US"/>
          </a:p>
        </p:txBody>
      </p:sp>
      <p:sp>
        <p:nvSpPr>
          <p:cNvPr id="3" name="Footer Placeholder 2">
            <a:extLst>
              <a:ext uri="{FF2B5EF4-FFF2-40B4-BE49-F238E27FC236}">
                <a16:creationId xmlns:a16="http://schemas.microsoft.com/office/drawing/2014/main" id="{C8534BC3-AAAA-47BC-932B-BB9D876238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E73651-F446-4BD1-9AB4-6067D281596F}"/>
              </a:ext>
            </a:extLst>
          </p:cNvPr>
          <p:cNvSpPr>
            <a:spLocks noGrp="1"/>
          </p:cNvSpPr>
          <p:nvPr>
            <p:ph type="sldNum" sz="quarter" idx="12"/>
          </p:nvPr>
        </p:nvSpPr>
        <p:spPr/>
        <p:txBody>
          <a:bodyPr/>
          <a:lstStyle/>
          <a:p>
            <a:fld id="{243285C8-327E-4434-A967-01EDE455894D}" type="slidenum">
              <a:rPr lang="en-US" smtClean="0"/>
              <a:t>‹#›</a:t>
            </a:fld>
            <a:endParaRPr lang="en-US"/>
          </a:p>
        </p:txBody>
      </p:sp>
    </p:spTree>
    <p:extLst>
      <p:ext uri="{BB962C8B-B14F-4D97-AF65-F5344CB8AC3E}">
        <p14:creationId xmlns:p14="http://schemas.microsoft.com/office/powerpoint/2010/main" val="2936225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9474EE-60EB-4742-9427-EC4CCF9B290C}"/>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F0D128-AF74-EE4C-8FAF-3DCE5A083A7F}"/>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574A820-353E-BA45-9FEF-9827A5999042}"/>
              </a:ext>
            </a:extLst>
          </p:cNvPr>
          <p:cNvSpPr>
            <a:spLocks noGrp="1" noChangeArrowheads="1"/>
          </p:cNvSpPr>
          <p:nvPr>
            <p:ph type="sldNum" idx="12"/>
          </p:nvPr>
        </p:nvSpPr>
        <p:spPr>
          <a:ln/>
        </p:spPr>
        <p:txBody>
          <a:bodyPr/>
          <a:lstStyle>
            <a:lvl1pPr>
              <a:defRPr/>
            </a:lvl1pPr>
          </a:lstStyle>
          <a:p>
            <a:pPr>
              <a:defRPr/>
            </a:pPr>
            <a:fld id="{F560F1A6-85E5-3A4A-AFDC-AA312D21FEBF}" type="slidenum">
              <a:rPr lang="en-GB" altLang="en-US"/>
              <a:pPr>
                <a:defRPr/>
              </a:pPr>
              <a:t>‹#›</a:t>
            </a:fld>
            <a:endParaRPr lang="en-GB" altLang="en-US"/>
          </a:p>
        </p:txBody>
      </p:sp>
    </p:spTree>
    <p:extLst>
      <p:ext uri="{BB962C8B-B14F-4D97-AF65-F5344CB8AC3E}">
        <p14:creationId xmlns:p14="http://schemas.microsoft.com/office/powerpoint/2010/main" val="1426455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3D366-AC60-45EB-874D-582BB1ED4B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514718-A102-4A61-9F33-4A628301E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26A6C4-C6BE-4751-AF65-8577F833F9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1416BD-1B0D-4DE0-ABFB-E34EAD4A6E1F}"/>
              </a:ext>
            </a:extLst>
          </p:cNvPr>
          <p:cNvSpPr>
            <a:spLocks noGrp="1"/>
          </p:cNvSpPr>
          <p:nvPr>
            <p:ph type="dt" sz="half" idx="10"/>
          </p:nvPr>
        </p:nvSpPr>
        <p:spPr/>
        <p:txBody>
          <a:bodyPr/>
          <a:lstStyle/>
          <a:p>
            <a:fld id="{ACC25796-03F5-4448-9B95-E87DA2EC694E}" type="datetimeFigureOut">
              <a:rPr lang="en-US" smtClean="0"/>
              <a:t>10/8/22</a:t>
            </a:fld>
            <a:endParaRPr lang="en-US"/>
          </a:p>
        </p:txBody>
      </p:sp>
      <p:sp>
        <p:nvSpPr>
          <p:cNvPr id="6" name="Footer Placeholder 5">
            <a:extLst>
              <a:ext uri="{FF2B5EF4-FFF2-40B4-BE49-F238E27FC236}">
                <a16:creationId xmlns:a16="http://schemas.microsoft.com/office/drawing/2014/main" id="{E16975EC-2B0D-4C77-913B-54803A51C3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0B91E5-AC05-4F31-BEE7-612A5B66BCB6}"/>
              </a:ext>
            </a:extLst>
          </p:cNvPr>
          <p:cNvSpPr>
            <a:spLocks noGrp="1"/>
          </p:cNvSpPr>
          <p:nvPr>
            <p:ph type="sldNum" sz="quarter" idx="12"/>
          </p:nvPr>
        </p:nvSpPr>
        <p:spPr/>
        <p:txBody>
          <a:bodyPr/>
          <a:lstStyle/>
          <a:p>
            <a:fld id="{243285C8-327E-4434-A967-01EDE455894D}" type="slidenum">
              <a:rPr lang="en-US" smtClean="0"/>
              <a:t>‹#›</a:t>
            </a:fld>
            <a:endParaRPr lang="en-US"/>
          </a:p>
        </p:txBody>
      </p:sp>
    </p:spTree>
    <p:extLst>
      <p:ext uri="{BB962C8B-B14F-4D97-AF65-F5344CB8AC3E}">
        <p14:creationId xmlns:p14="http://schemas.microsoft.com/office/powerpoint/2010/main" val="1364936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A4DCD-7CC3-4E8C-8A11-247CC2F8A7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2FA389-F28F-4B95-953E-67DA36D0BE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66971D-4BDA-4F84-929E-AAD91BF415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401ADDD-BB4A-4EA0-B7E5-F80C9B5C827D}"/>
              </a:ext>
            </a:extLst>
          </p:cNvPr>
          <p:cNvSpPr>
            <a:spLocks noGrp="1"/>
          </p:cNvSpPr>
          <p:nvPr>
            <p:ph type="dt" sz="half" idx="10"/>
          </p:nvPr>
        </p:nvSpPr>
        <p:spPr/>
        <p:txBody>
          <a:bodyPr/>
          <a:lstStyle/>
          <a:p>
            <a:fld id="{ACC25796-03F5-4448-9B95-E87DA2EC694E}" type="datetimeFigureOut">
              <a:rPr lang="en-US" smtClean="0"/>
              <a:t>10/8/22</a:t>
            </a:fld>
            <a:endParaRPr lang="en-US"/>
          </a:p>
        </p:txBody>
      </p:sp>
      <p:sp>
        <p:nvSpPr>
          <p:cNvPr id="6" name="Footer Placeholder 5">
            <a:extLst>
              <a:ext uri="{FF2B5EF4-FFF2-40B4-BE49-F238E27FC236}">
                <a16:creationId xmlns:a16="http://schemas.microsoft.com/office/drawing/2014/main" id="{DC0EDCD6-035A-49C2-A30F-E7277B2E29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ED6568-930A-43A2-B03B-F0DECA8C23B7}"/>
              </a:ext>
            </a:extLst>
          </p:cNvPr>
          <p:cNvSpPr>
            <a:spLocks noGrp="1"/>
          </p:cNvSpPr>
          <p:nvPr>
            <p:ph type="sldNum" sz="quarter" idx="12"/>
          </p:nvPr>
        </p:nvSpPr>
        <p:spPr/>
        <p:txBody>
          <a:bodyPr/>
          <a:lstStyle/>
          <a:p>
            <a:fld id="{243285C8-327E-4434-A967-01EDE455894D}" type="slidenum">
              <a:rPr lang="en-US" smtClean="0"/>
              <a:t>‹#›</a:t>
            </a:fld>
            <a:endParaRPr lang="en-US"/>
          </a:p>
        </p:txBody>
      </p:sp>
    </p:spTree>
    <p:extLst>
      <p:ext uri="{BB962C8B-B14F-4D97-AF65-F5344CB8AC3E}">
        <p14:creationId xmlns:p14="http://schemas.microsoft.com/office/powerpoint/2010/main" val="2217782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02073-EE0D-421C-9866-288ACCD7E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DDEE8F-56BA-420B-9C77-D26F5DA6F9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AE30D4-BDE0-46DC-BB56-1F688BE361DA}"/>
              </a:ext>
            </a:extLst>
          </p:cNvPr>
          <p:cNvSpPr>
            <a:spLocks noGrp="1"/>
          </p:cNvSpPr>
          <p:nvPr>
            <p:ph type="dt" sz="half" idx="10"/>
          </p:nvPr>
        </p:nvSpPr>
        <p:spPr/>
        <p:txBody>
          <a:bodyPr/>
          <a:lstStyle/>
          <a:p>
            <a:fld id="{ACC25796-03F5-4448-9B95-E87DA2EC694E}" type="datetimeFigureOut">
              <a:rPr lang="en-US" smtClean="0"/>
              <a:t>10/8/22</a:t>
            </a:fld>
            <a:endParaRPr lang="en-US"/>
          </a:p>
        </p:txBody>
      </p:sp>
      <p:sp>
        <p:nvSpPr>
          <p:cNvPr id="5" name="Footer Placeholder 4">
            <a:extLst>
              <a:ext uri="{FF2B5EF4-FFF2-40B4-BE49-F238E27FC236}">
                <a16:creationId xmlns:a16="http://schemas.microsoft.com/office/drawing/2014/main" id="{FB293EF0-4F8A-4337-89F4-294EBB4C7F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DF333D-087D-44FB-AC8A-04FC6CD4C6BC}"/>
              </a:ext>
            </a:extLst>
          </p:cNvPr>
          <p:cNvSpPr>
            <a:spLocks noGrp="1"/>
          </p:cNvSpPr>
          <p:nvPr>
            <p:ph type="sldNum" sz="quarter" idx="12"/>
          </p:nvPr>
        </p:nvSpPr>
        <p:spPr/>
        <p:txBody>
          <a:bodyPr/>
          <a:lstStyle/>
          <a:p>
            <a:fld id="{243285C8-327E-4434-A967-01EDE455894D}" type="slidenum">
              <a:rPr lang="en-US" smtClean="0"/>
              <a:t>‹#›</a:t>
            </a:fld>
            <a:endParaRPr lang="en-US"/>
          </a:p>
        </p:txBody>
      </p:sp>
    </p:spTree>
    <p:extLst>
      <p:ext uri="{BB962C8B-B14F-4D97-AF65-F5344CB8AC3E}">
        <p14:creationId xmlns:p14="http://schemas.microsoft.com/office/powerpoint/2010/main" val="108468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391963-1F6D-4DDC-81CE-EB193ACFBF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698552-8B26-43E8-B264-EF2E533FC8B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81216-DC55-49F1-A136-A28505C146FA}"/>
              </a:ext>
            </a:extLst>
          </p:cNvPr>
          <p:cNvSpPr>
            <a:spLocks noGrp="1"/>
          </p:cNvSpPr>
          <p:nvPr>
            <p:ph type="dt" sz="half" idx="10"/>
          </p:nvPr>
        </p:nvSpPr>
        <p:spPr/>
        <p:txBody>
          <a:bodyPr/>
          <a:lstStyle/>
          <a:p>
            <a:fld id="{ACC25796-03F5-4448-9B95-E87DA2EC694E}" type="datetimeFigureOut">
              <a:rPr lang="en-US" smtClean="0"/>
              <a:t>10/8/22</a:t>
            </a:fld>
            <a:endParaRPr lang="en-US"/>
          </a:p>
        </p:txBody>
      </p:sp>
      <p:sp>
        <p:nvSpPr>
          <p:cNvPr id="5" name="Footer Placeholder 4">
            <a:extLst>
              <a:ext uri="{FF2B5EF4-FFF2-40B4-BE49-F238E27FC236}">
                <a16:creationId xmlns:a16="http://schemas.microsoft.com/office/drawing/2014/main" id="{1C3F5B1C-CB86-4928-BE57-EE0F83140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E26B06-3ABA-4C35-9385-C83067D119BA}"/>
              </a:ext>
            </a:extLst>
          </p:cNvPr>
          <p:cNvSpPr>
            <a:spLocks noGrp="1"/>
          </p:cNvSpPr>
          <p:nvPr>
            <p:ph type="sldNum" sz="quarter" idx="12"/>
          </p:nvPr>
        </p:nvSpPr>
        <p:spPr/>
        <p:txBody>
          <a:bodyPr/>
          <a:lstStyle/>
          <a:p>
            <a:fld id="{243285C8-327E-4434-A967-01EDE455894D}" type="slidenum">
              <a:rPr lang="en-US" smtClean="0"/>
              <a:t>‹#›</a:t>
            </a:fld>
            <a:endParaRPr lang="en-US"/>
          </a:p>
        </p:txBody>
      </p:sp>
    </p:spTree>
    <p:extLst>
      <p:ext uri="{BB962C8B-B14F-4D97-AF65-F5344CB8AC3E}">
        <p14:creationId xmlns:p14="http://schemas.microsoft.com/office/powerpoint/2010/main" val="3634505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31CFA377-569B-A546-928B-732489485C37}" type="datetimeFigureOut">
              <a:rPr lang="en-US" smtClean="0"/>
              <a:t>10/8/22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237439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1CFA377-569B-A546-928B-732489485C37}" type="datetimeFigureOut">
              <a:rPr lang="en-US" smtClean="0"/>
              <a:t>10/8/22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3150557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31CFA377-569B-A546-928B-732489485C37}" type="datetimeFigureOut">
              <a:rPr lang="en-US" smtClean="0"/>
              <a:t>10/8/22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1768899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31CFA377-569B-A546-928B-732489485C37}" type="datetimeFigureOut">
              <a:rPr lang="en-US" smtClean="0"/>
              <a:t>10/8/22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2121921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31CFA377-569B-A546-928B-732489485C37}" type="datetimeFigureOut">
              <a:rPr lang="en-US" smtClean="0"/>
              <a:t>10/8/22</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4048919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31CFA377-569B-A546-928B-732489485C37}" type="datetimeFigureOut">
              <a:rPr lang="en-US" smtClean="0"/>
              <a:t>10/8/22</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153899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96C1003-CA13-B547-A6BC-2ED907F62164}"/>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443F7A-F04D-774E-946A-5E80EAD4EB6A}"/>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914675-2ED6-F443-B4B7-A99DFD701619}"/>
              </a:ext>
            </a:extLst>
          </p:cNvPr>
          <p:cNvSpPr>
            <a:spLocks noGrp="1" noChangeArrowheads="1"/>
          </p:cNvSpPr>
          <p:nvPr>
            <p:ph type="sldNum" idx="12"/>
          </p:nvPr>
        </p:nvSpPr>
        <p:spPr>
          <a:ln/>
        </p:spPr>
        <p:txBody>
          <a:bodyPr/>
          <a:lstStyle>
            <a:lvl1pPr>
              <a:defRPr/>
            </a:lvl1pPr>
          </a:lstStyle>
          <a:p>
            <a:pPr>
              <a:defRPr/>
            </a:pPr>
            <a:fld id="{2D978A1D-ED37-2F42-8852-2574580DCA01}" type="slidenum">
              <a:rPr lang="en-GB" altLang="en-US"/>
              <a:pPr>
                <a:defRPr/>
              </a:pPr>
              <a:t>‹#›</a:t>
            </a:fld>
            <a:endParaRPr lang="en-GB" altLang="en-US"/>
          </a:p>
        </p:txBody>
      </p:sp>
    </p:spTree>
    <p:extLst>
      <p:ext uri="{BB962C8B-B14F-4D97-AF65-F5344CB8AC3E}">
        <p14:creationId xmlns:p14="http://schemas.microsoft.com/office/powerpoint/2010/main" val="281723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31CFA377-569B-A546-928B-732489485C37}" type="datetimeFigureOut">
              <a:rPr lang="en-US" smtClean="0"/>
              <a:t>10/8/22</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28968671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31CFA377-569B-A546-928B-732489485C37}" type="datetimeFigureOut">
              <a:rPr lang="en-US" smtClean="0"/>
              <a:t>10/8/22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911478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31CFA377-569B-A546-928B-732489485C37}" type="datetimeFigureOut">
              <a:rPr lang="en-US" smtClean="0"/>
              <a:t>10/8/22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2944383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1CFA377-569B-A546-928B-732489485C37}" type="datetimeFigureOut">
              <a:rPr lang="en-US" smtClean="0"/>
              <a:t>10/8/22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1415230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1CFA377-569B-A546-928B-732489485C37}" type="datetimeFigureOut">
              <a:rPr lang="en-US" smtClean="0"/>
              <a:t>10/8/22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4094147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Default">
    <p:spTree>
      <p:nvGrpSpPr>
        <p:cNvPr id="1" name="Shape 27"/>
        <p:cNvGrpSpPr/>
        <p:nvPr/>
      </p:nvGrpSpPr>
      <p:grpSpPr>
        <a:xfrm>
          <a:off x="0" y="0"/>
          <a:ext cx="0" cy="0"/>
          <a:chOff x="0" y="0"/>
          <a:chExt cx="0" cy="0"/>
        </a:xfrm>
      </p:grpSpPr>
      <p:sp>
        <p:nvSpPr>
          <p:cNvPr id="31" name="Shape 31"/>
          <p:cNvSpPr txBox="1">
            <a:spLocks noGrp="1"/>
          </p:cNvSpPr>
          <p:nvPr>
            <p:ph type="sldNum" idx="12"/>
          </p:nvPr>
        </p:nvSpPr>
        <p:spPr>
          <a:xfrm>
            <a:off x="8737602" y="6416675"/>
            <a:ext cx="2844799" cy="244474"/>
          </a:xfrm>
          <a:prstGeom prst="rect">
            <a:avLst/>
          </a:prstGeom>
          <a:noFill/>
          <a:ln>
            <a:noFill/>
          </a:ln>
        </p:spPr>
        <p:txBody>
          <a:bodyPr lIns="45700" tIns="45700" rIns="45700" bIns="45700" anchor="ctr" anchorCtr="0">
            <a:noAutofit/>
          </a:bodyPr>
          <a:lstStyle/>
          <a:p>
            <a:fld id="{F2FE2880-BF75-3F4C-9DBC-EACC69B5B63C}" type="slidenum">
              <a:rPr lang="en-US" smtClean="0"/>
              <a:t>‹#›</a:t>
            </a:fld>
            <a:endParaRPr lang="en-US"/>
          </a:p>
        </p:txBody>
      </p:sp>
    </p:spTree>
    <p:extLst>
      <p:ext uri="{BB962C8B-B14F-4D97-AF65-F5344CB8AC3E}">
        <p14:creationId xmlns:p14="http://schemas.microsoft.com/office/powerpoint/2010/main" val="3390074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le Slide w/ People Thumbnails">
    <p:spTree>
      <p:nvGrpSpPr>
        <p:cNvPr id="1" name=""/>
        <p:cNvGrpSpPr/>
        <p:nvPr/>
      </p:nvGrpSpPr>
      <p:grpSpPr>
        <a:xfrm>
          <a:off x="0" y="0"/>
          <a:ext cx="0" cy="0"/>
          <a:chOff x="0" y="0"/>
          <a:chExt cx="0" cy="0"/>
        </a:xfrm>
      </p:grpSpPr>
      <p:sp>
        <p:nvSpPr>
          <p:cNvPr id="8" name="Title 1"/>
          <p:cNvSpPr>
            <a:spLocks noGrp="1"/>
          </p:cNvSpPr>
          <p:nvPr>
            <p:ph type="title"/>
          </p:nvPr>
        </p:nvSpPr>
        <p:spPr>
          <a:xfrm>
            <a:off x="1845847" y="4203192"/>
            <a:ext cx="9882888" cy="1359408"/>
          </a:xfrm>
        </p:spPr>
        <p:txBody>
          <a:bodyPr lIns="0" tIns="0" rIns="0" bIns="0" anchor="t"/>
          <a:lstStyle>
            <a:lvl1pPr algn="l">
              <a:defRPr sz="4000" b="1" cap="all"/>
            </a:lvl1pPr>
          </a:lstStyle>
          <a:p>
            <a:r>
              <a:rPr lang="en-US"/>
              <a:t>Click to edit Master title style</a:t>
            </a:r>
            <a:endParaRPr lang="en-US" dirty="0"/>
          </a:p>
        </p:txBody>
      </p:sp>
      <p:sp>
        <p:nvSpPr>
          <p:cNvPr id="9" name="Text Placeholder 2"/>
          <p:cNvSpPr>
            <a:spLocks noGrp="1"/>
          </p:cNvSpPr>
          <p:nvPr>
            <p:ph type="body" idx="1"/>
          </p:nvPr>
        </p:nvSpPr>
        <p:spPr>
          <a:xfrm>
            <a:off x="1878274" y="2717293"/>
            <a:ext cx="9850460" cy="1500187"/>
          </a:xfrm>
        </p:spPr>
        <p:txBody>
          <a:bodyPr lIns="0" tIns="0" rIns="0"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021799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itle and Content w/ Bottom Bar">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394017" y="6237288"/>
            <a:ext cx="812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 name="Title 1"/>
          <p:cNvSpPr>
            <a:spLocks noGrp="1"/>
          </p:cNvSpPr>
          <p:nvPr>
            <p:ph type="title"/>
          </p:nvPr>
        </p:nvSpPr>
        <p:spPr>
          <a:xfrm>
            <a:off x="874952" y="353568"/>
            <a:ext cx="10770440" cy="731838"/>
          </a:xfrm>
        </p:spPr>
        <p:txBody>
          <a:bodyPr lIns="0" tIns="0" rIns="0" bIns="0"/>
          <a:lstStyle>
            <a:lvl1pPr algn="l">
              <a:defRPr/>
            </a:lvl1pPr>
          </a:lstStyle>
          <a:p>
            <a:r>
              <a:rPr lang="en-US"/>
              <a:t>Click to edit Master title style</a:t>
            </a:r>
            <a:endParaRPr lang="en-US" dirty="0"/>
          </a:p>
        </p:txBody>
      </p:sp>
      <p:sp>
        <p:nvSpPr>
          <p:cNvPr id="5" name="Content Placeholder 2"/>
          <p:cNvSpPr>
            <a:spLocks noGrp="1"/>
          </p:cNvSpPr>
          <p:nvPr>
            <p:ph idx="1"/>
          </p:nvPr>
        </p:nvSpPr>
        <p:spPr>
          <a:xfrm>
            <a:off x="872920" y="1115568"/>
            <a:ext cx="10770440" cy="47137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2"/>
          <p:cNvSpPr>
            <a:spLocks noGrp="1"/>
          </p:cNvSpPr>
          <p:nvPr>
            <p:ph type="dt" sz="half" idx="10"/>
          </p:nvPr>
        </p:nvSpPr>
        <p:spPr>
          <a:xfrm>
            <a:off x="8854017" y="6386514"/>
            <a:ext cx="1030816" cy="365125"/>
          </a:xfrm>
        </p:spPr>
        <p:txBody>
          <a:bodyPr/>
          <a:lstStyle>
            <a:lvl1pPr>
              <a:defRPr smtClean="0">
                <a:solidFill>
                  <a:schemeClr val="bg1"/>
                </a:solidFill>
              </a:defRPr>
            </a:lvl1pPr>
          </a:lstStyle>
          <a:p>
            <a:fld id="{31CFA377-569B-A546-928B-732489485C37}" type="datetimeFigureOut">
              <a:rPr lang="en-US" smtClean="0"/>
              <a:t>10/8/22</a:t>
            </a:fld>
            <a:endParaRPr lang="en-US"/>
          </a:p>
        </p:txBody>
      </p:sp>
      <p:sp>
        <p:nvSpPr>
          <p:cNvPr id="8" name="Footer Placeholder 5"/>
          <p:cNvSpPr>
            <a:spLocks noGrp="1"/>
          </p:cNvSpPr>
          <p:nvPr>
            <p:ph type="ftr" sz="quarter" idx="11"/>
          </p:nvPr>
        </p:nvSpPr>
        <p:spPr>
          <a:xfrm>
            <a:off x="6608233" y="6386514"/>
            <a:ext cx="1981200" cy="365125"/>
          </a:xfrm>
        </p:spPr>
        <p:txBody>
          <a:bodyPr/>
          <a:lstStyle>
            <a:lvl1pPr>
              <a:defRPr>
                <a:solidFill>
                  <a:schemeClr val="bg1"/>
                </a:solidFill>
              </a:defRPr>
            </a:lvl1pPr>
          </a:lstStyle>
          <a:p>
            <a:endParaRPr lang="en-US"/>
          </a:p>
        </p:txBody>
      </p:sp>
      <p:sp>
        <p:nvSpPr>
          <p:cNvPr id="9" name="Slide Number Placeholder 6"/>
          <p:cNvSpPr>
            <a:spLocks noGrp="1"/>
          </p:cNvSpPr>
          <p:nvPr>
            <p:ph type="sldNum" sz="quarter" idx="12"/>
          </p:nvPr>
        </p:nvSpPr>
        <p:spPr>
          <a:xfrm>
            <a:off x="10140951" y="6394451"/>
            <a:ext cx="1024467" cy="365125"/>
          </a:xfrm>
        </p:spPr>
        <p:txBody>
          <a:bodyPr/>
          <a:lstStyle>
            <a:lvl1pPr>
              <a:defRPr>
                <a:solidFill>
                  <a:schemeClr val="bg1"/>
                </a:solidFill>
              </a:defRPr>
            </a:lvl1pPr>
          </a:lstStyle>
          <a:p>
            <a:fld id="{F2FE2880-BF75-3F4C-9DBC-EACC69B5B63C}" type="slidenum">
              <a:rPr lang="en-US" smtClean="0"/>
              <a:t>‹#›</a:t>
            </a:fld>
            <a:endParaRPr lang="en-US"/>
          </a:p>
        </p:txBody>
      </p:sp>
    </p:spTree>
    <p:extLst>
      <p:ext uri="{BB962C8B-B14F-4D97-AF65-F5344CB8AC3E}">
        <p14:creationId xmlns:p14="http://schemas.microsoft.com/office/powerpoint/2010/main" val="2266155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1" y="1828801"/>
            <a:ext cx="5077884" cy="4265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828801"/>
            <a:ext cx="5080000" cy="4265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AA833D2-D5B4-3F40-B24B-8B3620FACFDF}"/>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BDBA97A-25C6-1E45-900D-A80C085DF714}"/>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A7721F-FB86-1243-BF37-8730D0B1F0E3}"/>
              </a:ext>
            </a:extLst>
          </p:cNvPr>
          <p:cNvSpPr>
            <a:spLocks noGrp="1" noChangeArrowheads="1"/>
          </p:cNvSpPr>
          <p:nvPr>
            <p:ph type="sldNum" idx="12"/>
          </p:nvPr>
        </p:nvSpPr>
        <p:spPr>
          <a:ln/>
        </p:spPr>
        <p:txBody>
          <a:bodyPr/>
          <a:lstStyle>
            <a:lvl1pPr>
              <a:defRPr/>
            </a:lvl1pPr>
          </a:lstStyle>
          <a:p>
            <a:pPr>
              <a:defRPr/>
            </a:pPr>
            <a:fld id="{219E2901-DAB4-6E4E-B4BD-15A96E52EDD2}" type="slidenum">
              <a:rPr lang="en-GB" altLang="en-US"/>
              <a:pPr>
                <a:defRPr/>
              </a:pPr>
              <a:t>‹#›</a:t>
            </a:fld>
            <a:endParaRPr lang="en-GB" altLang="en-US"/>
          </a:p>
        </p:txBody>
      </p:sp>
    </p:spTree>
    <p:extLst>
      <p:ext uri="{BB962C8B-B14F-4D97-AF65-F5344CB8AC3E}">
        <p14:creationId xmlns:p14="http://schemas.microsoft.com/office/powerpoint/2010/main" val="2521458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14C7E71-4C8A-2E46-AA7E-FA01DF9F9CFE}"/>
              </a:ext>
            </a:extLst>
          </p:cNvPr>
          <p:cNvSpPr>
            <a:spLocks noGrp="1" noChangeArrowheads="1"/>
          </p:cNvSpPr>
          <p:nvPr>
            <p:ph type="dt"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FC7278D-D7DB-874C-973F-151AF1057B70}"/>
              </a:ext>
            </a:extLst>
          </p:cNvPr>
          <p:cNvSpPr>
            <a:spLocks noGrp="1" noChangeArrowheads="1"/>
          </p:cNvSpPr>
          <p:nvPr>
            <p:ph type="ft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734FD40-CA81-DB4F-ABEF-9C137AC6BBAB}"/>
              </a:ext>
            </a:extLst>
          </p:cNvPr>
          <p:cNvSpPr>
            <a:spLocks noGrp="1" noChangeArrowheads="1"/>
          </p:cNvSpPr>
          <p:nvPr>
            <p:ph type="sldNum" idx="12"/>
          </p:nvPr>
        </p:nvSpPr>
        <p:spPr>
          <a:ln/>
        </p:spPr>
        <p:txBody>
          <a:bodyPr/>
          <a:lstStyle>
            <a:lvl1pPr>
              <a:defRPr/>
            </a:lvl1pPr>
          </a:lstStyle>
          <a:p>
            <a:pPr>
              <a:defRPr/>
            </a:pPr>
            <a:fld id="{4593CEDC-C3EC-E144-B912-4618413BD99D}" type="slidenum">
              <a:rPr lang="en-GB" altLang="en-US"/>
              <a:pPr>
                <a:defRPr/>
              </a:pPr>
              <a:t>‹#›</a:t>
            </a:fld>
            <a:endParaRPr lang="en-GB" altLang="en-US"/>
          </a:p>
        </p:txBody>
      </p:sp>
    </p:spTree>
    <p:extLst>
      <p:ext uri="{BB962C8B-B14F-4D97-AF65-F5344CB8AC3E}">
        <p14:creationId xmlns:p14="http://schemas.microsoft.com/office/powerpoint/2010/main" val="1089999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273F7DA-CE96-F145-A99C-647290FD9CC8}"/>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2C14BDC-1949-2442-8B39-458175EA823F}"/>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BA89DA9-4020-9C43-9BCC-E1636BDADAA3}"/>
              </a:ext>
            </a:extLst>
          </p:cNvPr>
          <p:cNvSpPr>
            <a:spLocks noGrp="1" noChangeArrowheads="1"/>
          </p:cNvSpPr>
          <p:nvPr>
            <p:ph type="sldNum" idx="12"/>
          </p:nvPr>
        </p:nvSpPr>
        <p:spPr>
          <a:ln/>
        </p:spPr>
        <p:txBody>
          <a:bodyPr/>
          <a:lstStyle>
            <a:lvl1pPr>
              <a:defRPr/>
            </a:lvl1pPr>
          </a:lstStyle>
          <a:p>
            <a:pPr>
              <a:defRPr/>
            </a:pPr>
            <a:fld id="{982CECEF-3526-4547-BB1B-332972E932DE}" type="slidenum">
              <a:rPr lang="en-GB" altLang="en-US"/>
              <a:pPr>
                <a:defRPr/>
              </a:pPr>
              <a:t>‹#›</a:t>
            </a:fld>
            <a:endParaRPr lang="en-GB" altLang="en-US"/>
          </a:p>
        </p:txBody>
      </p:sp>
    </p:spTree>
    <p:extLst>
      <p:ext uri="{BB962C8B-B14F-4D97-AF65-F5344CB8AC3E}">
        <p14:creationId xmlns:p14="http://schemas.microsoft.com/office/powerpoint/2010/main" val="1796382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3DAB59A-B9E8-3B4E-974D-F971410B1195}"/>
              </a:ext>
            </a:extLst>
          </p:cNvPr>
          <p:cNvSpPr>
            <a:spLocks noGrp="1" noChangeArrowheads="1"/>
          </p:cNvSpPr>
          <p:nvPr>
            <p:ph type="dt"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CDBEDAE-3B4E-D343-9BB0-475B6C23A59B}"/>
              </a:ext>
            </a:extLst>
          </p:cNvPr>
          <p:cNvSpPr>
            <a:spLocks noGrp="1" noChangeArrowheads="1"/>
          </p:cNvSpPr>
          <p:nvPr>
            <p:ph type="ft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CD6BA34-F86F-AE41-9B8B-00388FD24728}"/>
              </a:ext>
            </a:extLst>
          </p:cNvPr>
          <p:cNvSpPr>
            <a:spLocks noGrp="1" noChangeArrowheads="1"/>
          </p:cNvSpPr>
          <p:nvPr>
            <p:ph type="sldNum" idx="12"/>
          </p:nvPr>
        </p:nvSpPr>
        <p:spPr>
          <a:ln/>
        </p:spPr>
        <p:txBody>
          <a:bodyPr/>
          <a:lstStyle>
            <a:lvl1pPr>
              <a:defRPr/>
            </a:lvl1pPr>
          </a:lstStyle>
          <a:p>
            <a:pPr>
              <a:defRPr/>
            </a:pPr>
            <a:fld id="{29115E6F-B361-9843-A5EA-CCBE0A5396BD}" type="slidenum">
              <a:rPr lang="en-GB" altLang="en-US"/>
              <a:pPr>
                <a:defRPr/>
              </a:pPr>
              <a:t>‹#›</a:t>
            </a:fld>
            <a:endParaRPr lang="en-GB" altLang="en-US"/>
          </a:p>
        </p:txBody>
      </p:sp>
    </p:spTree>
    <p:extLst>
      <p:ext uri="{BB962C8B-B14F-4D97-AF65-F5344CB8AC3E}">
        <p14:creationId xmlns:p14="http://schemas.microsoft.com/office/powerpoint/2010/main" val="2561177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111B45D-00EB-3943-8311-ADEC5D09DF6F}"/>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C0E423A-B048-9444-8DD3-69A7B892F0F7}"/>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9DFCCBA-809B-6B4A-9EF3-E87B75A5ABAF}"/>
              </a:ext>
            </a:extLst>
          </p:cNvPr>
          <p:cNvSpPr>
            <a:spLocks noGrp="1" noChangeArrowheads="1"/>
          </p:cNvSpPr>
          <p:nvPr>
            <p:ph type="sldNum" idx="12"/>
          </p:nvPr>
        </p:nvSpPr>
        <p:spPr>
          <a:ln/>
        </p:spPr>
        <p:txBody>
          <a:bodyPr/>
          <a:lstStyle>
            <a:lvl1pPr>
              <a:defRPr/>
            </a:lvl1pPr>
          </a:lstStyle>
          <a:p>
            <a:pPr>
              <a:defRPr/>
            </a:pPr>
            <a:fld id="{7D95ACDD-110A-AC40-AD84-D72F90B2B653}" type="slidenum">
              <a:rPr lang="en-GB" altLang="en-US"/>
              <a:pPr>
                <a:defRPr/>
              </a:pPr>
              <a:t>‹#›</a:t>
            </a:fld>
            <a:endParaRPr lang="en-GB" altLang="en-US"/>
          </a:p>
        </p:txBody>
      </p:sp>
    </p:spTree>
    <p:extLst>
      <p:ext uri="{BB962C8B-B14F-4D97-AF65-F5344CB8AC3E}">
        <p14:creationId xmlns:p14="http://schemas.microsoft.com/office/powerpoint/2010/main" val="4014173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B083394-3113-C144-A812-99C59380BBF6}"/>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148CDD-CE66-CB4E-B36B-D0EA29D04ED9}"/>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5624AD1-1D12-894D-BFC1-F7C5A73BE813}"/>
              </a:ext>
            </a:extLst>
          </p:cNvPr>
          <p:cNvSpPr>
            <a:spLocks noGrp="1" noChangeArrowheads="1"/>
          </p:cNvSpPr>
          <p:nvPr>
            <p:ph type="sldNum" idx="12"/>
          </p:nvPr>
        </p:nvSpPr>
        <p:spPr>
          <a:ln/>
        </p:spPr>
        <p:txBody>
          <a:bodyPr/>
          <a:lstStyle>
            <a:lvl1pPr>
              <a:defRPr/>
            </a:lvl1pPr>
          </a:lstStyle>
          <a:p>
            <a:pPr>
              <a:defRPr/>
            </a:pPr>
            <a:fld id="{2EA2E407-97AD-324C-8E94-7521B69F66F0}" type="slidenum">
              <a:rPr lang="en-GB" altLang="en-US"/>
              <a:pPr>
                <a:defRPr/>
              </a:pPr>
              <a:t>‹#›</a:t>
            </a:fld>
            <a:endParaRPr lang="en-GB" altLang="en-US"/>
          </a:p>
        </p:txBody>
      </p:sp>
    </p:spTree>
    <p:extLst>
      <p:ext uri="{BB962C8B-B14F-4D97-AF65-F5344CB8AC3E}">
        <p14:creationId xmlns:p14="http://schemas.microsoft.com/office/powerpoint/2010/main" val="2269632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33DE89B7-C31D-EB42-9701-C1D7CA62E4E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1"/>
            <a:ext cx="121920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7" name="Rectangle 2">
            <a:extLst>
              <a:ext uri="{FF2B5EF4-FFF2-40B4-BE49-F238E27FC236}">
                <a16:creationId xmlns:a16="http://schemas.microsoft.com/office/drawing/2014/main" id="{CDCB20A3-A5D2-A240-89B2-2D7D2C473800}"/>
              </a:ext>
            </a:extLst>
          </p:cNvPr>
          <p:cNvSpPr>
            <a:spLocks noGrp="1" noChangeArrowheads="1"/>
          </p:cNvSpPr>
          <p:nvPr>
            <p:ph type="title"/>
          </p:nvPr>
        </p:nvSpPr>
        <p:spPr bwMode="auto">
          <a:xfrm>
            <a:off x="914401" y="304800"/>
            <a:ext cx="10361084"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US"/>
              <a:t>Click to edit Master title style</a:t>
            </a:r>
          </a:p>
        </p:txBody>
      </p:sp>
      <p:sp>
        <p:nvSpPr>
          <p:cNvPr id="1028" name="Rectangle 3">
            <a:extLst>
              <a:ext uri="{FF2B5EF4-FFF2-40B4-BE49-F238E27FC236}">
                <a16:creationId xmlns:a16="http://schemas.microsoft.com/office/drawing/2014/main" id="{0DF9E122-7422-C34F-93DE-75132661ABCE}"/>
              </a:ext>
            </a:extLst>
          </p:cNvPr>
          <p:cNvSpPr>
            <a:spLocks noGrp="1" noChangeArrowheads="1"/>
          </p:cNvSpPr>
          <p:nvPr>
            <p:ph type="body" idx="1"/>
          </p:nvPr>
        </p:nvSpPr>
        <p:spPr bwMode="auto">
          <a:xfrm>
            <a:off x="914401" y="1828801"/>
            <a:ext cx="10361084" cy="42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 name="Rectangle 4">
            <a:extLst>
              <a:ext uri="{FF2B5EF4-FFF2-40B4-BE49-F238E27FC236}">
                <a16:creationId xmlns:a16="http://schemas.microsoft.com/office/drawing/2014/main" id="{053E8648-A1C3-4724-8ABE-90E0993B1E27}"/>
              </a:ext>
            </a:extLst>
          </p:cNvPr>
          <p:cNvSpPr>
            <a:spLocks noGrp="1" noChangeArrowheads="1"/>
          </p:cNvSpPr>
          <p:nvPr>
            <p:ph type="dt"/>
          </p:nvPr>
        </p:nvSpPr>
        <p:spPr bwMode="auto">
          <a:xfrm>
            <a:off x="914401" y="6248401"/>
            <a:ext cx="2537884"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0" hangingPunct="0">
              <a:buClr>
                <a:srgbClr val="000000"/>
              </a:buClr>
              <a:buSzPct val="100000"/>
              <a:buFont typeface="Arial" charset="0"/>
              <a:buNone/>
              <a:defRPr sz="140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a:extLst>
              <a:ext uri="{FF2B5EF4-FFF2-40B4-BE49-F238E27FC236}">
                <a16:creationId xmlns:a16="http://schemas.microsoft.com/office/drawing/2014/main" id="{B341B669-C26B-4087-881E-007769E9CF10}"/>
              </a:ext>
            </a:extLst>
          </p:cNvPr>
          <p:cNvSpPr>
            <a:spLocks noGrp="1" noChangeArrowheads="1"/>
          </p:cNvSpPr>
          <p:nvPr>
            <p:ph type="ftr"/>
          </p:nvPr>
        </p:nvSpPr>
        <p:spPr bwMode="auto">
          <a:xfrm>
            <a:off x="4165601" y="6248401"/>
            <a:ext cx="3858684"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eaLnBrk="0" hangingPunct="0">
              <a:buClr>
                <a:srgbClr val="000000"/>
              </a:buClr>
              <a:buSzPct val="100000"/>
              <a:buFont typeface="Arial" charset="0"/>
              <a:buNone/>
              <a:defRPr sz="140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a:extLst>
              <a:ext uri="{FF2B5EF4-FFF2-40B4-BE49-F238E27FC236}">
                <a16:creationId xmlns:a16="http://schemas.microsoft.com/office/drawing/2014/main" id="{6529FB56-9A27-4A43-B1FA-9991379D56C9}"/>
              </a:ext>
            </a:extLst>
          </p:cNvPr>
          <p:cNvSpPr>
            <a:spLocks noGrp="1" noChangeArrowheads="1"/>
          </p:cNvSpPr>
          <p:nvPr>
            <p:ph type="sldNum"/>
          </p:nvPr>
        </p:nvSpPr>
        <p:spPr bwMode="auto">
          <a:xfrm>
            <a:off x="9550401" y="6324601"/>
            <a:ext cx="2537884"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0" hangingPunct="0">
              <a:buClr>
                <a:srgbClr val="000000"/>
              </a:buClr>
              <a:buSzPct val="100000"/>
              <a:buFont typeface="Arial" panose="020B0604020202020204" pitchFamily="34" charset="0"/>
              <a:buNone/>
              <a:defRPr sz="1400">
                <a:solidFill>
                  <a:srgbClr val="000000"/>
                </a:solidFill>
                <a:ea typeface="ヒラギノ角ゴ Pro W3" charset="-128"/>
              </a:defRPr>
            </a:lvl1pPr>
          </a:lstStyle>
          <a:p>
            <a:pPr>
              <a:defRPr/>
            </a:pPr>
            <a:fld id="{D1D74BDD-E563-604E-9D45-14649EDFE90A}" type="slidenum">
              <a:rPr lang="en-GB" altLang="en-US"/>
              <a:pPr>
                <a:defRPr/>
              </a:pPr>
              <a:t>‹#›</a:t>
            </a:fld>
            <a:endParaRPr lang="en-GB" altLang="en-US"/>
          </a:p>
        </p:txBody>
      </p:sp>
    </p:spTree>
    <p:extLst>
      <p:ext uri="{BB962C8B-B14F-4D97-AF65-F5344CB8AC3E}">
        <p14:creationId xmlns:p14="http://schemas.microsoft.com/office/powerpoint/2010/main" val="16788313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457200" rtl="0" eaLnBrk="0" fontAlgn="base" hangingPunct="0">
        <a:lnSpc>
          <a:spcPct val="86000"/>
        </a:lnSpc>
        <a:spcBef>
          <a:spcPct val="0"/>
        </a:spcBef>
        <a:spcAft>
          <a:spcPct val="0"/>
        </a:spcAft>
        <a:buClr>
          <a:srgbClr val="800000"/>
        </a:buClr>
        <a:buSzPct val="100000"/>
        <a:buFont typeface="Arial" panose="020B0604020202020204" pitchFamily="34" charset="0"/>
        <a:defRPr sz="4000" b="1">
          <a:solidFill>
            <a:srgbClr val="800000"/>
          </a:solidFill>
          <a:latin typeface="+mj-lt"/>
          <a:ea typeface="+mj-ea"/>
          <a:cs typeface="ヒラギノ角ゴ Pro W3" charset="-128"/>
        </a:defRPr>
      </a:lvl1pPr>
      <a:lvl2pPr algn="l" defTabSz="457200" rtl="0" eaLnBrk="0" fontAlgn="base" hangingPunct="0">
        <a:lnSpc>
          <a:spcPct val="86000"/>
        </a:lnSpc>
        <a:spcBef>
          <a:spcPct val="0"/>
        </a:spcBef>
        <a:spcAft>
          <a:spcPct val="0"/>
        </a:spcAft>
        <a:buClr>
          <a:srgbClr val="800000"/>
        </a:buClr>
        <a:buSzPct val="100000"/>
        <a:buFont typeface="Arial" panose="020B0604020202020204" pitchFamily="34" charset="0"/>
        <a:defRPr sz="4000" b="1">
          <a:solidFill>
            <a:srgbClr val="800000"/>
          </a:solidFill>
          <a:latin typeface="Arial" charset="0"/>
          <a:ea typeface="ヒラギノ角ゴ Pro W3" pitchFamily="1" charset="-128"/>
          <a:cs typeface="ヒラギノ角ゴ Pro W3" charset="-128"/>
        </a:defRPr>
      </a:lvl2pPr>
      <a:lvl3pPr algn="l" defTabSz="457200" rtl="0" eaLnBrk="0" fontAlgn="base" hangingPunct="0">
        <a:lnSpc>
          <a:spcPct val="86000"/>
        </a:lnSpc>
        <a:spcBef>
          <a:spcPct val="0"/>
        </a:spcBef>
        <a:spcAft>
          <a:spcPct val="0"/>
        </a:spcAft>
        <a:buClr>
          <a:srgbClr val="800000"/>
        </a:buClr>
        <a:buSzPct val="100000"/>
        <a:buFont typeface="Arial" panose="020B0604020202020204" pitchFamily="34" charset="0"/>
        <a:defRPr sz="4000" b="1">
          <a:solidFill>
            <a:srgbClr val="800000"/>
          </a:solidFill>
          <a:latin typeface="Arial" charset="0"/>
          <a:ea typeface="ヒラギノ角ゴ Pro W3" pitchFamily="1" charset="-128"/>
          <a:cs typeface="ヒラギノ角ゴ Pro W3" charset="-128"/>
        </a:defRPr>
      </a:lvl3pPr>
      <a:lvl4pPr algn="l" defTabSz="457200" rtl="0" eaLnBrk="0" fontAlgn="base" hangingPunct="0">
        <a:lnSpc>
          <a:spcPct val="86000"/>
        </a:lnSpc>
        <a:spcBef>
          <a:spcPct val="0"/>
        </a:spcBef>
        <a:spcAft>
          <a:spcPct val="0"/>
        </a:spcAft>
        <a:buClr>
          <a:srgbClr val="800000"/>
        </a:buClr>
        <a:buSzPct val="100000"/>
        <a:buFont typeface="Arial" panose="020B0604020202020204" pitchFamily="34" charset="0"/>
        <a:defRPr sz="4000" b="1">
          <a:solidFill>
            <a:srgbClr val="800000"/>
          </a:solidFill>
          <a:latin typeface="Arial" charset="0"/>
          <a:ea typeface="ヒラギノ角ゴ Pro W3" pitchFamily="1" charset="-128"/>
          <a:cs typeface="ヒラギノ角ゴ Pro W3" charset="-128"/>
        </a:defRPr>
      </a:lvl4pPr>
      <a:lvl5pPr algn="l" defTabSz="457200" rtl="0" eaLnBrk="0" fontAlgn="base" hangingPunct="0">
        <a:lnSpc>
          <a:spcPct val="86000"/>
        </a:lnSpc>
        <a:spcBef>
          <a:spcPct val="0"/>
        </a:spcBef>
        <a:spcAft>
          <a:spcPct val="0"/>
        </a:spcAft>
        <a:buClr>
          <a:srgbClr val="800000"/>
        </a:buClr>
        <a:buSzPct val="100000"/>
        <a:buFont typeface="Arial" panose="020B0604020202020204" pitchFamily="34" charset="0"/>
        <a:defRPr sz="4000" b="1">
          <a:solidFill>
            <a:srgbClr val="800000"/>
          </a:solidFill>
          <a:latin typeface="Arial" charset="0"/>
          <a:ea typeface="ヒラギノ角ゴ Pro W3" pitchFamily="1" charset="-128"/>
          <a:cs typeface="ヒラギノ角ゴ Pro W3" charset="-128"/>
        </a:defRPr>
      </a:lvl5pPr>
      <a:lvl6pPr marL="457200" algn="l" defTabSz="457200" rtl="0" eaLnBrk="0" fontAlgn="base" hangingPunct="0">
        <a:lnSpc>
          <a:spcPct val="86000"/>
        </a:lnSpc>
        <a:spcBef>
          <a:spcPct val="0"/>
        </a:spcBef>
        <a:spcAft>
          <a:spcPct val="0"/>
        </a:spcAft>
        <a:buClr>
          <a:srgbClr val="800000"/>
        </a:buClr>
        <a:buSzPct val="100000"/>
        <a:buFont typeface="Arial" charset="0"/>
        <a:defRPr sz="4000" b="1">
          <a:solidFill>
            <a:srgbClr val="800000"/>
          </a:solidFill>
          <a:latin typeface="Arial" charset="0"/>
          <a:ea typeface="ヒラギノ角ゴ Pro W3" pitchFamily="1" charset="-128"/>
        </a:defRPr>
      </a:lvl6pPr>
      <a:lvl7pPr marL="914400" algn="l" defTabSz="457200" rtl="0" eaLnBrk="0" fontAlgn="base" hangingPunct="0">
        <a:lnSpc>
          <a:spcPct val="86000"/>
        </a:lnSpc>
        <a:spcBef>
          <a:spcPct val="0"/>
        </a:spcBef>
        <a:spcAft>
          <a:spcPct val="0"/>
        </a:spcAft>
        <a:buClr>
          <a:srgbClr val="800000"/>
        </a:buClr>
        <a:buSzPct val="100000"/>
        <a:buFont typeface="Arial" charset="0"/>
        <a:defRPr sz="4000" b="1">
          <a:solidFill>
            <a:srgbClr val="800000"/>
          </a:solidFill>
          <a:latin typeface="Arial" charset="0"/>
          <a:ea typeface="ヒラギノ角ゴ Pro W3" pitchFamily="1" charset="-128"/>
        </a:defRPr>
      </a:lvl7pPr>
      <a:lvl8pPr marL="1371600" algn="l" defTabSz="457200" rtl="0" eaLnBrk="0" fontAlgn="base" hangingPunct="0">
        <a:lnSpc>
          <a:spcPct val="86000"/>
        </a:lnSpc>
        <a:spcBef>
          <a:spcPct val="0"/>
        </a:spcBef>
        <a:spcAft>
          <a:spcPct val="0"/>
        </a:spcAft>
        <a:buClr>
          <a:srgbClr val="800000"/>
        </a:buClr>
        <a:buSzPct val="100000"/>
        <a:buFont typeface="Arial" charset="0"/>
        <a:defRPr sz="4000" b="1">
          <a:solidFill>
            <a:srgbClr val="800000"/>
          </a:solidFill>
          <a:latin typeface="Arial" charset="0"/>
          <a:ea typeface="ヒラギノ角ゴ Pro W3" pitchFamily="1" charset="-128"/>
        </a:defRPr>
      </a:lvl8pPr>
      <a:lvl9pPr marL="1828800" algn="l" defTabSz="457200" rtl="0" eaLnBrk="0" fontAlgn="base" hangingPunct="0">
        <a:lnSpc>
          <a:spcPct val="86000"/>
        </a:lnSpc>
        <a:spcBef>
          <a:spcPct val="0"/>
        </a:spcBef>
        <a:spcAft>
          <a:spcPct val="0"/>
        </a:spcAft>
        <a:buClr>
          <a:srgbClr val="800000"/>
        </a:buClr>
        <a:buSzPct val="100000"/>
        <a:buFont typeface="Arial" charset="0"/>
        <a:defRPr sz="4000" b="1">
          <a:solidFill>
            <a:srgbClr val="800000"/>
          </a:solidFill>
          <a:latin typeface="Arial" charset="0"/>
          <a:ea typeface="ヒラギノ角ゴ Pro W3" pitchFamily="1" charset="-128"/>
        </a:defRPr>
      </a:lvl9pPr>
    </p:titleStyle>
    <p:body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409ECF-BE75-4008-A7A3-ECF98C621D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5823A8-B837-4BEE-B020-6D0A9D2DC4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0ED24-D4F3-41D7-B2EE-62D9905C3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C25796-03F5-4448-9B95-E87DA2EC694E}" type="datetimeFigureOut">
              <a:rPr lang="en-US" smtClean="0"/>
              <a:t>10/8/22</a:t>
            </a:fld>
            <a:endParaRPr lang="en-US"/>
          </a:p>
        </p:txBody>
      </p:sp>
      <p:sp>
        <p:nvSpPr>
          <p:cNvPr id="5" name="Footer Placeholder 4">
            <a:extLst>
              <a:ext uri="{FF2B5EF4-FFF2-40B4-BE49-F238E27FC236}">
                <a16:creationId xmlns:a16="http://schemas.microsoft.com/office/drawing/2014/main" id="{5C920231-8E25-4DEF-811A-1786A4A78A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1DC791-923D-4E91-A587-F3FEFF2B6A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3285C8-327E-4434-A967-01EDE455894D}" type="slidenum">
              <a:rPr lang="en-US" smtClean="0"/>
              <a:t>‹#›</a:t>
            </a:fld>
            <a:endParaRPr lang="en-US"/>
          </a:p>
        </p:txBody>
      </p:sp>
    </p:spTree>
    <p:extLst>
      <p:ext uri="{BB962C8B-B14F-4D97-AF65-F5344CB8AC3E}">
        <p14:creationId xmlns:p14="http://schemas.microsoft.com/office/powerpoint/2010/main" val="31432681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31CFA377-569B-A546-928B-732489485C37}" type="datetimeFigureOut">
              <a:rPr lang="en-US" smtClean="0"/>
              <a:t>10/8/22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F2FE2880-BF75-3F4C-9DBC-EACC69B5B63C}" type="slidenum">
              <a:rPr lang="en-US" smtClean="0"/>
              <a:t>‹#›</a:t>
            </a:fld>
            <a:endParaRPr lang="en-US"/>
          </a:p>
        </p:txBody>
      </p:sp>
      <p:pic>
        <p:nvPicPr>
          <p:cNvPr id="1031" name="Picture 6" descr="Banner.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1" y="0"/>
            <a:ext cx="12206817"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0841911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26.jpe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image" Target="../media/image28.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5.xml"/><Relationship Id="rId5" Type="http://schemas.openxmlformats.org/officeDocument/2006/relationships/image" Target="../media/image33.jpeg"/><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5.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5.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5.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1.xml"/><Relationship Id="rId1" Type="http://schemas.openxmlformats.org/officeDocument/2006/relationships/slideLayout" Target="../slideLayouts/slideLayout24.xml"/><Relationship Id="rId4" Type="http://schemas.openxmlformats.org/officeDocument/2006/relationships/image" Target="../media/image51.jp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53.png"/><Relationship Id="rId4" Type="http://schemas.openxmlformats.org/officeDocument/2006/relationships/image" Target="../media/image9.jpeg"/></Relationships>
</file>

<file path=ppt/slides/_rels/slide4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3.xml"/><Relationship Id="rId1" Type="http://schemas.openxmlformats.org/officeDocument/2006/relationships/slideLayout" Target="../slideLayouts/slideLayout24.xml"/><Relationship Id="rId5" Type="http://schemas.openxmlformats.org/officeDocument/2006/relationships/image" Target="../media/image9.jpeg"/><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openxmlformats.org/officeDocument/2006/relationships/image" Target="../media/image9.jpeg"/></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image" Target="../media/image9.jpeg"/></Relationships>
</file>

<file path=ppt/slides/_rels/slide46.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3" Type="http://schemas.openxmlformats.org/officeDocument/2006/relationships/image" Target="../media/image58.jpeg"/><Relationship Id="rId7" Type="http://schemas.openxmlformats.org/officeDocument/2006/relationships/image" Target="../media/image62.jpeg"/><Relationship Id="rId12" Type="http://schemas.openxmlformats.org/officeDocument/2006/relationships/image" Target="../media/image67.jpeg"/><Relationship Id="rId17" Type="http://schemas.openxmlformats.org/officeDocument/2006/relationships/image" Target="../media/image72.jpeg"/><Relationship Id="rId2" Type="http://schemas.openxmlformats.org/officeDocument/2006/relationships/notesSlide" Target="../notesSlides/notesSlide46.xml"/><Relationship Id="rId16" Type="http://schemas.openxmlformats.org/officeDocument/2006/relationships/image" Target="../media/image71.jpeg"/><Relationship Id="rId1" Type="http://schemas.openxmlformats.org/officeDocument/2006/relationships/slideLayout" Target="../slideLayouts/slideLayout25.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5" Type="http://schemas.openxmlformats.org/officeDocument/2006/relationships/image" Target="../media/image7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 Id="rId14" Type="http://schemas.openxmlformats.org/officeDocument/2006/relationships/image" Target="../media/image69.jpeg"/></Relationships>
</file>

<file path=ppt/slides/_rels/slide47.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8.jpeg"/><Relationship Id="rId2" Type="http://schemas.openxmlformats.org/officeDocument/2006/relationships/notesSlide" Target="../notesSlides/notesSlide47.xml"/><Relationship Id="rId16" Type="http://schemas.openxmlformats.org/officeDocument/2006/relationships/image" Target="../media/image72.jpeg"/><Relationship Id="rId1" Type="http://schemas.openxmlformats.org/officeDocument/2006/relationships/slideLayout" Target="../slideLayouts/slideLayout25.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5" Type="http://schemas.openxmlformats.org/officeDocument/2006/relationships/image" Target="../media/image7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70.jpeg"/></Relationships>
</file>

<file path=ppt/slides/_rels/slide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image" Target="../media/image73.jpeg"/></Relationships>
</file>

<file path=ppt/slides/_rels/slide4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9.xml"/><Relationship Id="rId1" Type="http://schemas.openxmlformats.org/officeDocument/2006/relationships/slideLayout" Target="../slideLayouts/slideLayout25.xml"/><Relationship Id="rId5" Type="http://schemas.openxmlformats.org/officeDocument/2006/relationships/image" Target="../media/image75.jpeg"/><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0.xml"/><Relationship Id="rId1" Type="http://schemas.openxmlformats.org/officeDocument/2006/relationships/slideLayout" Target="../slideLayouts/slideLayout25.xml"/><Relationship Id="rId5" Type="http://schemas.openxmlformats.org/officeDocument/2006/relationships/image" Target="../media/image77.jpe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25.xml"/><Relationship Id="rId6" Type="http://schemas.openxmlformats.org/officeDocument/2006/relationships/image" Target="../media/image81.png"/><Relationship Id="rId5" Type="http://schemas.openxmlformats.org/officeDocument/2006/relationships/image" Target="../media/image80.jpg"/><Relationship Id="rId4" Type="http://schemas.openxmlformats.org/officeDocument/2006/relationships/image" Target="../media/image79.jpg"/></Relationships>
</file>

<file path=ppt/slides/_rels/slide5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2.xml"/><Relationship Id="rId1" Type="http://schemas.openxmlformats.org/officeDocument/2006/relationships/slideLayout" Target="../slideLayouts/slideLayout25.xml"/><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3.xml"/><Relationship Id="rId1" Type="http://schemas.openxmlformats.org/officeDocument/2006/relationships/slideLayout" Target="../slideLayouts/slideLayout25.xml"/><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25.xml"/><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6.xml"/><Relationship Id="rId1" Type="http://schemas.openxmlformats.org/officeDocument/2006/relationships/slideLayout" Target="../slideLayouts/slideLayout25.xml"/><Relationship Id="rId5" Type="http://schemas.openxmlformats.org/officeDocument/2006/relationships/image" Target="../media/image9.jpeg"/><Relationship Id="rId4" Type="http://schemas.openxmlformats.org/officeDocument/2006/relationships/image" Target="../media/image85.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9.xml"/><Relationship Id="rId1" Type="http://schemas.openxmlformats.org/officeDocument/2006/relationships/slideLayout" Target="../slideLayouts/slideLayout19.xml"/><Relationship Id="rId4" Type="http://schemas.openxmlformats.org/officeDocument/2006/relationships/image" Target="../media/image86.jp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1.xml"/><Relationship Id="rId1" Type="http://schemas.openxmlformats.org/officeDocument/2006/relationships/slideLayout" Target="../slideLayouts/slideLayout14.xml"/><Relationship Id="rId4" Type="http://schemas.openxmlformats.org/officeDocument/2006/relationships/image" Target="../media/image89.jpeg"/></Relationships>
</file>

<file path=ppt/slides/_rels/slide6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3.xml"/><Relationship Id="rId1" Type="http://schemas.openxmlformats.org/officeDocument/2006/relationships/slideLayout" Target="../slideLayouts/slideLayout19.xml"/><Relationship Id="rId4" Type="http://schemas.openxmlformats.org/officeDocument/2006/relationships/image" Target="../media/image92.jpeg"/></Relationships>
</file>

<file path=ppt/slides/_rels/slide6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2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14.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0A67FD-7E8E-4D41-A422-500B75E8023F}"/>
              </a:ext>
            </a:extLst>
          </p:cNvPr>
          <p:cNvSpPr>
            <a:spLocks noGrp="1"/>
          </p:cNvSpPr>
          <p:nvPr>
            <p:ph type="title"/>
          </p:nvPr>
        </p:nvSpPr>
        <p:spPr>
          <a:xfrm>
            <a:off x="609600" y="274638"/>
            <a:ext cx="10972800" cy="1143000"/>
          </a:xfrm>
        </p:spPr>
        <p:txBody>
          <a:bodyPr wrap="square" anchor="ctr">
            <a:normAutofit/>
          </a:bodyPr>
          <a:lstStyle/>
          <a:p>
            <a:pPr>
              <a:lnSpc>
                <a:spcPct val="90000"/>
              </a:lnSpc>
            </a:pPr>
            <a:r>
              <a:rPr lang="en-US" sz="3700"/>
              <a:t>Session Two of Integrated Pest Management for Multifamily Housing: </a:t>
            </a:r>
            <a:r>
              <a:rPr lang="en-US" sz="3700" b="1"/>
              <a:t>Cockroaches</a:t>
            </a:r>
          </a:p>
        </p:txBody>
      </p:sp>
      <p:pic>
        <p:nvPicPr>
          <p:cNvPr id="7" name="Picture 6">
            <a:extLst>
              <a:ext uri="{FF2B5EF4-FFF2-40B4-BE49-F238E27FC236}">
                <a16:creationId xmlns:a16="http://schemas.microsoft.com/office/drawing/2014/main" id="{498B7C13-21FC-4A1B-8FEA-1ED64022557F}"/>
              </a:ext>
            </a:extLst>
          </p:cNvPr>
          <p:cNvPicPr>
            <a:picLocks noChangeAspect="1"/>
          </p:cNvPicPr>
          <p:nvPr/>
        </p:nvPicPr>
        <p:blipFill>
          <a:blip r:embed="rId3"/>
          <a:stretch>
            <a:fillRect/>
          </a:stretch>
        </p:blipFill>
        <p:spPr>
          <a:xfrm>
            <a:off x="609600" y="1635222"/>
            <a:ext cx="5384800" cy="4455921"/>
          </a:xfrm>
          <a:prstGeom prst="rect">
            <a:avLst/>
          </a:prstGeom>
          <a:noFill/>
        </p:spPr>
      </p:pic>
      <p:sp>
        <p:nvSpPr>
          <p:cNvPr id="3" name="Content Placeholder 2">
            <a:extLst>
              <a:ext uri="{FF2B5EF4-FFF2-40B4-BE49-F238E27FC236}">
                <a16:creationId xmlns:a16="http://schemas.microsoft.com/office/drawing/2014/main" id="{398192BF-E9B2-44EB-8FCA-029334AFC18B}"/>
              </a:ext>
            </a:extLst>
          </p:cNvPr>
          <p:cNvSpPr>
            <a:spLocks noGrp="1"/>
          </p:cNvSpPr>
          <p:nvPr>
            <p:ph sz="half" idx="2"/>
          </p:nvPr>
        </p:nvSpPr>
        <p:spPr>
          <a:xfrm>
            <a:off x="6197600" y="1600201"/>
            <a:ext cx="5384800" cy="4525963"/>
          </a:xfrm>
        </p:spPr>
        <p:txBody>
          <a:bodyPr wrap="square" anchor="t">
            <a:normAutofit/>
          </a:bodyPr>
          <a:lstStyle/>
          <a:p>
            <a:pPr marL="336550" indent="-336550">
              <a:lnSpc>
                <a:spcPct val="90000"/>
              </a:lnSpc>
              <a:spcBef>
                <a:spcPts val="0"/>
              </a:spcBef>
              <a:spcAft>
                <a:spcPts val="600"/>
              </a:spcAft>
              <a:buClrTx/>
              <a:buFont typeface="Arial" panose="020B0604020202020204" pitchFamily="34" charset="0"/>
              <a:buChar char="•"/>
            </a:pPr>
            <a:r>
              <a:rPr lang="en-US"/>
              <a:t>StopPests is a program of the Northeastern IPM Center of Cornell University, funded by HUD’s Office of Lead Hazard Control and Healthy Homes.</a:t>
            </a:r>
          </a:p>
          <a:p>
            <a:pPr marL="336550" indent="-336550">
              <a:lnSpc>
                <a:spcPct val="90000"/>
              </a:lnSpc>
              <a:spcBef>
                <a:spcPts val="0"/>
              </a:spcBef>
              <a:spcAft>
                <a:spcPts val="600"/>
              </a:spcAft>
              <a:buClrTx/>
              <a:buFont typeface="Arial" panose="020B0604020202020204" pitchFamily="34" charset="0"/>
              <a:buChar char="•"/>
            </a:pPr>
            <a:r>
              <a:rPr lang="en-US"/>
              <a:t>Training content is research-based.</a:t>
            </a:r>
          </a:p>
          <a:p>
            <a:pPr marL="336550" indent="-336550">
              <a:lnSpc>
                <a:spcPct val="90000"/>
              </a:lnSpc>
              <a:spcBef>
                <a:spcPts val="0"/>
              </a:spcBef>
              <a:spcAft>
                <a:spcPts val="600"/>
              </a:spcAft>
              <a:buClrTx/>
              <a:buFont typeface="Arial" panose="020B0604020202020204" pitchFamily="34" charset="0"/>
              <a:buChar char="•"/>
            </a:pPr>
            <a:r>
              <a:rPr lang="en-US"/>
              <a:t>Products, vendors or commercial services pictured or mentioned are illustrative, not endorsements.</a:t>
            </a:r>
          </a:p>
        </p:txBody>
      </p:sp>
    </p:spTree>
    <p:extLst>
      <p:ext uri="{BB962C8B-B14F-4D97-AF65-F5344CB8AC3E}">
        <p14:creationId xmlns:p14="http://schemas.microsoft.com/office/powerpoint/2010/main" val="281616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9">
            <a:extLst>
              <a:ext uri="{FF2B5EF4-FFF2-40B4-BE49-F238E27FC236}">
                <a16:creationId xmlns:a16="http://schemas.microsoft.com/office/drawing/2014/main" id="{5B89EDBB-F82D-F544-94B5-C0E6EC9BB749}"/>
              </a:ext>
            </a:extLst>
          </p:cNvPr>
          <p:cNvSpPr>
            <a:spLocks noGrp="1" noChangeArrowheads="1"/>
          </p:cNvSpPr>
          <p:nvPr>
            <p:ph type="title"/>
          </p:nvPr>
        </p:nvSpPr>
        <p:spPr>
          <a:xfrm>
            <a:off x="182880" y="220717"/>
            <a:ext cx="10058400" cy="1195461"/>
          </a:xfrm>
        </p:spPr>
        <p:txBody>
          <a:bodyPr>
            <a:normAutofit/>
          </a:bodyPr>
          <a:lstStyle/>
          <a:p>
            <a:r>
              <a:rPr lang="en-US" altLang="en-US" sz="7200" b="1" dirty="0">
                <a:solidFill>
                  <a:srgbClr val="9B2D1F"/>
                </a:solidFill>
                <a:latin typeface="Calibri" panose="020F0502020204030204"/>
              </a:rPr>
              <a:t>German Cockroaches</a:t>
            </a:r>
            <a:endParaRPr lang="en-US" altLang="en-US" sz="7200" dirty="0"/>
          </a:p>
        </p:txBody>
      </p:sp>
      <p:sp>
        <p:nvSpPr>
          <p:cNvPr id="98310" name="Rectangle 12">
            <a:extLst>
              <a:ext uri="{FF2B5EF4-FFF2-40B4-BE49-F238E27FC236}">
                <a16:creationId xmlns:a16="http://schemas.microsoft.com/office/drawing/2014/main" id="{B9BF2F53-3467-6C4B-AF10-18A73689C3B4}"/>
              </a:ext>
            </a:extLst>
          </p:cNvPr>
          <p:cNvSpPr>
            <a:spLocks noChangeArrowheads="1"/>
          </p:cNvSpPr>
          <p:nvPr/>
        </p:nvSpPr>
        <p:spPr bwMode="auto">
          <a:xfrm>
            <a:off x="1774826" y="3933032"/>
            <a:ext cx="4392613" cy="292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20700" indent="-520700">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endParaRPr lang="en-US" altLang="en-US" dirty="0">
              <a:solidFill>
                <a:srgbClr val="000000"/>
              </a:solidFill>
            </a:endParaRPr>
          </a:p>
        </p:txBody>
      </p:sp>
      <p:pic>
        <p:nvPicPr>
          <p:cNvPr id="3" name="Picture 2">
            <a:extLst>
              <a:ext uri="{FF2B5EF4-FFF2-40B4-BE49-F238E27FC236}">
                <a16:creationId xmlns:a16="http://schemas.microsoft.com/office/drawing/2014/main" id="{389B6116-992F-4CA9-B815-DB22718A7D77}"/>
              </a:ext>
            </a:extLst>
          </p:cNvPr>
          <p:cNvPicPr>
            <a:picLocks noChangeAspect="1"/>
          </p:cNvPicPr>
          <p:nvPr/>
        </p:nvPicPr>
        <p:blipFill>
          <a:blip r:embed="rId4"/>
          <a:stretch>
            <a:fillRect/>
          </a:stretch>
        </p:blipFill>
        <p:spPr>
          <a:xfrm>
            <a:off x="5558119" y="1736051"/>
            <a:ext cx="6493548" cy="4393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10">
            <a:extLst>
              <a:ext uri="{FF2B5EF4-FFF2-40B4-BE49-F238E27FC236}">
                <a16:creationId xmlns:a16="http://schemas.microsoft.com/office/drawing/2014/main" id="{4EEAE9D6-8CAC-4FD8-989D-3A07BCC2B12D}"/>
              </a:ext>
            </a:extLst>
          </p:cNvPr>
          <p:cNvSpPr txBox="1">
            <a:spLocks noChangeArrowheads="1"/>
          </p:cNvSpPr>
          <p:nvPr/>
        </p:nvSpPr>
        <p:spPr>
          <a:xfrm>
            <a:off x="140333" y="2924968"/>
            <a:ext cx="5375239" cy="277470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6075" indent="-346075">
              <a:spcBef>
                <a:spcPct val="30000"/>
              </a:spcBef>
              <a:buFont typeface="Arial" panose="020B0604020202020204" pitchFamily="34" charset="0"/>
              <a:buChar char="•"/>
            </a:pPr>
            <a:r>
              <a:rPr lang="en-US" altLang="en-US" sz="3600" dirty="0">
                <a:solidFill>
                  <a:schemeClr val="tx1"/>
                </a:solidFill>
                <a:ea typeface="Osaka" panose="020B0600000000000000" pitchFamily="34" charset="-128"/>
              </a:rPr>
              <a:t>Medium size (3/4''), bronze, with </a:t>
            </a:r>
            <a:r>
              <a:rPr lang="ja-JP" altLang="en-US" sz="3600" dirty="0">
                <a:solidFill>
                  <a:schemeClr val="tx1"/>
                </a:solidFill>
                <a:ea typeface="Osaka" panose="020B0600000000000000" pitchFamily="34" charset="-128"/>
              </a:rPr>
              <a:t>“</a:t>
            </a:r>
            <a:r>
              <a:rPr lang="en-US" altLang="ja-JP" sz="3600" dirty="0">
                <a:solidFill>
                  <a:schemeClr val="tx1"/>
                </a:solidFill>
                <a:ea typeface="Osaka" panose="020B0600000000000000" pitchFamily="34" charset="-128"/>
              </a:rPr>
              <a:t>racing stripes</a:t>
            </a:r>
            <a:r>
              <a:rPr lang="ja-JP" altLang="en-US" sz="3600" dirty="0">
                <a:solidFill>
                  <a:schemeClr val="tx1"/>
                </a:solidFill>
                <a:ea typeface="Osaka" panose="020B0600000000000000" pitchFamily="34" charset="-128"/>
              </a:rPr>
              <a:t>”</a:t>
            </a:r>
            <a:r>
              <a:rPr lang="en-US" altLang="ja-JP" sz="3600" dirty="0">
                <a:solidFill>
                  <a:schemeClr val="tx1"/>
                </a:solidFill>
                <a:ea typeface="Osaka" panose="020B0600000000000000" pitchFamily="34" charset="-128"/>
              </a:rPr>
              <a:t> behind the head</a:t>
            </a:r>
          </a:p>
          <a:p>
            <a:pPr marL="346075" indent="-346075">
              <a:spcBef>
                <a:spcPct val="30000"/>
              </a:spcBef>
              <a:buFont typeface="Arial" panose="020B0604020202020204" pitchFamily="34" charset="0"/>
              <a:buChar char="•"/>
            </a:pPr>
            <a:r>
              <a:rPr lang="en-US" altLang="en-US" sz="3600" dirty="0">
                <a:solidFill>
                  <a:schemeClr val="tx1"/>
                </a:solidFill>
                <a:ea typeface="Osaka" panose="020B0600000000000000" pitchFamily="34" charset="-128"/>
              </a:rPr>
              <a:t>Like warmth, moist and dark conditions</a:t>
            </a:r>
          </a:p>
        </p:txBody>
      </p:sp>
    </p:spTree>
    <p:extLst>
      <p:ext uri="{BB962C8B-B14F-4D97-AF65-F5344CB8AC3E}">
        <p14:creationId xmlns:p14="http://schemas.microsoft.com/office/powerpoint/2010/main" val="3506505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9" name="Rectangle 10">
            <a:extLst>
              <a:ext uri="{FF2B5EF4-FFF2-40B4-BE49-F238E27FC236}">
                <a16:creationId xmlns:a16="http://schemas.microsoft.com/office/drawing/2014/main" id="{0D71342C-F9FF-324D-A2F9-94042A252BFE}"/>
              </a:ext>
            </a:extLst>
          </p:cNvPr>
          <p:cNvSpPr>
            <a:spLocks noGrp="1" noChangeArrowheads="1"/>
          </p:cNvSpPr>
          <p:nvPr>
            <p:ph type="body" idx="4294967295"/>
          </p:nvPr>
        </p:nvSpPr>
        <p:spPr>
          <a:xfrm>
            <a:off x="182880" y="1788099"/>
            <a:ext cx="5375275" cy="4827588"/>
          </a:xfrm>
        </p:spPr>
        <p:txBody>
          <a:bodyPr>
            <a:normAutofit fontScale="92500"/>
          </a:bodyPr>
          <a:lstStyle/>
          <a:p>
            <a:pPr marL="346075" indent="-346075">
              <a:spcBef>
                <a:spcPct val="30000"/>
              </a:spcBef>
              <a:buFont typeface="Arial" panose="020B0604020202020204" pitchFamily="34" charset="0"/>
              <a:buChar char="•"/>
            </a:pPr>
            <a:r>
              <a:rPr lang="en-US" altLang="en-US" sz="3600" kern="1200" dirty="0">
                <a:solidFill>
                  <a:schemeClr val="tx1"/>
                </a:solidFill>
                <a:ea typeface="Osaka" panose="020B0600000000000000" pitchFamily="34" charset="-128"/>
                <a:cs typeface="+mn-cs"/>
              </a:rPr>
              <a:t>Medium size (3/4''), bronze, with </a:t>
            </a:r>
            <a:r>
              <a:rPr lang="ja-JP" altLang="en-US" sz="3600" kern="1200" dirty="0">
                <a:solidFill>
                  <a:schemeClr val="tx1"/>
                </a:solidFill>
                <a:ea typeface="Osaka" panose="020B0600000000000000" pitchFamily="34" charset="-128"/>
                <a:cs typeface="+mn-cs"/>
              </a:rPr>
              <a:t>“</a:t>
            </a:r>
            <a:r>
              <a:rPr lang="en-US" altLang="ja-JP" sz="3600" kern="1200" dirty="0">
                <a:solidFill>
                  <a:schemeClr val="tx1"/>
                </a:solidFill>
                <a:ea typeface="Osaka" panose="020B0600000000000000" pitchFamily="34" charset="-128"/>
                <a:cs typeface="+mn-cs"/>
              </a:rPr>
              <a:t>racing stripes</a:t>
            </a:r>
            <a:r>
              <a:rPr lang="ja-JP" altLang="en-US" sz="3600" kern="1200" dirty="0">
                <a:solidFill>
                  <a:schemeClr val="tx1"/>
                </a:solidFill>
                <a:ea typeface="Osaka" panose="020B0600000000000000" pitchFamily="34" charset="-128"/>
                <a:cs typeface="+mn-cs"/>
              </a:rPr>
              <a:t>”</a:t>
            </a:r>
            <a:r>
              <a:rPr lang="en-US" altLang="ja-JP" sz="3600" kern="1200" dirty="0">
                <a:solidFill>
                  <a:schemeClr val="tx1"/>
                </a:solidFill>
                <a:ea typeface="Osaka" panose="020B0600000000000000" pitchFamily="34" charset="-128"/>
                <a:cs typeface="+mn-cs"/>
              </a:rPr>
              <a:t> behind the head</a:t>
            </a:r>
          </a:p>
          <a:p>
            <a:pPr marL="346075" indent="-346075">
              <a:spcBef>
                <a:spcPct val="30000"/>
              </a:spcBef>
              <a:buFont typeface="Arial" panose="020B0604020202020204" pitchFamily="34" charset="0"/>
              <a:buChar char="•"/>
            </a:pPr>
            <a:r>
              <a:rPr lang="en-US" altLang="en-US" sz="3600" kern="1200" dirty="0">
                <a:solidFill>
                  <a:schemeClr val="tx1"/>
                </a:solidFill>
                <a:ea typeface="Osaka" panose="020B0600000000000000" pitchFamily="34" charset="-128"/>
                <a:cs typeface="+mn-cs"/>
              </a:rPr>
              <a:t>Like warmth, moist and dark conditions</a:t>
            </a:r>
          </a:p>
          <a:p>
            <a:pPr marL="346075" indent="-346075">
              <a:buFont typeface="Arial" panose="020B0604020202020204" pitchFamily="34" charset="0"/>
              <a:buChar char="•"/>
            </a:pPr>
            <a:r>
              <a:rPr lang="en-US" altLang="en-US" sz="3600" dirty="0">
                <a:solidFill>
                  <a:schemeClr val="tx1"/>
                </a:solidFill>
              </a:rPr>
              <a:t>Reproduces quickly </a:t>
            </a:r>
          </a:p>
          <a:p>
            <a:pPr marL="346075" indent="-346075">
              <a:buFont typeface="Arial" panose="020B0604020202020204" pitchFamily="34" charset="0"/>
              <a:buChar char="•"/>
            </a:pPr>
            <a:r>
              <a:rPr lang="en-US" altLang="en-US" sz="3600" dirty="0">
                <a:solidFill>
                  <a:schemeClr val="tx1"/>
                </a:solidFill>
              </a:rPr>
              <a:t>Mother carries eggs to term even if she is dead</a:t>
            </a:r>
          </a:p>
          <a:p>
            <a:pPr marL="520700" indent="-520700" defTabSz="914400" eaLnBrk="1" hangingPunct="1">
              <a:lnSpc>
                <a:spcPct val="90000"/>
              </a:lnSpc>
              <a:spcBef>
                <a:spcPct val="30000"/>
              </a:spcBef>
              <a:buBlip>
                <a:blip r:embed="rId3"/>
              </a:buBlip>
            </a:pPr>
            <a:endParaRPr lang="en-US" altLang="en-US" sz="2800" kern="1200" dirty="0">
              <a:ea typeface="Osaka" panose="020B0600000000000000" pitchFamily="34" charset="-128"/>
              <a:cs typeface="+mn-cs"/>
            </a:endParaRPr>
          </a:p>
        </p:txBody>
      </p:sp>
      <p:sp>
        <p:nvSpPr>
          <p:cNvPr id="98310" name="Rectangle 12">
            <a:extLst>
              <a:ext uri="{FF2B5EF4-FFF2-40B4-BE49-F238E27FC236}">
                <a16:creationId xmlns:a16="http://schemas.microsoft.com/office/drawing/2014/main" id="{B9BF2F53-3467-6C4B-AF10-18A73689C3B4}"/>
              </a:ext>
            </a:extLst>
          </p:cNvPr>
          <p:cNvSpPr>
            <a:spLocks noChangeArrowheads="1"/>
          </p:cNvSpPr>
          <p:nvPr/>
        </p:nvSpPr>
        <p:spPr bwMode="auto">
          <a:xfrm>
            <a:off x="1774826" y="3933032"/>
            <a:ext cx="4392613" cy="292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20700" indent="-520700">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endParaRPr lang="en-US" altLang="en-US" dirty="0">
              <a:solidFill>
                <a:srgbClr val="000000"/>
              </a:solidFill>
            </a:endParaRPr>
          </a:p>
        </p:txBody>
      </p:sp>
      <p:sp>
        <p:nvSpPr>
          <p:cNvPr id="10" name="Rectangle 9">
            <a:extLst>
              <a:ext uri="{FF2B5EF4-FFF2-40B4-BE49-F238E27FC236}">
                <a16:creationId xmlns:a16="http://schemas.microsoft.com/office/drawing/2014/main" id="{E9A87FB3-FF9E-4C32-94F3-AEC4A507CA6A}"/>
              </a:ext>
            </a:extLst>
          </p:cNvPr>
          <p:cNvSpPr txBox="1">
            <a:spLocks noChangeArrowheads="1"/>
          </p:cNvSpPr>
          <p:nvPr/>
        </p:nvSpPr>
        <p:spPr>
          <a:xfrm>
            <a:off x="182880" y="220717"/>
            <a:ext cx="10058400" cy="119546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ltLang="en-US" sz="7200" b="1" dirty="0">
                <a:solidFill>
                  <a:srgbClr val="9B2D1F"/>
                </a:solidFill>
                <a:latin typeface="Calibri" panose="020F0502020204030204"/>
              </a:rPr>
              <a:t>German Cockroaches</a:t>
            </a:r>
            <a:endParaRPr lang="en-US" altLang="en-US" sz="7200" dirty="0"/>
          </a:p>
        </p:txBody>
      </p:sp>
      <p:pic>
        <p:nvPicPr>
          <p:cNvPr id="4" name="Picture 3">
            <a:extLst>
              <a:ext uri="{FF2B5EF4-FFF2-40B4-BE49-F238E27FC236}">
                <a16:creationId xmlns:a16="http://schemas.microsoft.com/office/drawing/2014/main" id="{F6D6F9A7-51F5-4A7B-A980-321D6557CBBD}"/>
              </a:ext>
            </a:extLst>
          </p:cNvPr>
          <p:cNvPicPr>
            <a:picLocks noChangeAspect="1"/>
          </p:cNvPicPr>
          <p:nvPr/>
        </p:nvPicPr>
        <p:blipFill>
          <a:blip r:embed="rId4"/>
          <a:stretch>
            <a:fillRect/>
          </a:stretch>
        </p:blipFill>
        <p:spPr>
          <a:xfrm rot="5400000">
            <a:off x="5828202" y="1679333"/>
            <a:ext cx="5231585" cy="4553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CE461B45-BCD0-4A2A-85FE-72ABC641C7D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727541" y="111135"/>
            <a:ext cx="3358567" cy="2610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21110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10">
            <a:extLst>
              <a:ext uri="{FF2B5EF4-FFF2-40B4-BE49-F238E27FC236}">
                <a16:creationId xmlns:a16="http://schemas.microsoft.com/office/drawing/2014/main" id="{8D3BE3BC-B58F-CA44-88AA-765411E781FB}"/>
              </a:ext>
            </a:extLst>
          </p:cNvPr>
          <p:cNvSpPr>
            <a:spLocks noGrp="1" noChangeArrowheads="1"/>
          </p:cNvSpPr>
          <p:nvPr>
            <p:ph type="title"/>
          </p:nvPr>
        </p:nvSpPr>
        <p:spPr>
          <a:xfrm>
            <a:off x="268015" y="115888"/>
            <a:ext cx="11776840" cy="1271478"/>
          </a:xfrm>
        </p:spPr>
        <p:txBody>
          <a:bodyPr>
            <a:normAutofit/>
          </a:bodyPr>
          <a:lstStyle/>
          <a:p>
            <a:r>
              <a:rPr lang="en-US" altLang="en-US" sz="6600" b="1" dirty="0">
                <a:solidFill>
                  <a:srgbClr val="9B2D1F"/>
                </a:solidFill>
                <a:latin typeface="Calibri" panose="020F0502020204030204"/>
              </a:rPr>
              <a:t>Cockroaches Are Health Hazards</a:t>
            </a:r>
            <a:endParaRPr lang="en-US" altLang="en-US" sz="6600" dirty="0"/>
          </a:p>
        </p:txBody>
      </p:sp>
      <p:sp>
        <p:nvSpPr>
          <p:cNvPr id="88068" name="Rectangle 11">
            <a:extLst>
              <a:ext uri="{FF2B5EF4-FFF2-40B4-BE49-F238E27FC236}">
                <a16:creationId xmlns:a16="http://schemas.microsoft.com/office/drawing/2014/main" id="{7FFCCC1E-FF35-464C-8DE1-E65291D011C4}"/>
              </a:ext>
            </a:extLst>
          </p:cNvPr>
          <p:cNvSpPr>
            <a:spLocks noGrp="1" noChangeArrowheads="1"/>
          </p:cNvSpPr>
          <p:nvPr>
            <p:ph idx="1"/>
          </p:nvPr>
        </p:nvSpPr>
        <p:spPr>
          <a:xfrm>
            <a:off x="993237" y="1986570"/>
            <a:ext cx="10534565" cy="4537075"/>
          </a:xfrm>
        </p:spPr>
        <p:txBody>
          <a:bodyPr>
            <a:normAutofit fontScale="92500"/>
          </a:bodyPr>
          <a:lstStyle/>
          <a:p>
            <a:pPr>
              <a:buFontTx/>
              <a:buNone/>
            </a:pPr>
            <a:r>
              <a:rPr lang="en-US" altLang="en-US" sz="4400" dirty="0">
                <a:solidFill>
                  <a:schemeClr val="tx1"/>
                </a:solidFill>
              </a:rPr>
              <a:t>Cockroaches, their shed skins, and their frass:</a:t>
            </a:r>
          </a:p>
          <a:p>
            <a:pPr marL="346075" indent="-346075" defTabSz="914400" eaLnBrk="1" hangingPunct="1">
              <a:lnSpc>
                <a:spcPct val="90000"/>
              </a:lnSpc>
              <a:spcBef>
                <a:spcPct val="30000"/>
              </a:spcBef>
              <a:buFont typeface="Arial" panose="020B0604020202020204" pitchFamily="34" charset="0"/>
              <a:buChar char="•"/>
            </a:pPr>
            <a:r>
              <a:rPr lang="en-US" altLang="en-US" sz="3600" kern="1200" dirty="0">
                <a:solidFill>
                  <a:schemeClr val="tx1"/>
                </a:solidFill>
                <a:ea typeface="Osaka" panose="020B0600000000000000" pitchFamily="34" charset="-128"/>
                <a:cs typeface="+mn-cs"/>
              </a:rPr>
              <a:t>Make asthma worse</a:t>
            </a:r>
          </a:p>
          <a:p>
            <a:pPr marL="346075" indent="-346075" defTabSz="914400" eaLnBrk="1" hangingPunct="1">
              <a:lnSpc>
                <a:spcPct val="90000"/>
              </a:lnSpc>
              <a:spcBef>
                <a:spcPct val="30000"/>
              </a:spcBef>
              <a:buFont typeface="Arial" panose="020B0604020202020204" pitchFamily="34" charset="0"/>
              <a:buChar char="•"/>
            </a:pPr>
            <a:r>
              <a:rPr lang="en-US" altLang="en-US" sz="3600" b="1" kern="1200" dirty="0">
                <a:solidFill>
                  <a:schemeClr val="tx1"/>
                </a:solidFill>
                <a:ea typeface="Osaka" panose="020B0600000000000000" pitchFamily="34" charset="-128"/>
                <a:cs typeface="+mn-cs"/>
              </a:rPr>
              <a:t>Cause</a:t>
            </a:r>
            <a:r>
              <a:rPr lang="en-US" altLang="en-US" sz="3600" kern="1200" dirty="0">
                <a:solidFill>
                  <a:schemeClr val="tx1"/>
                </a:solidFill>
                <a:ea typeface="Osaka" panose="020B0600000000000000" pitchFamily="34" charset="-128"/>
                <a:cs typeface="+mn-cs"/>
              </a:rPr>
              <a:t> asthma in children </a:t>
            </a:r>
          </a:p>
          <a:p>
            <a:pPr marL="346075" indent="-346075" defTabSz="914400" eaLnBrk="1" hangingPunct="1">
              <a:lnSpc>
                <a:spcPct val="90000"/>
              </a:lnSpc>
              <a:spcBef>
                <a:spcPct val="30000"/>
              </a:spcBef>
              <a:buFont typeface="Arial" panose="020B0604020202020204" pitchFamily="34" charset="0"/>
              <a:buChar char="•"/>
            </a:pPr>
            <a:r>
              <a:rPr lang="en-US" altLang="en-US" sz="3600" kern="1200" dirty="0">
                <a:solidFill>
                  <a:schemeClr val="tx1"/>
                </a:solidFill>
                <a:ea typeface="Osaka" panose="020B0600000000000000" pitchFamily="34" charset="-128"/>
                <a:cs typeface="+mn-cs"/>
              </a:rPr>
              <a:t>Cause or aggravate allergies</a:t>
            </a:r>
          </a:p>
          <a:p>
            <a:pPr marL="346075" indent="-346075" defTabSz="914400" eaLnBrk="1" hangingPunct="1">
              <a:lnSpc>
                <a:spcPct val="90000"/>
              </a:lnSpc>
              <a:spcBef>
                <a:spcPct val="30000"/>
              </a:spcBef>
              <a:buFont typeface="Arial" panose="020B0604020202020204" pitchFamily="34" charset="0"/>
              <a:buChar char="•"/>
            </a:pPr>
            <a:r>
              <a:rPr lang="en-US" altLang="en-US" sz="3600" kern="1200" dirty="0">
                <a:solidFill>
                  <a:schemeClr val="tx1"/>
                </a:solidFill>
                <a:ea typeface="Osaka" panose="020B0600000000000000" pitchFamily="34" charset="-128"/>
                <a:cs typeface="+mn-cs"/>
              </a:rPr>
              <a:t>Contaminate food, dishes, and counters</a:t>
            </a:r>
          </a:p>
          <a:p>
            <a:pPr marL="346075" indent="-346075" defTabSz="914400" eaLnBrk="1" hangingPunct="1">
              <a:lnSpc>
                <a:spcPct val="90000"/>
              </a:lnSpc>
              <a:spcBef>
                <a:spcPct val="30000"/>
              </a:spcBef>
              <a:buFont typeface="Arial" panose="020B0604020202020204" pitchFamily="34" charset="0"/>
              <a:buChar char="•"/>
            </a:pPr>
            <a:r>
              <a:rPr lang="en-US" altLang="en-US" sz="3600" b="1" kern="1200" dirty="0">
                <a:solidFill>
                  <a:schemeClr val="tx1"/>
                </a:solidFill>
                <a:ea typeface="Osaka" panose="020B0600000000000000" pitchFamily="34" charset="-128"/>
                <a:cs typeface="+mn-cs"/>
              </a:rPr>
              <a:t>We must clean the dead roaches, skins &amp; frass.</a:t>
            </a:r>
            <a:endParaRPr lang="en-US" altLang="en-US" sz="3200" b="1" kern="1200" dirty="0">
              <a:solidFill>
                <a:schemeClr val="tx1"/>
              </a:solidFill>
              <a:ea typeface="Osaka" panose="020B0600000000000000" pitchFamily="34" charset="-128"/>
              <a:cs typeface="+mn-cs"/>
            </a:endParaRPr>
          </a:p>
        </p:txBody>
      </p:sp>
      <p:sp>
        <p:nvSpPr>
          <p:cNvPr id="4" name="Rectangle 3">
            <a:extLst>
              <a:ext uri="{FF2B5EF4-FFF2-40B4-BE49-F238E27FC236}">
                <a16:creationId xmlns:a16="http://schemas.microsoft.com/office/drawing/2014/main" id="{04D4EB96-5E40-4D82-B2EA-082B921317AB}"/>
              </a:ext>
            </a:extLst>
          </p:cNvPr>
          <p:cNvSpPr/>
          <p:nvPr/>
        </p:nvSpPr>
        <p:spPr>
          <a:xfrm>
            <a:off x="964491" y="1564810"/>
            <a:ext cx="10421263" cy="28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98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06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06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06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806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806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3F6E3-16E0-4486-B49A-6C1D462D28C0}"/>
              </a:ext>
            </a:extLst>
          </p:cNvPr>
          <p:cNvSpPr>
            <a:spLocks noGrp="1"/>
          </p:cNvSpPr>
          <p:nvPr>
            <p:ph type="title"/>
          </p:nvPr>
        </p:nvSpPr>
        <p:spPr>
          <a:xfrm>
            <a:off x="1119352" y="286603"/>
            <a:ext cx="10036328" cy="1258417"/>
          </a:xfrm>
        </p:spPr>
        <p:txBody>
          <a:bodyPr>
            <a:normAutofit/>
          </a:bodyPr>
          <a:lstStyle/>
          <a:p>
            <a:r>
              <a:rPr lang="en-US" altLang="en-US" sz="7200" b="1" dirty="0">
                <a:solidFill>
                  <a:srgbClr val="9B2D1F"/>
                </a:solidFill>
                <a:latin typeface="Calibri" panose="020F0502020204030204"/>
              </a:rPr>
              <a:t>Cockroach Frass Math</a:t>
            </a:r>
            <a:endParaRPr lang="en-US" sz="6600" dirty="0"/>
          </a:p>
        </p:txBody>
      </p:sp>
      <p:sp>
        <p:nvSpPr>
          <p:cNvPr id="3" name="Content Placeholder 2">
            <a:extLst>
              <a:ext uri="{FF2B5EF4-FFF2-40B4-BE49-F238E27FC236}">
                <a16:creationId xmlns:a16="http://schemas.microsoft.com/office/drawing/2014/main" id="{48993330-15D1-4962-A161-D38B2C1B1A06}"/>
              </a:ext>
            </a:extLst>
          </p:cNvPr>
          <p:cNvSpPr>
            <a:spLocks noGrp="1"/>
          </p:cNvSpPr>
          <p:nvPr>
            <p:ph idx="1"/>
          </p:nvPr>
        </p:nvSpPr>
        <p:spPr>
          <a:xfrm>
            <a:off x="1119351" y="1845733"/>
            <a:ext cx="10746583" cy="4384945"/>
          </a:xfrm>
        </p:spPr>
        <p:txBody>
          <a:bodyPr>
            <a:normAutofit fontScale="92500" lnSpcReduction="20000"/>
          </a:bodyPr>
          <a:lstStyle/>
          <a:p>
            <a:r>
              <a:rPr lang="en-US" altLang="en-US" sz="3600" dirty="0">
                <a:solidFill>
                  <a:schemeClr val="tx1"/>
                </a:solidFill>
                <a:ea typeface="ＭＳ Ｐゴシック" panose="020B0600070205080204" pitchFamily="34" charset="-128"/>
                <a:cs typeface="Arial" panose="020B0604020202020204" pitchFamily="34" charset="0"/>
              </a:rPr>
              <a:t>For sensitive people with asthma:</a:t>
            </a:r>
          </a:p>
          <a:p>
            <a:r>
              <a:rPr lang="en-US" altLang="en-US" sz="8000" dirty="0">
                <a:solidFill>
                  <a:schemeClr val="tx1"/>
                </a:solidFill>
                <a:ea typeface="ＭＳ Ｐゴシック" panose="020B0600070205080204" pitchFamily="34" charset="-128"/>
                <a:cs typeface="Arial" panose="020B0604020202020204" pitchFamily="34" charset="0"/>
              </a:rPr>
              <a:t>8 units </a:t>
            </a:r>
            <a:r>
              <a:rPr lang="en-US" altLang="en-US" sz="3600" dirty="0">
                <a:solidFill>
                  <a:schemeClr val="tx1"/>
                </a:solidFill>
                <a:ea typeface="ＭＳ Ｐゴシック" panose="020B0600070205080204" pitchFamily="34" charset="-128"/>
                <a:cs typeface="Arial" panose="020B0604020202020204" pitchFamily="34" charset="0"/>
              </a:rPr>
              <a:t>of cockroach allergen per gram of dust can trigger a reaction. </a:t>
            </a:r>
          </a:p>
          <a:p>
            <a:endParaRPr lang="en-US" altLang="en-US" sz="3600" dirty="0">
              <a:solidFill>
                <a:schemeClr val="tx1"/>
              </a:solidFill>
              <a:ea typeface="ＭＳ Ｐゴシック" panose="020B0600070205080204" pitchFamily="34" charset="-128"/>
              <a:cs typeface="Arial" panose="020B0604020202020204" pitchFamily="34" charset="0"/>
            </a:endParaRPr>
          </a:p>
          <a:p>
            <a:r>
              <a:rPr lang="en-US" altLang="en-US" sz="3600" dirty="0">
                <a:solidFill>
                  <a:schemeClr val="tx1"/>
                </a:solidFill>
                <a:ea typeface="ＭＳ Ｐゴシック" panose="020B0600070205080204" pitchFamily="34" charset="-128"/>
                <a:cs typeface="Arial" panose="020B0604020202020204" pitchFamily="34" charset="0"/>
              </a:rPr>
              <a:t>One female cockroach will produce </a:t>
            </a:r>
          </a:p>
          <a:p>
            <a:r>
              <a:rPr lang="en-US" altLang="en-US" sz="8000" dirty="0">
                <a:solidFill>
                  <a:schemeClr val="tx1"/>
                </a:solidFill>
                <a:ea typeface="ＭＳ Ｐゴシック" panose="020B0600070205080204" pitchFamily="34" charset="-128"/>
                <a:cs typeface="Arial" panose="020B0604020202020204" pitchFamily="34" charset="0"/>
              </a:rPr>
              <a:t>1,500 units </a:t>
            </a:r>
            <a:r>
              <a:rPr lang="en-US" altLang="en-US" sz="3600" dirty="0">
                <a:solidFill>
                  <a:schemeClr val="tx1"/>
                </a:solidFill>
                <a:ea typeface="ＭＳ Ｐゴシック" panose="020B0600070205080204" pitchFamily="34" charset="-128"/>
                <a:cs typeface="Arial" panose="020B0604020202020204" pitchFamily="34" charset="0"/>
              </a:rPr>
              <a:t>per day </a:t>
            </a:r>
          </a:p>
          <a:p>
            <a:endParaRPr lang="en-US" altLang="en-US" sz="3600" dirty="0">
              <a:latin typeface="Arial" panose="020B0604020202020204" pitchFamily="34" charset="0"/>
              <a:ea typeface="ＭＳ Ｐゴシック" panose="020B0600070205080204" pitchFamily="34" charset="-128"/>
              <a:cs typeface="Arial" panose="020B0604020202020204" pitchFamily="34" charset="0"/>
            </a:endParaRPr>
          </a:p>
          <a:p>
            <a:endParaRPr lang="en-US" dirty="0"/>
          </a:p>
        </p:txBody>
      </p:sp>
      <p:sp>
        <p:nvSpPr>
          <p:cNvPr id="4" name="Rectangle 3">
            <a:extLst>
              <a:ext uri="{FF2B5EF4-FFF2-40B4-BE49-F238E27FC236}">
                <a16:creationId xmlns:a16="http://schemas.microsoft.com/office/drawing/2014/main" id="{43B29547-4218-41CF-80B1-BB3C18726623}"/>
              </a:ext>
            </a:extLst>
          </p:cNvPr>
          <p:cNvSpPr/>
          <p:nvPr/>
        </p:nvSpPr>
        <p:spPr>
          <a:xfrm>
            <a:off x="964491" y="1564810"/>
            <a:ext cx="10421263" cy="28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5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725DA0A3-D6E2-7F48-A35F-474586762059}"/>
              </a:ext>
            </a:extLst>
          </p:cNvPr>
          <p:cNvSpPr>
            <a:spLocks/>
          </p:cNvSpPr>
          <p:nvPr/>
        </p:nvSpPr>
        <p:spPr bwMode="auto">
          <a:xfrm>
            <a:off x="1" y="381000"/>
            <a:ext cx="12192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80000"/>
              </a:lnSpc>
              <a:spcBef>
                <a:spcPct val="0"/>
              </a:spcBef>
              <a:spcAft>
                <a:spcPct val="30000"/>
              </a:spcAft>
              <a:buNone/>
            </a:pPr>
            <a:r>
              <a:rPr lang="en-US" altLang="en-US" sz="6600" b="1" spc="-50" dirty="0">
                <a:solidFill>
                  <a:srgbClr val="9B2D1F"/>
                </a:solidFill>
                <a:latin typeface="Calibri" panose="020F0502020204030204"/>
                <a:ea typeface="+mj-ea"/>
                <a:cs typeface="+mj-cs"/>
              </a:rPr>
              <a:t>One German Cockroach, ½ a Year</a:t>
            </a:r>
            <a:endParaRPr lang="en-US" altLang="en-US" sz="4400" b="1" dirty="0">
              <a:solidFill>
                <a:srgbClr val="800000"/>
              </a:solidFill>
            </a:endParaRPr>
          </a:p>
        </p:txBody>
      </p:sp>
      <p:pic>
        <p:nvPicPr>
          <p:cNvPr id="100355" name="Picture 20" descr="cockroach graph.jpg">
            <a:extLst>
              <a:ext uri="{FF2B5EF4-FFF2-40B4-BE49-F238E27FC236}">
                <a16:creationId xmlns:a16="http://schemas.microsoft.com/office/drawing/2014/main" id="{B6A7CC66-1F4A-C743-8780-E5C2D1A003B8}"/>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24000" y="1678878"/>
            <a:ext cx="9144000"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2930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2">
            <a:extLst>
              <a:ext uri="{FF2B5EF4-FFF2-40B4-BE49-F238E27FC236}">
                <a16:creationId xmlns:a16="http://schemas.microsoft.com/office/drawing/2014/main" id="{DD5E025D-113F-8F41-AB22-A58BEA576442}"/>
              </a:ext>
            </a:extLst>
          </p:cNvPr>
          <p:cNvSpPr>
            <a:spLocks noGrp="1" noChangeArrowheads="1"/>
          </p:cNvSpPr>
          <p:nvPr>
            <p:ph type="title"/>
          </p:nvPr>
        </p:nvSpPr>
        <p:spPr>
          <a:xfrm>
            <a:off x="1219199" y="380999"/>
            <a:ext cx="9927021" cy="1274379"/>
          </a:xfrm>
        </p:spPr>
        <p:txBody>
          <a:bodyPr anchor="ctr">
            <a:normAutofit/>
          </a:bodyPr>
          <a:lstStyle/>
          <a:p>
            <a:pPr>
              <a:lnSpc>
                <a:spcPct val="80000"/>
              </a:lnSpc>
              <a:spcAft>
                <a:spcPct val="30000"/>
              </a:spcAft>
            </a:pPr>
            <a:r>
              <a:rPr lang="en-US" altLang="en-US" sz="7200" b="1" dirty="0">
                <a:solidFill>
                  <a:srgbClr val="9B2D1F"/>
                </a:solidFill>
                <a:latin typeface="Calibri" panose="020F0502020204030204"/>
              </a:rPr>
              <a:t>Signs of Cockroaches</a:t>
            </a:r>
            <a:endParaRPr lang="en-US" altLang="en-US" sz="7200" dirty="0"/>
          </a:p>
        </p:txBody>
      </p:sp>
      <p:sp>
        <p:nvSpPr>
          <p:cNvPr id="102405" name="Rectangle 16">
            <a:extLst>
              <a:ext uri="{FF2B5EF4-FFF2-40B4-BE49-F238E27FC236}">
                <a16:creationId xmlns:a16="http://schemas.microsoft.com/office/drawing/2014/main" id="{FA81865B-8A00-5141-A5A3-79807BCD2249}"/>
              </a:ext>
            </a:extLst>
          </p:cNvPr>
          <p:cNvSpPr>
            <a:spLocks noGrp="1" noChangeArrowheads="1"/>
          </p:cNvSpPr>
          <p:nvPr>
            <p:ph idx="1"/>
          </p:nvPr>
        </p:nvSpPr>
        <p:spPr>
          <a:xfrm>
            <a:off x="1981199" y="1981200"/>
            <a:ext cx="10210801" cy="4267200"/>
          </a:xfrm>
        </p:spPr>
        <p:txBody>
          <a:bodyPr>
            <a:normAutofit/>
          </a:bodyPr>
          <a:lstStyle/>
          <a:p>
            <a:pPr marL="346075" indent="-346075" eaLnBrk="1" hangingPunct="1">
              <a:lnSpc>
                <a:spcPct val="100000"/>
              </a:lnSpc>
              <a:spcBef>
                <a:spcPts val="0"/>
              </a:spcBef>
              <a:spcAft>
                <a:spcPts val="0"/>
              </a:spcAft>
              <a:buClr>
                <a:srgbClr val="9D2E1F"/>
              </a:buClr>
              <a:buFont typeface="Arial" panose="020B0604020202020204" pitchFamily="34" charset="0"/>
              <a:buChar char="•"/>
            </a:pPr>
            <a:r>
              <a:rPr lang="en-US" altLang="en-US" sz="5400" dirty="0">
                <a:solidFill>
                  <a:schemeClr val="tx1"/>
                </a:solidFill>
              </a:rPr>
              <a:t>Live cockroaches</a:t>
            </a:r>
          </a:p>
          <a:p>
            <a:pPr marL="346075" indent="-346075" eaLnBrk="1" hangingPunct="1">
              <a:lnSpc>
                <a:spcPct val="100000"/>
              </a:lnSpc>
              <a:spcBef>
                <a:spcPts val="0"/>
              </a:spcBef>
              <a:spcAft>
                <a:spcPts val="0"/>
              </a:spcAft>
              <a:buClr>
                <a:srgbClr val="9D2E1F"/>
              </a:buClr>
              <a:buFont typeface="Arial" panose="020B0604020202020204" pitchFamily="34" charset="0"/>
              <a:buChar char="•"/>
            </a:pPr>
            <a:r>
              <a:rPr lang="en-US" altLang="en-US" sz="5400" dirty="0">
                <a:solidFill>
                  <a:schemeClr val="tx1"/>
                </a:solidFill>
              </a:rPr>
              <a:t>Dead cockroaches and their parts</a:t>
            </a:r>
          </a:p>
          <a:p>
            <a:pPr marL="346075" indent="-346075" eaLnBrk="1" hangingPunct="1">
              <a:lnSpc>
                <a:spcPct val="100000"/>
              </a:lnSpc>
              <a:spcBef>
                <a:spcPts val="0"/>
              </a:spcBef>
              <a:spcAft>
                <a:spcPts val="0"/>
              </a:spcAft>
              <a:buClr>
                <a:srgbClr val="9D2E1F"/>
              </a:buClr>
              <a:buFont typeface="Arial" panose="020B0604020202020204" pitchFamily="34" charset="0"/>
              <a:buChar char="•"/>
            </a:pPr>
            <a:r>
              <a:rPr lang="en-US" altLang="en-US" sz="5400" dirty="0">
                <a:solidFill>
                  <a:schemeClr val="tx1"/>
                </a:solidFill>
              </a:rPr>
              <a:t>Frass</a:t>
            </a:r>
          </a:p>
          <a:p>
            <a:pPr marL="346075" indent="-346075" eaLnBrk="1" hangingPunct="1">
              <a:lnSpc>
                <a:spcPct val="100000"/>
              </a:lnSpc>
              <a:spcBef>
                <a:spcPts val="0"/>
              </a:spcBef>
              <a:spcAft>
                <a:spcPts val="0"/>
              </a:spcAft>
              <a:buClr>
                <a:srgbClr val="9D2E1F"/>
              </a:buClr>
              <a:buFont typeface="Arial" panose="020B0604020202020204" pitchFamily="34" charset="0"/>
              <a:buChar char="•"/>
            </a:pPr>
            <a:r>
              <a:rPr lang="en-US" altLang="en-US" sz="5400" dirty="0">
                <a:solidFill>
                  <a:schemeClr val="tx1"/>
                </a:solidFill>
              </a:rPr>
              <a:t>Egg cases</a:t>
            </a:r>
          </a:p>
        </p:txBody>
      </p:sp>
    </p:spTree>
    <p:extLst>
      <p:ext uri="{BB962C8B-B14F-4D97-AF65-F5344CB8AC3E}">
        <p14:creationId xmlns:p14="http://schemas.microsoft.com/office/powerpoint/2010/main" val="2085563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4" name="Rectangle 18">
            <a:extLst>
              <a:ext uri="{FF2B5EF4-FFF2-40B4-BE49-F238E27FC236}">
                <a16:creationId xmlns:a16="http://schemas.microsoft.com/office/drawing/2014/main" id="{5BCEE29C-C755-F045-9746-C73C45E60EEB}"/>
              </a:ext>
            </a:extLst>
          </p:cNvPr>
          <p:cNvSpPr>
            <a:spLocks noGrp="1" noChangeArrowheads="1"/>
          </p:cNvSpPr>
          <p:nvPr>
            <p:ph type="title"/>
          </p:nvPr>
        </p:nvSpPr>
        <p:spPr>
          <a:xfrm>
            <a:off x="709448" y="286604"/>
            <a:ext cx="9526752" cy="1037374"/>
          </a:xfrm>
        </p:spPr>
        <p:txBody>
          <a:bodyPr>
            <a:normAutofit fontScale="90000"/>
          </a:bodyPr>
          <a:lstStyle/>
          <a:p>
            <a:r>
              <a:rPr lang="en-US" altLang="en-US" sz="7200" b="1" dirty="0">
                <a:solidFill>
                  <a:srgbClr val="9B2D1F"/>
                </a:solidFill>
                <a:latin typeface="Calibri" panose="020F0502020204030204"/>
              </a:rPr>
              <a:t>Live Cockroaches</a:t>
            </a:r>
            <a:endParaRPr lang="en-US" altLang="en-US" sz="7200" dirty="0"/>
          </a:p>
        </p:txBody>
      </p:sp>
      <p:pic>
        <p:nvPicPr>
          <p:cNvPr id="104451" name="Picture 9" descr="roach on fork">
            <a:extLst>
              <a:ext uri="{FF2B5EF4-FFF2-40B4-BE49-F238E27FC236}">
                <a16:creationId xmlns:a16="http://schemas.microsoft.com/office/drawing/2014/main" id="{E53575D2-9900-4243-9342-B80ADE064D92}"/>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718706" y="1045382"/>
            <a:ext cx="3403600" cy="2899778"/>
          </a:xfrm>
          <a:prstGeom prst="rect">
            <a:avLst/>
          </a:prstGeom>
          <a:noFill/>
          <a:ln w="9525">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04452" name="Picture 7" descr="DSCN0415">
            <a:extLst>
              <a:ext uri="{FF2B5EF4-FFF2-40B4-BE49-F238E27FC236}">
                <a16:creationId xmlns:a16="http://schemas.microsoft.com/office/drawing/2014/main" id="{B14F24BF-440D-064F-81BE-E3A754D4F4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18706" y="3945160"/>
            <a:ext cx="3403600" cy="2912840"/>
          </a:xfrm>
          <a:prstGeom prst="rect">
            <a:avLst/>
          </a:prstGeom>
          <a:noFill/>
          <a:ln w="9525">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grpSp>
        <p:nvGrpSpPr>
          <p:cNvPr id="104453" name="Group 10">
            <a:extLst>
              <a:ext uri="{FF2B5EF4-FFF2-40B4-BE49-F238E27FC236}">
                <a16:creationId xmlns:a16="http://schemas.microsoft.com/office/drawing/2014/main" id="{72C278EC-B3BC-BE4E-B01A-543AC8CDE7F7}"/>
              </a:ext>
            </a:extLst>
          </p:cNvPr>
          <p:cNvGrpSpPr>
            <a:grpSpLocks/>
          </p:cNvGrpSpPr>
          <p:nvPr/>
        </p:nvGrpSpPr>
        <p:grpSpPr bwMode="auto">
          <a:xfrm>
            <a:off x="11511" y="1450977"/>
            <a:ext cx="3461785" cy="5407023"/>
            <a:chOff x="1600200" y="1362260"/>
            <a:chExt cx="3461422" cy="5406395"/>
          </a:xfrm>
        </p:grpSpPr>
        <p:pic>
          <p:nvPicPr>
            <p:cNvPr id="104458" name="Picture 15" descr="Cockroach">
              <a:extLst>
                <a:ext uri="{FF2B5EF4-FFF2-40B4-BE49-F238E27FC236}">
                  <a16:creationId xmlns:a16="http://schemas.microsoft.com/office/drawing/2014/main" id="{D9DB9839-5484-9E46-B560-51804EB2036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00200" y="1362260"/>
              <a:ext cx="3461422" cy="2649264"/>
            </a:xfrm>
            <a:prstGeom prst="rect">
              <a:avLst/>
            </a:prstGeom>
            <a:noFill/>
            <a:ln w="9525">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04459" name="Picture 6" descr="American cockroaches on wall">
              <a:extLst>
                <a:ext uri="{FF2B5EF4-FFF2-40B4-BE49-F238E27FC236}">
                  <a16:creationId xmlns:a16="http://schemas.microsoft.com/office/drawing/2014/main" id="{E37C296E-1ACE-4A4F-8A17-7E49AFBF03C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00200" y="4049971"/>
              <a:ext cx="3461422" cy="2718684"/>
            </a:xfrm>
            <a:prstGeom prst="rect">
              <a:avLst/>
            </a:prstGeom>
            <a:noFill/>
            <a:ln w="9525">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grpSp>
      <p:sp>
        <p:nvSpPr>
          <p:cNvPr id="104455" name="Rectangle 19">
            <a:extLst>
              <a:ext uri="{FF2B5EF4-FFF2-40B4-BE49-F238E27FC236}">
                <a16:creationId xmlns:a16="http://schemas.microsoft.com/office/drawing/2014/main" id="{D925A1EC-AA71-DB42-AF2F-7D5242E0B5AF}"/>
              </a:ext>
            </a:extLst>
          </p:cNvPr>
          <p:cNvSpPr>
            <a:spLocks noChangeArrowheads="1"/>
          </p:cNvSpPr>
          <p:nvPr/>
        </p:nvSpPr>
        <p:spPr bwMode="auto">
          <a:xfrm>
            <a:off x="2272424" y="3502334"/>
            <a:ext cx="3200400" cy="72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20700" indent="-520700">
              <a:lnSpc>
                <a:spcPct val="90000"/>
              </a:lnSpc>
              <a:spcBef>
                <a:spcPct val="30000"/>
              </a:spcBef>
              <a:buBlip>
                <a:blip r:embed="rId7"/>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r">
              <a:lnSpc>
                <a:spcPct val="100000"/>
              </a:lnSpc>
              <a:spcBef>
                <a:spcPct val="50000"/>
              </a:spcBef>
              <a:buNone/>
            </a:pPr>
            <a:r>
              <a:rPr lang="en-US" altLang="en-US" sz="2000" b="1" dirty="0">
                <a:solidFill>
                  <a:srgbClr val="000000"/>
                </a:solidFill>
              </a:rPr>
              <a:t>American </a:t>
            </a:r>
            <a:br>
              <a:rPr lang="en-US" altLang="en-US" sz="2000" b="1" dirty="0">
                <a:solidFill>
                  <a:srgbClr val="000000"/>
                </a:solidFill>
              </a:rPr>
            </a:br>
            <a:r>
              <a:rPr lang="en-US" altLang="en-US" sz="2000" b="1" dirty="0">
                <a:solidFill>
                  <a:srgbClr val="000000"/>
                </a:solidFill>
              </a:rPr>
              <a:t>Cockroaches</a:t>
            </a:r>
          </a:p>
        </p:txBody>
      </p:sp>
      <p:sp>
        <p:nvSpPr>
          <p:cNvPr id="104457" name="Rectangle 21">
            <a:extLst>
              <a:ext uri="{FF2B5EF4-FFF2-40B4-BE49-F238E27FC236}">
                <a16:creationId xmlns:a16="http://schemas.microsoft.com/office/drawing/2014/main" id="{894172A7-C528-5948-99F3-60643D7B4CB1}"/>
              </a:ext>
            </a:extLst>
          </p:cNvPr>
          <p:cNvSpPr>
            <a:spLocks noChangeArrowheads="1"/>
          </p:cNvSpPr>
          <p:nvPr/>
        </p:nvSpPr>
        <p:spPr bwMode="auto">
          <a:xfrm>
            <a:off x="5680840" y="2052162"/>
            <a:ext cx="281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20700" indent="-520700">
              <a:lnSpc>
                <a:spcPct val="90000"/>
              </a:lnSpc>
              <a:spcBef>
                <a:spcPct val="30000"/>
              </a:spcBef>
              <a:buBlip>
                <a:blip r:embed="rId7"/>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sz="2000" b="1" dirty="0">
                <a:solidFill>
                  <a:srgbClr val="000000"/>
                </a:solidFill>
              </a:rPr>
              <a:t>	German Cockroaches</a:t>
            </a:r>
          </a:p>
        </p:txBody>
      </p:sp>
    </p:spTree>
    <p:extLst>
      <p:ext uri="{BB962C8B-B14F-4D97-AF65-F5344CB8AC3E}">
        <p14:creationId xmlns:p14="http://schemas.microsoft.com/office/powerpoint/2010/main" val="789956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854FA1-B837-4848-BD16-462DCF8175C7}"/>
              </a:ext>
            </a:extLst>
          </p:cNvPr>
          <p:cNvSpPr/>
          <p:nvPr/>
        </p:nvSpPr>
        <p:spPr>
          <a:xfrm>
            <a:off x="1097280" y="1551709"/>
            <a:ext cx="10498340" cy="472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02" name="Rectangle 12">
            <a:extLst>
              <a:ext uri="{FF2B5EF4-FFF2-40B4-BE49-F238E27FC236}">
                <a16:creationId xmlns:a16="http://schemas.microsoft.com/office/drawing/2014/main" id="{F20ABD2C-2B44-7144-AB06-20BF397BBCCD}"/>
              </a:ext>
            </a:extLst>
          </p:cNvPr>
          <p:cNvSpPr>
            <a:spLocks noGrp="1" noChangeArrowheads="1"/>
          </p:cNvSpPr>
          <p:nvPr>
            <p:ph type="title"/>
          </p:nvPr>
        </p:nvSpPr>
        <p:spPr>
          <a:xfrm>
            <a:off x="91646" y="173422"/>
            <a:ext cx="10058400" cy="1258418"/>
          </a:xfrm>
        </p:spPr>
        <p:txBody>
          <a:bodyPr>
            <a:normAutofit/>
          </a:bodyPr>
          <a:lstStyle/>
          <a:p>
            <a:r>
              <a:rPr lang="en-US" altLang="en-US" sz="7200" b="1" dirty="0">
                <a:solidFill>
                  <a:srgbClr val="9B2D1F"/>
                </a:solidFill>
                <a:latin typeface="Calibri" panose="020F0502020204030204"/>
              </a:rPr>
              <a:t>Dead Cockroaches</a:t>
            </a:r>
            <a:endParaRPr lang="en-US" altLang="en-US" sz="7200" dirty="0"/>
          </a:p>
        </p:txBody>
      </p:sp>
      <p:sp>
        <p:nvSpPr>
          <p:cNvPr id="106499" name="Text Box 17">
            <a:extLst>
              <a:ext uri="{FF2B5EF4-FFF2-40B4-BE49-F238E27FC236}">
                <a16:creationId xmlns:a16="http://schemas.microsoft.com/office/drawing/2014/main" id="{CFA73083-CAA4-B64E-83D6-47F24035E1AF}"/>
              </a:ext>
            </a:extLst>
          </p:cNvPr>
          <p:cNvSpPr txBox="1">
            <a:spLocks noChangeArrowheads="1"/>
          </p:cNvSpPr>
          <p:nvPr/>
        </p:nvSpPr>
        <p:spPr bwMode="auto">
          <a:xfrm>
            <a:off x="1752600" y="4038601"/>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1800">
                <a:solidFill>
                  <a:srgbClr val="FFFFFF"/>
                </a:solidFill>
              </a:rPr>
              <a:t>Dead</a:t>
            </a:r>
          </a:p>
        </p:txBody>
      </p:sp>
      <p:pic>
        <p:nvPicPr>
          <p:cNvPr id="106500" name="Picture 7" descr="IMG_7818">
            <a:extLst>
              <a:ext uri="{FF2B5EF4-FFF2-40B4-BE49-F238E27FC236}">
                <a16:creationId xmlns:a16="http://schemas.microsoft.com/office/drawing/2014/main" id="{6C54614A-4213-5344-B431-072F107C544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4657" y="1573733"/>
            <a:ext cx="6176435" cy="4117623"/>
          </a:xfrm>
          <a:prstGeom prst="rect">
            <a:avLst/>
          </a:prstGeom>
          <a:noFill/>
          <a:ln w="6350">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pic>
        <p:nvPicPr>
          <p:cNvPr id="106501" name="Picture 9" descr="DSCN3851">
            <a:extLst>
              <a:ext uri="{FF2B5EF4-FFF2-40B4-BE49-F238E27FC236}">
                <a16:creationId xmlns:a16="http://schemas.microsoft.com/office/drawing/2014/main" id="{867020FD-979E-FE46-8D45-38CB02C8D8E7}"/>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r="-49"/>
          <a:stretch>
            <a:fillRect/>
          </a:stretch>
        </p:blipFill>
        <p:spPr bwMode="auto">
          <a:xfrm rot="5395094">
            <a:off x="7489792" y="1528431"/>
            <a:ext cx="4481100" cy="4527614"/>
          </a:xfrm>
          <a:prstGeom prst="rect">
            <a:avLst/>
          </a:prstGeom>
          <a:noFill/>
          <a:ln w="6350">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sp>
        <p:nvSpPr>
          <p:cNvPr id="106503" name="Rectangle 13">
            <a:extLst>
              <a:ext uri="{FF2B5EF4-FFF2-40B4-BE49-F238E27FC236}">
                <a16:creationId xmlns:a16="http://schemas.microsoft.com/office/drawing/2014/main" id="{77E4F908-234F-6C43-851F-329559BAAC35}"/>
              </a:ext>
            </a:extLst>
          </p:cNvPr>
          <p:cNvSpPr>
            <a:spLocks noChangeArrowheads="1"/>
          </p:cNvSpPr>
          <p:nvPr/>
        </p:nvSpPr>
        <p:spPr bwMode="auto">
          <a:xfrm rot="10800000" flipV="1">
            <a:off x="194656" y="5738650"/>
            <a:ext cx="6176435" cy="47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2400" b="1" dirty="0">
                <a:solidFill>
                  <a:srgbClr val="000000"/>
                </a:solidFill>
              </a:rPr>
              <a:t>German cockroaches on a sticky trap</a:t>
            </a:r>
          </a:p>
        </p:txBody>
      </p:sp>
      <p:sp>
        <p:nvSpPr>
          <p:cNvPr id="106504" name="Rectangle 14">
            <a:extLst>
              <a:ext uri="{FF2B5EF4-FFF2-40B4-BE49-F238E27FC236}">
                <a16:creationId xmlns:a16="http://schemas.microsoft.com/office/drawing/2014/main" id="{F80250C9-5D63-A841-AB85-DBCE7D64D70D}"/>
              </a:ext>
            </a:extLst>
          </p:cNvPr>
          <p:cNvSpPr>
            <a:spLocks noChangeArrowheads="1"/>
          </p:cNvSpPr>
          <p:nvPr/>
        </p:nvSpPr>
        <p:spPr bwMode="auto">
          <a:xfrm>
            <a:off x="7468366" y="6092845"/>
            <a:ext cx="4534442" cy="83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2400" b="1" dirty="0">
                <a:solidFill>
                  <a:srgbClr val="000000"/>
                </a:solidFill>
              </a:rPr>
              <a:t>Brown banded cockroaches</a:t>
            </a:r>
            <a:br>
              <a:rPr lang="en-US" altLang="en-US" sz="2400" b="1" dirty="0">
                <a:solidFill>
                  <a:srgbClr val="000000"/>
                </a:solidFill>
              </a:rPr>
            </a:br>
            <a:r>
              <a:rPr lang="en-US" altLang="en-US" sz="2400" b="1" dirty="0">
                <a:solidFill>
                  <a:srgbClr val="000000"/>
                </a:solidFill>
              </a:rPr>
              <a:t>by a door hinge</a:t>
            </a:r>
          </a:p>
        </p:txBody>
      </p:sp>
    </p:spTree>
    <p:extLst>
      <p:ext uri="{BB962C8B-B14F-4D97-AF65-F5344CB8AC3E}">
        <p14:creationId xmlns:p14="http://schemas.microsoft.com/office/powerpoint/2010/main" val="2608648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653CBF9-0BB8-4A2E-9BC0-2D8E33D509F4}"/>
              </a:ext>
            </a:extLst>
          </p:cNvPr>
          <p:cNvSpPr/>
          <p:nvPr/>
        </p:nvSpPr>
        <p:spPr>
          <a:xfrm>
            <a:off x="1097280" y="1551709"/>
            <a:ext cx="10498340" cy="472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D3F2F33F-38D8-4EAE-B9A2-FA4632D17B10}"/>
              </a:ext>
            </a:extLst>
          </p:cNvPr>
          <p:cNvGrpSpPr/>
          <p:nvPr/>
        </p:nvGrpSpPr>
        <p:grpSpPr>
          <a:xfrm>
            <a:off x="418580" y="257244"/>
            <a:ext cx="4903071" cy="5795674"/>
            <a:chOff x="423554" y="361081"/>
            <a:chExt cx="4808846" cy="5718628"/>
          </a:xfrm>
        </p:grpSpPr>
        <p:pic>
          <p:nvPicPr>
            <p:cNvPr id="108547" name="Picture 9" descr="Roache evidence 9">
              <a:extLst>
                <a:ext uri="{FF2B5EF4-FFF2-40B4-BE49-F238E27FC236}">
                  <a16:creationId xmlns:a16="http://schemas.microsoft.com/office/drawing/2014/main" id="{E2976C53-02C7-5144-BDA5-869E5D3A54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3554" y="361081"/>
              <a:ext cx="4808846" cy="57186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8550" name="Rectangle 14">
              <a:extLst>
                <a:ext uri="{FF2B5EF4-FFF2-40B4-BE49-F238E27FC236}">
                  <a16:creationId xmlns:a16="http://schemas.microsoft.com/office/drawing/2014/main" id="{F064D07F-0587-8344-9C05-DAE186AFE2FB}"/>
                </a:ext>
              </a:extLst>
            </p:cNvPr>
            <p:cNvSpPr>
              <a:spLocks noChangeArrowheads="1"/>
            </p:cNvSpPr>
            <p:nvPr/>
          </p:nvSpPr>
          <p:spPr bwMode="auto">
            <a:xfrm rot="19136109">
              <a:off x="2028360" y="2157453"/>
              <a:ext cx="1676400" cy="609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ct val="30000"/>
                </a:spcBef>
                <a:buBlip>
                  <a:blip r:embed="rId4"/>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sz="4400" b="1" dirty="0"/>
                <a:t>Door</a:t>
              </a:r>
            </a:p>
          </p:txBody>
        </p:sp>
      </p:grpSp>
      <p:sp>
        <p:nvSpPr>
          <p:cNvPr id="108549" name="Rectangle 12">
            <a:extLst>
              <a:ext uri="{FF2B5EF4-FFF2-40B4-BE49-F238E27FC236}">
                <a16:creationId xmlns:a16="http://schemas.microsoft.com/office/drawing/2014/main" id="{7B21AEB1-C0A4-0E47-A753-B8A3862BE1DA}"/>
              </a:ext>
            </a:extLst>
          </p:cNvPr>
          <p:cNvSpPr>
            <a:spLocks noGrp="1" noChangeArrowheads="1"/>
          </p:cNvSpPr>
          <p:nvPr>
            <p:ph type="title"/>
          </p:nvPr>
        </p:nvSpPr>
        <p:spPr>
          <a:xfrm>
            <a:off x="88105" y="420001"/>
            <a:ext cx="2629695" cy="1111360"/>
          </a:xfrm>
          <a:solidFill>
            <a:schemeClr val="accent2"/>
          </a:solidFill>
        </p:spPr>
        <p:txBody>
          <a:bodyPr>
            <a:normAutofit fontScale="90000"/>
          </a:bodyPr>
          <a:lstStyle/>
          <a:p>
            <a:pPr algn="ctr"/>
            <a:r>
              <a:rPr lang="en-US" altLang="en-US" sz="7200" b="1" dirty="0">
                <a:solidFill>
                  <a:schemeClr val="bg1"/>
                </a:solidFill>
                <a:latin typeface="Calibri" panose="020F0502020204030204"/>
              </a:rPr>
              <a:t>Frass</a:t>
            </a:r>
            <a:endParaRPr lang="en-US" altLang="en-US" sz="7200" dirty="0">
              <a:solidFill>
                <a:schemeClr val="bg1"/>
              </a:solidFill>
            </a:endParaRPr>
          </a:p>
        </p:txBody>
      </p:sp>
      <p:pic>
        <p:nvPicPr>
          <p:cNvPr id="108548" name="Picture 10" descr="DSC00036">
            <a:extLst>
              <a:ext uri="{FF2B5EF4-FFF2-40B4-BE49-F238E27FC236}">
                <a16:creationId xmlns:a16="http://schemas.microsoft.com/office/drawing/2014/main" id="{C52BE5AD-1C1F-3544-9B00-95D286314A64}"/>
              </a:ext>
            </a:extLst>
          </p:cNvPr>
          <p:cNvPicPr>
            <a:picLocks noChangeAspect="1" noChangeArrowheads="1"/>
          </p:cNvPicPr>
          <p:nvPr/>
        </p:nvPicPr>
        <p:blipFill>
          <a:blip r:embed="rId5">
            <a:lum bright="30000"/>
            <a:extLst>
              <a:ext uri="{28A0092B-C50C-407E-A947-70E740481C1C}">
                <a14:useLocalDpi xmlns:a14="http://schemas.microsoft.com/office/drawing/2010/main"/>
              </a:ext>
            </a:extLst>
          </a:blip>
          <a:srcRect/>
          <a:stretch>
            <a:fillRect/>
          </a:stretch>
        </p:blipFill>
        <p:spPr bwMode="auto">
          <a:xfrm>
            <a:off x="5757817" y="257244"/>
            <a:ext cx="6117478" cy="57956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8551" name="Rectangle 16">
            <a:extLst>
              <a:ext uri="{FF2B5EF4-FFF2-40B4-BE49-F238E27FC236}">
                <a16:creationId xmlns:a16="http://schemas.microsoft.com/office/drawing/2014/main" id="{BC8169C7-E186-2A4D-B547-A7B42B1A2758}"/>
              </a:ext>
            </a:extLst>
          </p:cNvPr>
          <p:cNvSpPr>
            <a:spLocks noChangeArrowheads="1"/>
          </p:cNvSpPr>
          <p:nvPr/>
        </p:nvSpPr>
        <p:spPr bwMode="auto">
          <a:xfrm rot="21591270">
            <a:off x="5906441" y="4343521"/>
            <a:ext cx="3283660" cy="1367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4"/>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sz="3600" b="1" dirty="0"/>
              <a:t>Under a cabinet </a:t>
            </a:r>
            <a:br>
              <a:rPr lang="en-US" altLang="en-US" sz="3600" b="1" dirty="0"/>
            </a:br>
            <a:r>
              <a:rPr lang="en-US" altLang="en-US" sz="3600" b="1" dirty="0"/>
              <a:t>shelf</a:t>
            </a:r>
          </a:p>
        </p:txBody>
      </p:sp>
    </p:spTree>
    <p:extLst>
      <p:ext uri="{BB962C8B-B14F-4D97-AF65-F5344CB8AC3E}">
        <p14:creationId xmlns:p14="http://schemas.microsoft.com/office/powerpoint/2010/main" val="2270807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653CBF9-0BB8-4A2E-9BC0-2D8E33D509F4}"/>
              </a:ext>
            </a:extLst>
          </p:cNvPr>
          <p:cNvSpPr/>
          <p:nvPr/>
        </p:nvSpPr>
        <p:spPr>
          <a:xfrm>
            <a:off x="1097280" y="1551709"/>
            <a:ext cx="10498340" cy="472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552" name="Group 18">
            <a:extLst>
              <a:ext uri="{FF2B5EF4-FFF2-40B4-BE49-F238E27FC236}">
                <a16:creationId xmlns:a16="http://schemas.microsoft.com/office/drawing/2014/main" id="{C718B549-DAC9-5B46-9F50-484D84A42746}"/>
              </a:ext>
            </a:extLst>
          </p:cNvPr>
          <p:cNvGrpSpPr>
            <a:grpSpLocks/>
          </p:cNvGrpSpPr>
          <p:nvPr/>
        </p:nvGrpSpPr>
        <p:grpSpPr bwMode="auto">
          <a:xfrm>
            <a:off x="6070600" y="257243"/>
            <a:ext cx="5450305" cy="5880593"/>
            <a:chOff x="336" y="2160"/>
            <a:chExt cx="1824" cy="1968"/>
          </a:xfrm>
        </p:grpSpPr>
        <p:pic>
          <p:nvPicPr>
            <p:cNvPr id="108555" name="Picture 13" descr="frass clock">
              <a:extLst>
                <a:ext uri="{FF2B5EF4-FFF2-40B4-BE49-F238E27FC236}">
                  <a16:creationId xmlns:a16="http://schemas.microsoft.com/office/drawing/2014/main" id="{943C0ECA-3B73-C547-8057-F03281E960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6" y="2160"/>
              <a:ext cx="1824" cy="1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8556" name="Rectangle 17">
              <a:extLst>
                <a:ext uri="{FF2B5EF4-FFF2-40B4-BE49-F238E27FC236}">
                  <a16:creationId xmlns:a16="http://schemas.microsoft.com/office/drawing/2014/main" id="{23D82A65-26C7-E845-8871-9035D83D47A4}"/>
                </a:ext>
              </a:extLst>
            </p:cNvPr>
            <p:cNvSpPr>
              <a:spLocks noChangeArrowheads="1"/>
            </p:cNvSpPr>
            <p:nvPr/>
          </p:nvSpPr>
          <p:spPr bwMode="auto">
            <a:xfrm rot="-8730">
              <a:off x="528" y="3600"/>
              <a:ext cx="1487" cy="384"/>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ct val="30000"/>
                </a:spcBef>
                <a:buBlip>
                  <a:blip r:embed="rId4"/>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4800" b="1" dirty="0"/>
                <a:t>Behind the wall clock</a:t>
              </a:r>
            </a:p>
          </p:txBody>
        </p:sp>
      </p:grpSp>
      <p:grpSp>
        <p:nvGrpSpPr>
          <p:cNvPr id="2" name="Group 1">
            <a:extLst>
              <a:ext uri="{FF2B5EF4-FFF2-40B4-BE49-F238E27FC236}">
                <a16:creationId xmlns:a16="http://schemas.microsoft.com/office/drawing/2014/main" id="{9DAA780A-18FD-477C-B55D-E4A51C56849A}"/>
              </a:ext>
            </a:extLst>
          </p:cNvPr>
          <p:cNvGrpSpPr/>
          <p:nvPr/>
        </p:nvGrpSpPr>
        <p:grpSpPr>
          <a:xfrm>
            <a:off x="747998" y="1435875"/>
            <a:ext cx="4306605" cy="4801330"/>
            <a:chOff x="6391616" y="257242"/>
            <a:chExt cx="3088104" cy="3442854"/>
          </a:xfrm>
        </p:grpSpPr>
        <p:pic>
          <p:nvPicPr>
            <p:cNvPr id="108553" name="Picture 21" descr="Clock">
              <a:extLst>
                <a:ext uri="{FF2B5EF4-FFF2-40B4-BE49-F238E27FC236}">
                  <a16:creationId xmlns:a16="http://schemas.microsoft.com/office/drawing/2014/main" id="{04EC6898-D003-9543-96EF-7187B082B817}"/>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391616" y="257242"/>
              <a:ext cx="3088104" cy="3352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8554" name="Rectangle 19">
              <a:extLst>
                <a:ext uri="{FF2B5EF4-FFF2-40B4-BE49-F238E27FC236}">
                  <a16:creationId xmlns:a16="http://schemas.microsoft.com/office/drawing/2014/main" id="{427F72F4-75FE-2442-9111-46EDD8218702}"/>
                </a:ext>
              </a:extLst>
            </p:cNvPr>
            <p:cNvSpPr>
              <a:spLocks noChangeArrowheads="1"/>
            </p:cNvSpPr>
            <p:nvPr/>
          </p:nvSpPr>
          <p:spPr bwMode="auto">
            <a:xfrm rot="21591270">
              <a:off x="6693070" y="3090496"/>
              <a:ext cx="2360612" cy="609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ct val="30000"/>
                </a:spcBef>
                <a:buBlip>
                  <a:blip r:embed="rId4"/>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4800" b="1" dirty="0"/>
                <a:t>Wall clock</a:t>
              </a:r>
            </a:p>
          </p:txBody>
        </p:sp>
      </p:grpSp>
      <p:sp>
        <p:nvSpPr>
          <p:cNvPr id="16" name="Rectangle 12">
            <a:extLst>
              <a:ext uri="{FF2B5EF4-FFF2-40B4-BE49-F238E27FC236}">
                <a16:creationId xmlns:a16="http://schemas.microsoft.com/office/drawing/2014/main" id="{203A7EC5-3B0F-4CAD-A1F9-295BAD6AC515}"/>
              </a:ext>
            </a:extLst>
          </p:cNvPr>
          <p:cNvSpPr txBox="1">
            <a:spLocks noChangeArrowheads="1"/>
          </p:cNvSpPr>
          <p:nvPr/>
        </p:nvSpPr>
        <p:spPr>
          <a:xfrm>
            <a:off x="184734" y="162536"/>
            <a:ext cx="2629695" cy="1111360"/>
          </a:xfrm>
          <a:prstGeom prst="rect">
            <a:avLst/>
          </a:prstGeom>
          <a:solidFill>
            <a:schemeClr val="accent2"/>
          </a:solidFill>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ltLang="en-US" sz="7200" b="1">
                <a:solidFill>
                  <a:schemeClr val="bg1"/>
                </a:solidFill>
                <a:latin typeface="Calibri" panose="020F0502020204030204"/>
              </a:rPr>
              <a:t>Frass</a:t>
            </a:r>
            <a:endParaRPr lang="en-US" altLang="en-US" sz="7200" dirty="0">
              <a:solidFill>
                <a:schemeClr val="bg1"/>
              </a:solidFill>
            </a:endParaRPr>
          </a:p>
        </p:txBody>
      </p:sp>
    </p:spTree>
    <p:extLst>
      <p:ext uri="{BB962C8B-B14F-4D97-AF65-F5344CB8AC3E}">
        <p14:creationId xmlns:p14="http://schemas.microsoft.com/office/powerpoint/2010/main" val="1775437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2E3704B6-D143-4251-B24D-8AF50D8152C0}"/>
              </a:ext>
            </a:extLst>
          </p:cNvPr>
          <p:cNvSpPr/>
          <p:nvPr/>
        </p:nvSpPr>
        <p:spPr>
          <a:xfrm>
            <a:off x="964491" y="2945363"/>
            <a:ext cx="7314095" cy="255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A0A67FD-7E8E-4D41-A422-500B75E8023F}"/>
              </a:ext>
            </a:extLst>
          </p:cNvPr>
          <p:cNvSpPr>
            <a:spLocks noGrp="1"/>
          </p:cNvSpPr>
          <p:nvPr>
            <p:ph type="title"/>
          </p:nvPr>
        </p:nvSpPr>
        <p:spPr>
          <a:xfrm>
            <a:off x="754380" y="1606883"/>
            <a:ext cx="10058400" cy="1193500"/>
          </a:xfrm>
        </p:spPr>
        <p:txBody>
          <a:bodyPr>
            <a:normAutofit fontScale="90000"/>
          </a:bodyPr>
          <a:lstStyle/>
          <a:p>
            <a:pPr algn="ctr"/>
            <a:br>
              <a:rPr lang="en-US" dirty="0"/>
            </a:br>
            <a:br>
              <a:rPr lang="en-US" dirty="0"/>
            </a:br>
            <a:endParaRPr lang="en-US" dirty="0"/>
          </a:p>
        </p:txBody>
      </p:sp>
      <p:pic>
        <p:nvPicPr>
          <p:cNvPr id="7" name="Picture 6">
            <a:extLst>
              <a:ext uri="{FF2B5EF4-FFF2-40B4-BE49-F238E27FC236}">
                <a16:creationId xmlns:a16="http://schemas.microsoft.com/office/drawing/2014/main" id="{498B7C13-21FC-4A1B-8FEA-1ED64022557F}"/>
              </a:ext>
            </a:extLst>
          </p:cNvPr>
          <p:cNvPicPr>
            <a:picLocks noChangeAspect="1"/>
          </p:cNvPicPr>
          <p:nvPr/>
        </p:nvPicPr>
        <p:blipFill>
          <a:blip r:embed="rId3"/>
          <a:stretch>
            <a:fillRect/>
          </a:stretch>
        </p:blipFill>
        <p:spPr>
          <a:xfrm>
            <a:off x="8207101" y="2080094"/>
            <a:ext cx="3683147" cy="3388488"/>
          </a:xfrm>
          <a:prstGeom prst="rect">
            <a:avLst/>
          </a:prstGeom>
        </p:spPr>
      </p:pic>
      <p:grpSp>
        <p:nvGrpSpPr>
          <p:cNvPr id="22" name="Group 21">
            <a:extLst>
              <a:ext uri="{FF2B5EF4-FFF2-40B4-BE49-F238E27FC236}">
                <a16:creationId xmlns:a16="http://schemas.microsoft.com/office/drawing/2014/main" id="{60AE937E-AB62-4556-96C8-AD0573C8FDB7}"/>
              </a:ext>
            </a:extLst>
          </p:cNvPr>
          <p:cNvGrpSpPr/>
          <p:nvPr/>
        </p:nvGrpSpPr>
        <p:grpSpPr>
          <a:xfrm>
            <a:off x="1043595" y="1667156"/>
            <a:ext cx="2209174" cy="1343806"/>
            <a:chOff x="871494" y="2793"/>
            <a:chExt cx="2209174" cy="1343806"/>
          </a:xfrm>
        </p:grpSpPr>
        <p:sp>
          <p:nvSpPr>
            <p:cNvPr id="23" name="Rectangle: Rounded Corners 22">
              <a:extLst>
                <a:ext uri="{FF2B5EF4-FFF2-40B4-BE49-F238E27FC236}">
                  <a16:creationId xmlns:a16="http://schemas.microsoft.com/office/drawing/2014/main" id="{FDB4F660-31D4-4313-BEDA-537192CA33E6}"/>
                </a:ext>
              </a:extLst>
            </p:cNvPr>
            <p:cNvSpPr/>
            <p:nvPr/>
          </p:nvSpPr>
          <p:spPr>
            <a:xfrm>
              <a:off x="871494" y="2793"/>
              <a:ext cx="2209174" cy="1343806"/>
            </a:xfrm>
            <a:prstGeom prst="roundRect">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angle: Rounded Corners 6">
              <a:extLst>
                <a:ext uri="{FF2B5EF4-FFF2-40B4-BE49-F238E27FC236}">
                  <a16:creationId xmlns:a16="http://schemas.microsoft.com/office/drawing/2014/main" id="{B9E258E4-671E-4220-9C17-F5E13285960B}"/>
                </a:ext>
              </a:extLst>
            </p:cNvPr>
            <p:cNvSpPr txBox="1"/>
            <p:nvPr/>
          </p:nvSpPr>
          <p:spPr>
            <a:xfrm>
              <a:off x="937093" y="68392"/>
              <a:ext cx="2077976" cy="121260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400" kern="1200" dirty="0"/>
                <a:t>Session One Introduction</a:t>
              </a:r>
            </a:p>
          </p:txBody>
        </p:sp>
      </p:grpSp>
      <p:grpSp>
        <p:nvGrpSpPr>
          <p:cNvPr id="37" name="Group 36">
            <a:extLst>
              <a:ext uri="{FF2B5EF4-FFF2-40B4-BE49-F238E27FC236}">
                <a16:creationId xmlns:a16="http://schemas.microsoft.com/office/drawing/2014/main" id="{DA4035E5-30BC-4C1C-82DF-52FD49F1EC0D}"/>
              </a:ext>
            </a:extLst>
          </p:cNvPr>
          <p:cNvGrpSpPr/>
          <p:nvPr/>
        </p:nvGrpSpPr>
        <p:grpSpPr>
          <a:xfrm>
            <a:off x="994658" y="3086497"/>
            <a:ext cx="2209174" cy="1375683"/>
            <a:chOff x="871494" y="2084"/>
            <a:chExt cx="2209174" cy="1375683"/>
          </a:xfrm>
        </p:grpSpPr>
        <p:sp>
          <p:nvSpPr>
            <p:cNvPr id="38" name="Rectangle: Rounded Corners 37">
              <a:extLst>
                <a:ext uri="{FF2B5EF4-FFF2-40B4-BE49-F238E27FC236}">
                  <a16:creationId xmlns:a16="http://schemas.microsoft.com/office/drawing/2014/main" id="{165E1563-983D-4CE7-9117-9750F869476B}"/>
                </a:ext>
              </a:extLst>
            </p:cNvPr>
            <p:cNvSpPr/>
            <p:nvPr/>
          </p:nvSpPr>
          <p:spPr>
            <a:xfrm>
              <a:off x="871494" y="2084"/>
              <a:ext cx="2209174" cy="1375683"/>
            </a:xfrm>
            <a:prstGeom prst="roundRect">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E442E270-C534-407B-9CB3-BBA41FF7D9CB}"/>
                </a:ext>
              </a:extLst>
            </p:cNvPr>
            <p:cNvSpPr txBox="1"/>
            <p:nvPr/>
          </p:nvSpPr>
          <p:spPr>
            <a:xfrm>
              <a:off x="938649" y="69239"/>
              <a:ext cx="2074864" cy="1241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400" kern="1200" dirty="0"/>
                <a:t>Session Two Cockroaches</a:t>
              </a:r>
            </a:p>
          </p:txBody>
        </p:sp>
      </p:grpSp>
      <p:sp>
        <p:nvSpPr>
          <p:cNvPr id="58" name="Rectangle: Rounded Corners 57">
            <a:extLst>
              <a:ext uri="{FF2B5EF4-FFF2-40B4-BE49-F238E27FC236}">
                <a16:creationId xmlns:a16="http://schemas.microsoft.com/office/drawing/2014/main" id="{288CB0A7-A780-44B0-888D-4C173F75CD4F}"/>
              </a:ext>
            </a:extLst>
          </p:cNvPr>
          <p:cNvSpPr/>
          <p:nvPr/>
        </p:nvSpPr>
        <p:spPr>
          <a:xfrm>
            <a:off x="3737694" y="1683590"/>
            <a:ext cx="2154937" cy="1327372"/>
          </a:xfrm>
          <a:prstGeom prst="roundRect">
            <a:avLst/>
          </a:prstGeom>
          <a:solidFill>
            <a:srgbClr val="F1D4D1"/>
          </a:solidFill>
          <a:ln w="38100">
            <a:solidFill>
              <a:srgbClr val="9B2D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1" indent="-171450" defTabSz="844550">
              <a:lnSpc>
                <a:spcPct val="90000"/>
              </a:lnSpc>
              <a:spcBef>
                <a:spcPct val="0"/>
              </a:spcBef>
              <a:spcAft>
                <a:spcPct val="15000"/>
              </a:spcAft>
              <a:buChar char="•"/>
            </a:pPr>
            <a:r>
              <a:rPr lang="en-US" sz="1900" dirty="0">
                <a:solidFill>
                  <a:srgbClr val="9B2D1F"/>
                </a:solidFill>
              </a:rPr>
              <a:t>Priority Pests</a:t>
            </a:r>
          </a:p>
          <a:p>
            <a:pPr marL="171450" lvl="1" indent="-171450" defTabSz="844550">
              <a:lnSpc>
                <a:spcPct val="90000"/>
              </a:lnSpc>
              <a:spcBef>
                <a:spcPct val="0"/>
              </a:spcBef>
              <a:spcAft>
                <a:spcPct val="15000"/>
              </a:spcAft>
              <a:buChar char="•"/>
            </a:pPr>
            <a:r>
              <a:rPr lang="en-US" sz="1900" dirty="0">
                <a:solidFill>
                  <a:srgbClr val="9B2D1F"/>
                </a:solidFill>
              </a:rPr>
              <a:t>Why IPM</a:t>
            </a:r>
          </a:p>
          <a:p>
            <a:pPr marL="171450" lvl="1" indent="-171450" defTabSz="844550">
              <a:lnSpc>
                <a:spcPct val="90000"/>
              </a:lnSpc>
              <a:spcBef>
                <a:spcPct val="0"/>
              </a:spcBef>
              <a:spcAft>
                <a:spcPct val="15000"/>
              </a:spcAft>
              <a:buFontTx/>
              <a:buChar char="•"/>
            </a:pPr>
            <a:r>
              <a:rPr lang="en-US" sz="1900" dirty="0">
                <a:solidFill>
                  <a:srgbClr val="9B2D1F"/>
                </a:solidFill>
              </a:rPr>
              <a:t>Pesticides &amp; Health</a:t>
            </a:r>
          </a:p>
        </p:txBody>
      </p:sp>
      <p:pic>
        <p:nvPicPr>
          <p:cNvPr id="2" name="Picture 1">
            <a:extLst>
              <a:ext uri="{FF2B5EF4-FFF2-40B4-BE49-F238E27FC236}">
                <a16:creationId xmlns:a16="http://schemas.microsoft.com/office/drawing/2014/main" id="{C9252C87-646A-44FB-97AB-C9741319853E}"/>
              </a:ext>
            </a:extLst>
          </p:cNvPr>
          <p:cNvPicPr>
            <a:picLocks noChangeAspect="1"/>
          </p:cNvPicPr>
          <p:nvPr/>
        </p:nvPicPr>
        <p:blipFill>
          <a:blip r:embed="rId4"/>
          <a:stretch>
            <a:fillRect/>
          </a:stretch>
        </p:blipFill>
        <p:spPr>
          <a:xfrm>
            <a:off x="945115" y="5547101"/>
            <a:ext cx="1154130" cy="1286980"/>
          </a:xfrm>
          <a:prstGeom prst="rect">
            <a:avLst/>
          </a:prstGeom>
        </p:spPr>
      </p:pic>
      <p:pic>
        <p:nvPicPr>
          <p:cNvPr id="3" name="Picture 2">
            <a:extLst>
              <a:ext uri="{FF2B5EF4-FFF2-40B4-BE49-F238E27FC236}">
                <a16:creationId xmlns:a16="http://schemas.microsoft.com/office/drawing/2014/main" id="{AA55FFD9-C77D-473D-B1E8-B9FC6C6E4F39}"/>
              </a:ext>
            </a:extLst>
          </p:cNvPr>
          <p:cNvPicPr>
            <a:picLocks noChangeAspect="1"/>
          </p:cNvPicPr>
          <p:nvPr/>
        </p:nvPicPr>
        <p:blipFill>
          <a:blip r:embed="rId5"/>
          <a:stretch>
            <a:fillRect/>
          </a:stretch>
        </p:blipFill>
        <p:spPr>
          <a:xfrm>
            <a:off x="6493987" y="5410482"/>
            <a:ext cx="1315126" cy="1121725"/>
          </a:xfrm>
          <a:prstGeom prst="rect">
            <a:avLst/>
          </a:prstGeom>
        </p:spPr>
      </p:pic>
      <p:pic>
        <p:nvPicPr>
          <p:cNvPr id="5" name="Picture 4">
            <a:extLst>
              <a:ext uri="{FF2B5EF4-FFF2-40B4-BE49-F238E27FC236}">
                <a16:creationId xmlns:a16="http://schemas.microsoft.com/office/drawing/2014/main" id="{2EEB6164-8178-4E67-9A90-29DF6EF93988}"/>
              </a:ext>
            </a:extLst>
          </p:cNvPr>
          <p:cNvPicPr>
            <a:picLocks noChangeAspect="1"/>
          </p:cNvPicPr>
          <p:nvPr/>
        </p:nvPicPr>
        <p:blipFill>
          <a:blip r:embed="rId6"/>
          <a:stretch>
            <a:fillRect/>
          </a:stretch>
        </p:blipFill>
        <p:spPr>
          <a:xfrm>
            <a:off x="6267565" y="2851131"/>
            <a:ext cx="1134376" cy="1121725"/>
          </a:xfrm>
          <a:prstGeom prst="rect">
            <a:avLst/>
          </a:prstGeom>
        </p:spPr>
      </p:pic>
      <p:cxnSp>
        <p:nvCxnSpPr>
          <p:cNvPr id="16" name="Connector: Curved 15">
            <a:extLst>
              <a:ext uri="{FF2B5EF4-FFF2-40B4-BE49-F238E27FC236}">
                <a16:creationId xmlns:a16="http://schemas.microsoft.com/office/drawing/2014/main" id="{BB2035F2-1FCE-4081-A39B-2DD4E2760A8B}"/>
              </a:ext>
            </a:extLst>
          </p:cNvPr>
          <p:cNvCxnSpPr>
            <a:cxnSpLocks/>
            <a:endCxn id="58" idx="1"/>
          </p:cNvCxnSpPr>
          <p:nvPr/>
        </p:nvCxnSpPr>
        <p:spPr>
          <a:xfrm>
            <a:off x="3252769" y="2339060"/>
            <a:ext cx="484925" cy="8216"/>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9A0CB3F5-FF1D-47D2-882F-C4E59667283A}"/>
              </a:ext>
            </a:extLst>
          </p:cNvPr>
          <p:cNvCxnSpPr/>
          <p:nvPr/>
        </p:nvCxnSpPr>
        <p:spPr>
          <a:xfrm flipV="1">
            <a:off x="3252769" y="2339058"/>
            <a:ext cx="463296" cy="1"/>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D0CD654D-2F6B-4D11-91FA-E8CA2726A89E}"/>
              </a:ext>
            </a:extLst>
          </p:cNvPr>
          <p:cNvSpPr/>
          <p:nvPr/>
        </p:nvSpPr>
        <p:spPr>
          <a:xfrm>
            <a:off x="3716065" y="3932066"/>
            <a:ext cx="2379934" cy="2600141"/>
          </a:xfrm>
          <a:prstGeom prst="roundRect">
            <a:avLst/>
          </a:prstGeom>
          <a:solidFill>
            <a:srgbClr val="F1D4D1"/>
          </a:solidFill>
          <a:ln w="38100">
            <a:solidFill>
              <a:srgbClr val="9B2D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900" b="0" i="0" u="none" strike="noStrike" kern="1200" cap="none" spc="0" normalizeH="0" baseline="0" noProof="0" dirty="0">
                <a:ln>
                  <a:noFill/>
                </a:ln>
                <a:solidFill>
                  <a:srgbClr val="9B2D1F"/>
                </a:solidFill>
                <a:effectLst/>
                <a:uLnTx/>
                <a:uFillTx/>
                <a:latin typeface="Calibri" panose="020F0502020204030204"/>
                <a:ea typeface="+mn-ea"/>
                <a:cs typeface="+mn-cs"/>
              </a:rPr>
              <a:t>What they are</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900" b="0" i="0" u="none" strike="noStrike" kern="1200" cap="none" spc="0" normalizeH="0" baseline="0" noProof="0" dirty="0">
                <a:ln>
                  <a:noFill/>
                </a:ln>
                <a:solidFill>
                  <a:srgbClr val="9B2D1F"/>
                </a:solidFill>
                <a:effectLst/>
                <a:uLnTx/>
                <a:uFillTx/>
                <a:latin typeface="Calibri" panose="020F0502020204030204"/>
                <a:ea typeface="+mn-ea"/>
                <a:cs typeface="+mn-cs"/>
              </a:rPr>
              <a:t>Associated Health Hazards</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900" b="0" i="0" u="none" strike="noStrike" kern="1200" cap="none" spc="0" normalizeH="0" baseline="0" noProof="0" dirty="0">
                <a:ln>
                  <a:noFill/>
                </a:ln>
                <a:solidFill>
                  <a:srgbClr val="9B2D1F"/>
                </a:solidFill>
                <a:effectLst/>
                <a:uLnTx/>
                <a:uFillTx/>
                <a:latin typeface="Calibri" panose="020F0502020204030204"/>
                <a:ea typeface="+mn-ea"/>
                <a:cs typeface="+mn-cs"/>
              </a:rPr>
              <a:t>What they eat &amp; drink</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900" b="0" i="0" u="none" strike="noStrike" kern="1200" cap="none" spc="0" normalizeH="0" baseline="0" noProof="0" dirty="0">
                <a:ln>
                  <a:noFill/>
                </a:ln>
                <a:solidFill>
                  <a:srgbClr val="9B2D1F"/>
                </a:solidFill>
                <a:effectLst/>
                <a:uLnTx/>
                <a:uFillTx/>
                <a:latin typeface="Calibri" panose="020F0502020204030204"/>
                <a:ea typeface="+mn-ea"/>
                <a:cs typeface="+mn-cs"/>
              </a:rPr>
              <a:t>Where they live</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900" b="0" i="0" u="none" strike="noStrike" kern="1200" cap="none" spc="0" normalizeH="0" baseline="0" noProof="0" dirty="0">
                <a:ln>
                  <a:noFill/>
                </a:ln>
                <a:solidFill>
                  <a:srgbClr val="9B2D1F"/>
                </a:solidFill>
                <a:effectLst/>
                <a:uLnTx/>
                <a:uFillTx/>
                <a:latin typeface="Calibri" panose="020F0502020204030204"/>
                <a:ea typeface="+mn-ea"/>
                <a:cs typeface="+mn-cs"/>
              </a:rPr>
              <a:t>Prevention &amp; Control</a:t>
            </a:r>
          </a:p>
        </p:txBody>
      </p:sp>
      <p:cxnSp>
        <p:nvCxnSpPr>
          <p:cNvPr id="28" name="Connector: Curved 27">
            <a:extLst>
              <a:ext uri="{FF2B5EF4-FFF2-40B4-BE49-F238E27FC236}">
                <a16:creationId xmlns:a16="http://schemas.microsoft.com/office/drawing/2014/main" id="{17001F25-9A4D-4F89-9CDB-5AB62402C13E}"/>
              </a:ext>
            </a:extLst>
          </p:cNvPr>
          <p:cNvCxnSpPr>
            <a:cxnSpLocks/>
            <a:stCxn id="38" idx="3"/>
            <a:endCxn id="27" idx="1"/>
          </p:cNvCxnSpPr>
          <p:nvPr/>
        </p:nvCxnSpPr>
        <p:spPr>
          <a:xfrm>
            <a:off x="3203832" y="3774339"/>
            <a:ext cx="512233" cy="1457798"/>
          </a:xfrm>
          <a:prstGeom prst="curvedConnector3">
            <a:avLst>
              <a:gd name="adj1" fmla="val 50000"/>
            </a:avLst>
          </a:prstGeom>
          <a:ln w="38100">
            <a:solidFill>
              <a:srgbClr val="9B2D1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135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15E722-9625-4C33-90C9-D0899F415819}"/>
              </a:ext>
            </a:extLst>
          </p:cNvPr>
          <p:cNvSpPr/>
          <p:nvPr/>
        </p:nvSpPr>
        <p:spPr>
          <a:xfrm>
            <a:off x="1286466" y="4121488"/>
            <a:ext cx="10498340" cy="472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597" name="Rectangle 8">
            <a:extLst>
              <a:ext uri="{FF2B5EF4-FFF2-40B4-BE49-F238E27FC236}">
                <a16:creationId xmlns:a16="http://schemas.microsoft.com/office/drawing/2014/main" id="{E9A27E5D-0351-9B4D-9268-00DB8118AC67}"/>
              </a:ext>
            </a:extLst>
          </p:cNvPr>
          <p:cNvSpPr>
            <a:spLocks noGrp="1" noChangeArrowheads="1"/>
          </p:cNvSpPr>
          <p:nvPr>
            <p:ph type="ctrTitle"/>
          </p:nvPr>
        </p:nvSpPr>
        <p:spPr>
          <a:xfrm>
            <a:off x="370703" y="381000"/>
            <a:ext cx="10841780" cy="990600"/>
          </a:xfrm>
        </p:spPr>
        <p:txBody>
          <a:bodyPr>
            <a:normAutofit/>
          </a:bodyPr>
          <a:lstStyle/>
          <a:p>
            <a:r>
              <a:rPr lang="en-US" altLang="en-US" b="1" dirty="0">
                <a:solidFill>
                  <a:srgbClr val="9B2D1F"/>
                </a:solidFill>
                <a:latin typeface="Calibri" panose="020F0502020204030204"/>
              </a:rPr>
              <a:t>Where Cockroaches Live</a:t>
            </a:r>
            <a:endParaRPr lang="en-US" altLang="en-US" dirty="0"/>
          </a:p>
        </p:txBody>
      </p:sp>
      <p:sp>
        <p:nvSpPr>
          <p:cNvPr id="110598" name="Rectangle 9">
            <a:extLst>
              <a:ext uri="{FF2B5EF4-FFF2-40B4-BE49-F238E27FC236}">
                <a16:creationId xmlns:a16="http://schemas.microsoft.com/office/drawing/2014/main" id="{633D5AC3-7FF3-684E-B2E7-FBCCB489C606}"/>
              </a:ext>
            </a:extLst>
          </p:cNvPr>
          <p:cNvSpPr>
            <a:spLocks noGrp="1" noChangeArrowheads="1"/>
          </p:cNvSpPr>
          <p:nvPr>
            <p:ph type="subTitle" idx="1"/>
          </p:nvPr>
        </p:nvSpPr>
        <p:spPr>
          <a:xfrm>
            <a:off x="407194" y="1628776"/>
            <a:ext cx="4369758" cy="4456714"/>
          </a:xfrm>
        </p:spPr>
        <p:txBody>
          <a:bodyPr>
            <a:normAutofit/>
          </a:bodyPr>
          <a:lstStyle/>
          <a:p>
            <a:pPr marL="520700" indent="-520700" algn="l" defTabSz="914400" eaLnBrk="1" hangingPunct="1">
              <a:lnSpc>
                <a:spcPct val="90000"/>
              </a:lnSpc>
              <a:spcBef>
                <a:spcPct val="30000"/>
              </a:spcBef>
              <a:buFont typeface="Arial" panose="020B0604020202020204" pitchFamily="34" charset="0"/>
              <a:buChar char="•"/>
            </a:pPr>
            <a:r>
              <a:rPr lang="en-US" altLang="en-US" sz="3600" kern="1200" cap="none" dirty="0">
                <a:solidFill>
                  <a:schemeClr val="tx1"/>
                </a:solidFill>
                <a:latin typeface="Arial" panose="020B0604020202020204" pitchFamily="34" charset="0"/>
                <a:ea typeface="Osaka" panose="020B0600000000000000" pitchFamily="34" charset="-128"/>
                <a:cs typeface="+mn-cs"/>
              </a:rPr>
              <a:t>Near water, food and warmth</a:t>
            </a:r>
          </a:p>
          <a:p>
            <a:pPr marL="520700" indent="-520700" algn="l" defTabSz="914400" eaLnBrk="1" hangingPunct="1">
              <a:lnSpc>
                <a:spcPct val="90000"/>
              </a:lnSpc>
              <a:spcBef>
                <a:spcPct val="30000"/>
              </a:spcBef>
              <a:buFont typeface="Arial" panose="020B0604020202020204" pitchFamily="34" charset="0"/>
              <a:buChar char="•"/>
            </a:pPr>
            <a:r>
              <a:rPr lang="en-US" altLang="en-US" sz="3600" kern="1200" cap="none" dirty="0">
                <a:solidFill>
                  <a:schemeClr val="tx1"/>
                </a:solidFill>
                <a:latin typeface="Arial" panose="020B0604020202020204" pitchFamily="34" charset="0"/>
                <a:ea typeface="Osaka" panose="020B0600000000000000" pitchFamily="34" charset="-128"/>
                <a:cs typeface="+mn-cs"/>
              </a:rPr>
              <a:t>Cracks and crevices </a:t>
            </a:r>
          </a:p>
          <a:p>
            <a:pPr marL="520700" indent="-520700" algn="l" defTabSz="914400" eaLnBrk="1" hangingPunct="1">
              <a:lnSpc>
                <a:spcPct val="90000"/>
              </a:lnSpc>
              <a:spcBef>
                <a:spcPct val="30000"/>
              </a:spcBef>
              <a:buFont typeface="Arial" panose="020B0604020202020204" pitchFamily="34" charset="0"/>
              <a:buChar char="•"/>
            </a:pPr>
            <a:r>
              <a:rPr lang="en-US" altLang="en-US" sz="3600" kern="1200" cap="none" dirty="0">
                <a:solidFill>
                  <a:schemeClr val="tx1"/>
                </a:solidFill>
                <a:latin typeface="Arial" panose="020B0604020202020204" pitchFamily="34" charset="0"/>
                <a:ea typeface="Osaka" panose="020B0600000000000000" pitchFamily="34" charset="-128"/>
                <a:cs typeface="+mn-cs"/>
              </a:rPr>
              <a:t>Anywhere in a building</a:t>
            </a:r>
          </a:p>
        </p:txBody>
      </p:sp>
      <p:pic>
        <p:nvPicPr>
          <p:cNvPr id="4" name="Picture 3">
            <a:extLst>
              <a:ext uri="{FF2B5EF4-FFF2-40B4-BE49-F238E27FC236}">
                <a16:creationId xmlns:a16="http://schemas.microsoft.com/office/drawing/2014/main" id="{6AA7EB80-327C-43ED-A3EA-95A9C3C6FE9B}"/>
              </a:ext>
            </a:extLst>
          </p:cNvPr>
          <p:cNvPicPr>
            <a:picLocks noChangeAspect="1"/>
          </p:cNvPicPr>
          <p:nvPr/>
        </p:nvPicPr>
        <p:blipFill>
          <a:blip r:embed="rId3"/>
          <a:stretch>
            <a:fillRect/>
          </a:stretch>
        </p:blipFill>
        <p:spPr>
          <a:xfrm>
            <a:off x="4776952" y="1519954"/>
            <a:ext cx="7046226" cy="5281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75076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A4945B-6280-4535-8ABF-3766AFE05E67}"/>
              </a:ext>
            </a:extLst>
          </p:cNvPr>
          <p:cNvSpPr/>
          <p:nvPr/>
        </p:nvSpPr>
        <p:spPr>
          <a:xfrm>
            <a:off x="1286466" y="4121488"/>
            <a:ext cx="10498340" cy="472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44" name="Rectangle 12">
            <a:extLst>
              <a:ext uri="{FF2B5EF4-FFF2-40B4-BE49-F238E27FC236}">
                <a16:creationId xmlns:a16="http://schemas.microsoft.com/office/drawing/2014/main" id="{F7023325-4067-E548-85FA-D5ED06357140}"/>
              </a:ext>
            </a:extLst>
          </p:cNvPr>
          <p:cNvSpPr>
            <a:spLocks noGrp="1" noChangeArrowheads="1"/>
          </p:cNvSpPr>
          <p:nvPr>
            <p:ph type="ctrTitle"/>
          </p:nvPr>
        </p:nvSpPr>
        <p:spPr>
          <a:xfrm>
            <a:off x="195943" y="304800"/>
            <a:ext cx="10755086" cy="990600"/>
          </a:xfrm>
        </p:spPr>
        <p:txBody>
          <a:bodyPr>
            <a:normAutofit/>
          </a:bodyPr>
          <a:lstStyle/>
          <a:p>
            <a:r>
              <a:rPr lang="en-US" altLang="en-US" b="1" dirty="0">
                <a:solidFill>
                  <a:srgbClr val="9B2D1F"/>
                </a:solidFill>
                <a:latin typeface="Calibri" panose="020F0502020204030204"/>
              </a:rPr>
              <a:t>What Cockroaches Eat</a:t>
            </a:r>
            <a:endParaRPr lang="en-US" altLang="en-US" dirty="0"/>
          </a:p>
        </p:txBody>
      </p:sp>
      <p:sp>
        <p:nvSpPr>
          <p:cNvPr id="153605" name="Rectangle 13">
            <a:extLst>
              <a:ext uri="{FF2B5EF4-FFF2-40B4-BE49-F238E27FC236}">
                <a16:creationId xmlns:a16="http://schemas.microsoft.com/office/drawing/2014/main" id="{BDB65D5E-A0DB-294A-8364-290F27F2C4B0}"/>
              </a:ext>
            </a:extLst>
          </p:cNvPr>
          <p:cNvSpPr>
            <a:spLocks noGrp="1" noChangeArrowheads="1"/>
          </p:cNvSpPr>
          <p:nvPr>
            <p:ph type="subTitle" idx="1"/>
          </p:nvPr>
        </p:nvSpPr>
        <p:spPr>
          <a:xfrm>
            <a:off x="308919" y="1773237"/>
            <a:ext cx="5154612" cy="4398156"/>
          </a:xfrm>
        </p:spPr>
        <p:txBody>
          <a:bodyPr>
            <a:normAutofit lnSpcReduction="10000"/>
          </a:bodyPr>
          <a:lstStyle/>
          <a:p>
            <a:pPr marL="571500" indent="-571500" algn="l" defTabSz="914400" eaLnBrk="1" hangingPunct="1">
              <a:lnSpc>
                <a:spcPct val="100000"/>
              </a:lnSpc>
              <a:spcBef>
                <a:spcPts val="0"/>
              </a:spcBef>
              <a:spcAft>
                <a:spcPts val="0"/>
              </a:spcAft>
              <a:buFont typeface="Arial" panose="020B0604020202020204" pitchFamily="34" charset="0"/>
              <a:buChar char="•"/>
            </a:pPr>
            <a:r>
              <a:rPr lang="en-US" altLang="en-US" sz="4000" kern="1200" cap="none" dirty="0">
                <a:solidFill>
                  <a:schemeClr val="tx1"/>
                </a:solidFill>
                <a:latin typeface="+mn-lt"/>
                <a:ea typeface="Osaka" panose="020B0600000000000000" pitchFamily="34" charset="-128"/>
                <a:cs typeface="+mn-cs"/>
              </a:rPr>
              <a:t>Crumbs</a:t>
            </a:r>
          </a:p>
          <a:p>
            <a:pPr marL="571500" indent="-571500" algn="l" defTabSz="914400" eaLnBrk="1" hangingPunct="1">
              <a:lnSpc>
                <a:spcPct val="100000"/>
              </a:lnSpc>
              <a:spcBef>
                <a:spcPts val="0"/>
              </a:spcBef>
              <a:spcAft>
                <a:spcPts val="0"/>
              </a:spcAft>
              <a:buFont typeface="Arial" panose="020B0604020202020204" pitchFamily="34" charset="0"/>
              <a:buChar char="•"/>
            </a:pPr>
            <a:r>
              <a:rPr lang="en-US" altLang="en-US" sz="4000" kern="1200" cap="none" dirty="0">
                <a:solidFill>
                  <a:schemeClr val="tx1"/>
                </a:solidFill>
                <a:latin typeface="+mn-lt"/>
                <a:ea typeface="Osaka" panose="020B0600000000000000" pitchFamily="34" charset="-128"/>
                <a:cs typeface="+mn-cs"/>
              </a:rPr>
              <a:t>Grease</a:t>
            </a:r>
          </a:p>
          <a:p>
            <a:pPr marL="571500" indent="-571500" algn="l" defTabSz="914400" eaLnBrk="1" hangingPunct="1">
              <a:lnSpc>
                <a:spcPct val="100000"/>
              </a:lnSpc>
              <a:spcBef>
                <a:spcPts val="0"/>
              </a:spcBef>
              <a:spcAft>
                <a:spcPts val="0"/>
              </a:spcAft>
              <a:buFont typeface="Arial" panose="020B0604020202020204" pitchFamily="34" charset="0"/>
              <a:buChar char="•"/>
            </a:pPr>
            <a:r>
              <a:rPr lang="en-US" altLang="en-US" sz="4000" kern="1200" cap="none" dirty="0">
                <a:solidFill>
                  <a:schemeClr val="tx1"/>
                </a:solidFill>
                <a:latin typeface="+mn-lt"/>
                <a:ea typeface="Osaka" panose="020B0600000000000000" pitchFamily="34" charset="-128"/>
                <a:cs typeface="+mn-cs"/>
              </a:rPr>
              <a:t>Trash</a:t>
            </a:r>
          </a:p>
          <a:p>
            <a:pPr marL="571500" indent="-571500" algn="l" defTabSz="914400" eaLnBrk="1" hangingPunct="1">
              <a:lnSpc>
                <a:spcPct val="100000"/>
              </a:lnSpc>
              <a:spcBef>
                <a:spcPts val="0"/>
              </a:spcBef>
              <a:spcAft>
                <a:spcPts val="0"/>
              </a:spcAft>
              <a:buFont typeface="Arial" panose="020B0604020202020204" pitchFamily="34" charset="0"/>
              <a:buChar char="•"/>
            </a:pPr>
            <a:r>
              <a:rPr lang="en-US" altLang="en-US" sz="4000" kern="1200" cap="none" dirty="0">
                <a:solidFill>
                  <a:schemeClr val="tx1"/>
                </a:solidFill>
                <a:latin typeface="+mn-lt"/>
                <a:ea typeface="Osaka" panose="020B0600000000000000" pitchFamily="34" charset="-128"/>
                <a:cs typeface="+mn-cs"/>
              </a:rPr>
              <a:t>Cardboard glue</a:t>
            </a:r>
          </a:p>
          <a:p>
            <a:pPr marL="571500" indent="-571500" algn="l" defTabSz="914400" eaLnBrk="1" hangingPunct="1">
              <a:lnSpc>
                <a:spcPct val="100000"/>
              </a:lnSpc>
              <a:spcBef>
                <a:spcPts val="0"/>
              </a:spcBef>
              <a:spcAft>
                <a:spcPts val="0"/>
              </a:spcAft>
              <a:buFont typeface="Arial" panose="020B0604020202020204" pitchFamily="34" charset="0"/>
              <a:buChar char="•"/>
            </a:pPr>
            <a:r>
              <a:rPr lang="en-US" altLang="en-US" sz="4000" kern="1200" cap="none" dirty="0">
                <a:solidFill>
                  <a:schemeClr val="tx1"/>
                </a:solidFill>
                <a:latin typeface="+mn-lt"/>
                <a:ea typeface="Osaka" panose="020B0600000000000000" pitchFamily="34" charset="-128"/>
                <a:cs typeface="+mn-cs"/>
              </a:rPr>
              <a:t>Just about anything*</a:t>
            </a:r>
          </a:p>
          <a:p>
            <a:pPr algn="l" defTabSz="914400" eaLnBrk="1" hangingPunct="1">
              <a:lnSpc>
                <a:spcPct val="100000"/>
              </a:lnSpc>
              <a:spcBef>
                <a:spcPts val="0"/>
              </a:spcBef>
              <a:spcAft>
                <a:spcPts val="0"/>
              </a:spcAft>
            </a:pPr>
            <a:endParaRPr lang="en-US" altLang="en-US" sz="2200" kern="1200" cap="none" dirty="0">
              <a:solidFill>
                <a:schemeClr val="tx1"/>
              </a:solidFill>
              <a:latin typeface="+mn-lt"/>
              <a:ea typeface="Osaka" panose="020B0600000000000000" pitchFamily="34" charset="-128"/>
              <a:cs typeface="+mn-cs"/>
            </a:endParaRPr>
          </a:p>
          <a:p>
            <a:pPr algn="l" defTabSz="914400" eaLnBrk="1" hangingPunct="1">
              <a:lnSpc>
                <a:spcPct val="100000"/>
              </a:lnSpc>
              <a:spcBef>
                <a:spcPts val="0"/>
              </a:spcBef>
              <a:spcAft>
                <a:spcPts val="0"/>
              </a:spcAft>
            </a:pPr>
            <a:r>
              <a:rPr lang="en-US" altLang="en-US" sz="2200" kern="1200" cap="none" dirty="0">
                <a:solidFill>
                  <a:schemeClr val="tx1"/>
                </a:solidFill>
                <a:latin typeface="+mn-lt"/>
                <a:ea typeface="Osaka" panose="020B0600000000000000" pitchFamily="34" charset="-128"/>
                <a:cs typeface="+mn-cs"/>
              </a:rPr>
              <a:t>*This knowledge will help us later</a:t>
            </a:r>
          </a:p>
        </p:txBody>
      </p:sp>
      <p:pic>
        <p:nvPicPr>
          <p:cNvPr id="112643" name="Picture 7" descr="Under Trash bag">
            <a:extLst>
              <a:ext uri="{FF2B5EF4-FFF2-40B4-BE49-F238E27FC236}">
                <a16:creationId xmlns:a16="http://schemas.microsoft.com/office/drawing/2014/main" id="{0629EEF4-F65A-384E-ACDE-A7D9989270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63531" y="1780898"/>
            <a:ext cx="6419552" cy="4810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9354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0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0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0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60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360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14290D-5402-420C-A03C-FE9F4C7A20C9}"/>
              </a:ext>
            </a:extLst>
          </p:cNvPr>
          <p:cNvSpPr/>
          <p:nvPr/>
        </p:nvSpPr>
        <p:spPr>
          <a:xfrm>
            <a:off x="752252" y="1513490"/>
            <a:ext cx="10498340" cy="472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690" name="Title 1">
            <a:extLst>
              <a:ext uri="{FF2B5EF4-FFF2-40B4-BE49-F238E27FC236}">
                <a16:creationId xmlns:a16="http://schemas.microsoft.com/office/drawing/2014/main" id="{ED00C398-68E5-3842-A27B-BBA937A56B6F}"/>
              </a:ext>
            </a:extLst>
          </p:cNvPr>
          <p:cNvSpPr>
            <a:spLocks noGrp="1" noChangeArrowheads="1"/>
          </p:cNvSpPr>
          <p:nvPr>
            <p:ph type="title"/>
          </p:nvPr>
        </p:nvSpPr>
        <p:spPr>
          <a:xfrm>
            <a:off x="497711" y="236483"/>
            <a:ext cx="10752881" cy="1277007"/>
          </a:xfrm>
        </p:spPr>
        <p:txBody>
          <a:bodyPr>
            <a:normAutofit/>
          </a:bodyPr>
          <a:lstStyle/>
          <a:p>
            <a:r>
              <a:rPr lang="en-US" altLang="en-US" sz="7200" b="1" dirty="0">
                <a:solidFill>
                  <a:srgbClr val="9B2D1F"/>
                </a:solidFill>
                <a:latin typeface="Calibri" panose="020F0502020204030204"/>
              </a:rPr>
              <a:t>Where Cockroaches Drink</a:t>
            </a:r>
            <a:endParaRPr lang="en-US" altLang="en-US" sz="7200" dirty="0"/>
          </a:p>
        </p:txBody>
      </p:sp>
      <p:sp>
        <p:nvSpPr>
          <p:cNvPr id="155652" name="Rectangle 14">
            <a:extLst>
              <a:ext uri="{FF2B5EF4-FFF2-40B4-BE49-F238E27FC236}">
                <a16:creationId xmlns:a16="http://schemas.microsoft.com/office/drawing/2014/main" id="{2F455BF4-5C66-584A-91C8-8294D40786C4}"/>
              </a:ext>
            </a:extLst>
          </p:cNvPr>
          <p:cNvSpPr>
            <a:spLocks noChangeArrowheads="1"/>
          </p:cNvSpPr>
          <p:nvPr/>
        </p:nvSpPr>
        <p:spPr bwMode="auto">
          <a:xfrm>
            <a:off x="8067541" y="1513490"/>
            <a:ext cx="4093065" cy="481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20700" indent="-520700">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ts val="0"/>
              </a:spcBef>
              <a:buFont typeface="Arial" panose="020B0604020202020204" pitchFamily="34" charset="0"/>
              <a:buChar char="•"/>
            </a:pPr>
            <a:r>
              <a:rPr lang="en-US" altLang="en-US" sz="3400" dirty="0">
                <a:solidFill>
                  <a:srgbClr val="000000"/>
                </a:solidFill>
                <a:latin typeface="+mn-lt"/>
              </a:rPr>
              <a:t>Sinks</a:t>
            </a:r>
          </a:p>
          <a:p>
            <a:pPr>
              <a:lnSpc>
                <a:spcPct val="100000"/>
              </a:lnSpc>
              <a:spcBef>
                <a:spcPts val="0"/>
              </a:spcBef>
              <a:buFont typeface="Arial" panose="020B0604020202020204" pitchFamily="34" charset="0"/>
              <a:buChar char="•"/>
            </a:pPr>
            <a:r>
              <a:rPr lang="en-US" altLang="en-US" sz="3400" dirty="0">
                <a:solidFill>
                  <a:srgbClr val="000000"/>
                </a:solidFill>
                <a:latin typeface="+mn-lt"/>
              </a:rPr>
              <a:t>Counters</a:t>
            </a:r>
          </a:p>
          <a:p>
            <a:pPr>
              <a:lnSpc>
                <a:spcPct val="100000"/>
              </a:lnSpc>
              <a:spcBef>
                <a:spcPts val="0"/>
              </a:spcBef>
              <a:buFont typeface="Arial" panose="020B0604020202020204" pitchFamily="34" charset="0"/>
              <a:buChar char="•"/>
            </a:pPr>
            <a:r>
              <a:rPr lang="en-US" altLang="en-US" sz="3400" dirty="0">
                <a:solidFill>
                  <a:srgbClr val="000000"/>
                </a:solidFill>
                <a:latin typeface="+mn-lt"/>
              </a:rPr>
              <a:t>Floors</a:t>
            </a:r>
          </a:p>
          <a:p>
            <a:pPr>
              <a:lnSpc>
                <a:spcPct val="100000"/>
              </a:lnSpc>
              <a:spcBef>
                <a:spcPts val="0"/>
              </a:spcBef>
              <a:buFont typeface="Arial" panose="020B0604020202020204" pitchFamily="34" charset="0"/>
              <a:buChar char="•"/>
            </a:pPr>
            <a:r>
              <a:rPr lang="en-US" altLang="en-US" sz="3400" dirty="0">
                <a:solidFill>
                  <a:srgbClr val="000000"/>
                </a:solidFill>
                <a:latin typeface="+mn-lt"/>
              </a:rPr>
              <a:t>Pet bowls</a:t>
            </a:r>
          </a:p>
          <a:p>
            <a:pPr>
              <a:lnSpc>
                <a:spcPct val="100000"/>
              </a:lnSpc>
              <a:spcBef>
                <a:spcPts val="0"/>
              </a:spcBef>
              <a:buFont typeface="Arial" panose="020B0604020202020204" pitchFamily="34" charset="0"/>
              <a:buChar char="•"/>
            </a:pPr>
            <a:r>
              <a:rPr lang="en-US" altLang="en-US" sz="3400" dirty="0">
                <a:solidFill>
                  <a:srgbClr val="000000"/>
                </a:solidFill>
                <a:latin typeface="+mn-lt"/>
              </a:rPr>
              <a:t>Shower stalls</a:t>
            </a:r>
          </a:p>
          <a:p>
            <a:pPr>
              <a:lnSpc>
                <a:spcPct val="100000"/>
              </a:lnSpc>
              <a:spcBef>
                <a:spcPts val="0"/>
              </a:spcBef>
              <a:buFont typeface="Arial" panose="020B0604020202020204" pitchFamily="34" charset="0"/>
              <a:buChar char="•"/>
            </a:pPr>
            <a:r>
              <a:rPr lang="en-US" altLang="en-US" sz="3400" dirty="0">
                <a:solidFill>
                  <a:srgbClr val="000000"/>
                </a:solidFill>
                <a:latin typeface="+mn-lt"/>
              </a:rPr>
              <a:t>Sweaty pipes</a:t>
            </a:r>
          </a:p>
          <a:p>
            <a:pPr>
              <a:lnSpc>
                <a:spcPct val="100000"/>
              </a:lnSpc>
              <a:spcBef>
                <a:spcPts val="0"/>
              </a:spcBef>
              <a:buFont typeface="Arial" panose="020B0604020202020204" pitchFamily="34" charset="0"/>
              <a:buChar char="•"/>
            </a:pPr>
            <a:r>
              <a:rPr lang="en-US" altLang="en-US" sz="3400" dirty="0">
                <a:solidFill>
                  <a:srgbClr val="000000"/>
                </a:solidFill>
                <a:latin typeface="+mn-lt"/>
              </a:rPr>
              <a:t>Refrigerator drip pans and gaskets </a:t>
            </a:r>
          </a:p>
          <a:p>
            <a:pPr>
              <a:lnSpc>
                <a:spcPct val="100000"/>
              </a:lnSpc>
              <a:spcBef>
                <a:spcPts val="0"/>
              </a:spcBef>
              <a:buFont typeface="Arial" panose="020B0604020202020204" pitchFamily="34" charset="0"/>
              <a:buChar char="•"/>
            </a:pPr>
            <a:r>
              <a:rPr lang="en-US" altLang="en-US" sz="3400" dirty="0">
                <a:solidFill>
                  <a:srgbClr val="000000"/>
                </a:solidFill>
                <a:latin typeface="+mn-lt"/>
              </a:rPr>
              <a:t>AC units</a:t>
            </a:r>
          </a:p>
        </p:txBody>
      </p:sp>
      <p:pic>
        <p:nvPicPr>
          <p:cNvPr id="4" name="Picture 3">
            <a:extLst>
              <a:ext uri="{FF2B5EF4-FFF2-40B4-BE49-F238E27FC236}">
                <a16:creationId xmlns:a16="http://schemas.microsoft.com/office/drawing/2014/main" id="{7896B98F-6ABE-4C99-BBCD-2CF819023E3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97711" y="1854459"/>
            <a:ext cx="6903088" cy="4602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51359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565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565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565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565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565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565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565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565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C71CAA-14BD-4107-9521-6AF2E641D13C}"/>
              </a:ext>
            </a:extLst>
          </p:cNvPr>
          <p:cNvSpPr>
            <a:spLocks noGrp="1"/>
          </p:cNvSpPr>
          <p:nvPr>
            <p:ph idx="4294967295"/>
          </p:nvPr>
        </p:nvSpPr>
        <p:spPr>
          <a:xfrm>
            <a:off x="4315522" y="2014684"/>
            <a:ext cx="3571178" cy="3020597"/>
          </a:xfrm>
        </p:spPr>
        <p:txBody>
          <a:bodyPr rtlCol="0">
            <a:normAutofit fontScale="92500"/>
          </a:bodyPr>
          <a:lstStyle/>
          <a:p>
            <a:pPr marL="0" indent="0" algn="ctr" defTabSz="457200">
              <a:lnSpc>
                <a:spcPct val="100000"/>
              </a:lnSpc>
              <a:spcBef>
                <a:spcPct val="0"/>
              </a:spcBef>
              <a:buNone/>
              <a:defRPr/>
            </a:pPr>
            <a:r>
              <a:rPr lang="en-US" altLang="en-US" sz="6600" b="1" dirty="0">
                <a:solidFill>
                  <a:srgbClr val="9B2D1F"/>
                </a:solidFill>
                <a:ea typeface="ヒラギノ角ゴ Pro W3" charset="-128"/>
              </a:rPr>
              <a:t>IPM</a:t>
            </a:r>
          </a:p>
          <a:p>
            <a:pPr marL="0" indent="0" algn="ctr" defTabSz="457200">
              <a:lnSpc>
                <a:spcPct val="100000"/>
              </a:lnSpc>
              <a:spcBef>
                <a:spcPct val="0"/>
              </a:spcBef>
              <a:buNone/>
              <a:defRPr/>
            </a:pPr>
            <a:r>
              <a:rPr lang="en-US" altLang="en-US" sz="6600" b="1" dirty="0">
                <a:solidFill>
                  <a:srgbClr val="9B2D1F"/>
                </a:solidFill>
                <a:ea typeface="ヒラギノ角ゴ Pro W3" charset="-128"/>
              </a:rPr>
              <a:t>Program</a:t>
            </a:r>
          </a:p>
          <a:p>
            <a:pPr marL="0" indent="0" algn="ctr" defTabSz="457200">
              <a:lnSpc>
                <a:spcPct val="100000"/>
              </a:lnSpc>
              <a:spcBef>
                <a:spcPct val="0"/>
              </a:spcBef>
              <a:buNone/>
              <a:defRPr/>
            </a:pPr>
            <a:r>
              <a:rPr lang="en-US" altLang="en-US" sz="6600" b="1" dirty="0">
                <a:solidFill>
                  <a:srgbClr val="9B2D1F"/>
                </a:solidFill>
                <a:ea typeface="ヒラギノ角ゴ Pro W3" charset="-128"/>
              </a:rPr>
              <a:t>Lifecycle</a:t>
            </a:r>
          </a:p>
          <a:p>
            <a:pPr eaLnBrk="1" hangingPunct="1">
              <a:defRPr/>
            </a:pPr>
            <a:endParaRPr lang="en-US" sz="3200" dirty="0">
              <a:solidFill>
                <a:srgbClr val="9B2D1F"/>
              </a:solidFill>
            </a:endParaRPr>
          </a:p>
        </p:txBody>
      </p:sp>
      <p:sp>
        <p:nvSpPr>
          <p:cNvPr id="4" name="Rectangle: Rounded Corners 3">
            <a:extLst>
              <a:ext uri="{FF2B5EF4-FFF2-40B4-BE49-F238E27FC236}">
                <a16:creationId xmlns:a16="http://schemas.microsoft.com/office/drawing/2014/main" id="{172BCE87-91E0-4FC6-AD6F-9BACE84DDFC5}"/>
              </a:ext>
            </a:extLst>
          </p:cNvPr>
          <p:cNvSpPr/>
          <p:nvPr/>
        </p:nvSpPr>
        <p:spPr>
          <a:xfrm>
            <a:off x="1370806" y="2655559"/>
            <a:ext cx="2711005" cy="1353086"/>
          </a:xfrm>
          <a:prstGeom prst="roundRect">
            <a:avLst/>
          </a:prstGeom>
          <a:solidFill>
            <a:srgbClr val="12979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Evaluate Success</a:t>
            </a:r>
          </a:p>
        </p:txBody>
      </p:sp>
      <p:sp>
        <p:nvSpPr>
          <p:cNvPr id="5" name="Rectangle: Rounded Corners 4">
            <a:extLst>
              <a:ext uri="{FF2B5EF4-FFF2-40B4-BE49-F238E27FC236}">
                <a16:creationId xmlns:a16="http://schemas.microsoft.com/office/drawing/2014/main" id="{DA9E8816-86BA-46FB-8461-92767FBA0B66}"/>
              </a:ext>
            </a:extLst>
          </p:cNvPr>
          <p:cNvSpPr/>
          <p:nvPr/>
        </p:nvSpPr>
        <p:spPr>
          <a:xfrm>
            <a:off x="4749390" y="512259"/>
            <a:ext cx="2693220" cy="1406503"/>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Inspect &amp; Monitor</a:t>
            </a:r>
          </a:p>
        </p:txBody>
      </p:sp>
      <p:sp>
        <p:nvSpPr>
          <p:cNvPr id="6" name="Rectangle: Rounded Corners 5">
            <a:extLst>
              <a:ext uri="{FF2B5EF4-FFF2-40B4-BE49-F238E27FC236}">
                <a16:creationId xmlns:a16="http://schemas.microsoft.com/office/drawing/2014/main" id="{4C12F5AE-A2A1-4C38-9A40-C826CEE3F68A}"/>
              </a:ext>
            </a:extLst>
          </p:cNvPr>
          <p:cNvSpPr/>
          <p:nvPr/>
        </p:nvSpPr>
        <p:spPr>
          <a:xfrm>
            <a:off x="8248651" y="2703547"/>
            <a:ext cx="2693221" cy="1353088"/>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Identify</a:t>
            </a:r>
          </a:p>
        </p:txBody>
      </p:sp>
      <p:sp>
        <p:nvSpPr>
          <p:cNvPr id="7" name="Rectangle: Rounded Corners 6">
            <a:extLst>
              <a:ext uri="{FF2B5EF4-FFF2-40B4-BE49-F238E27FC236}">
                <a16:creationId xmlns:a16="http://schemas.microsoft.com/office/drawing/2014/main" id="{9211607A-89AD-48C6-A6A8-4FD0C50679C3}"/>
              </a:ext>
            </a:extLst>
          </p:cNvPr>
          <p:cNvSpPr/>
          <p:nvPr/>
        </p:nvSpPr>
        <p:spPr>
          <a:xfrm>
            <a:off x="7045547" y="5035281"/>
            <a:ext cx="2711006" cy="1353088"/>
          </a:xfrm>
          <a:prstGeom prst="roundRect">
            <a:avLst/>
          </a:prstGeom>
          <a:solidFill>
            <a:srgbClr val="47C15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Scale the Response</a:t>
            </a:r>
          </a:p>
        </p:txBody>
      </p:sp>
      <p:sp>
        <p:nvSpPr>
          <p:cNvPr id="8" name="Rectangle: Rounded Corners 7">
            <a:extLst>
              <a:ext uri="{FF2B5EF4-FFF2-40B4-BE49-F238E27FC236}">
                <a16:creationId xmlns:a16="http://schemas.microsoft.com/office/drawing/2014/main" id="{3927075C-0037-4B15-B6A1-6FBAFB721DC3}"/>
              </a:ext>
            </a:extLst>
          </p:cNvPr>
          <p:cNvSpPr/>
          <p:nvPr/>
        </p:nvSpPr>
        <p:spPr>
          <a:xfrm>
            <a:off x="2162890" y="4992653"/>
            <a:ext cx="2711006" cy="1353088"/>
          </a:xfrm>
          <a:prstGeom prst="roundRect">
            <a:avLst/>
          </a:prstGeom>
          <a:solidFill>
            <a:srgbClr val="DAD01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t>Use Multiple Tools</a:t>
            </a:r>
          </a:p>
        </p:txBody>
      </p:sp>
      <p:cxnSp>
        <p:nvCxnSpPr>
          <p:cNvPr id="10" name="Straight Arrow Connector 9">
            <a:extLst>
              <a:ext uri="{FF2B5EF4-FFF2-40B4-BE49-F238E27FC236}">
                <a16:creationId xmlns:a16="http://schemas.microsoft.com/office/drawing/2014/main" id="{16306053-3975-4D12-910D-C574440D8BDD}"/>
              </a:ext>
            </a:extLst>
          </p:cNvPr>
          <p:cNvCxnSpPr>
            <a:cxnSpLocks/>
          </p:cNvCxnSpPr>
          <p:nvPr/>
        </p:nvCxnSpPr>
        <p:spPr>
          <a:xfrm>
            <a:off x="7524786" y="1213461"/>
            <a:ext cx="1913682" cy="1346284"/>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5891A2C6-9641-4109-A10F-EC94FB154493}"/>
              </a:ext>
            </a:extLst>
          </p:cNvPr>
          <p:cNvCxnSpPr>
            <a:cxnSpLocks/>
          </p:cNvCxnSpPr>
          <p:nvPr/>
        </p:nvCxnSpPr>
        <p:spPr>
          <a:xfrm flipH="1">
            <a:off x="8401050" y="4184802"/>
            <a:ext cx="1015653" cy="737947"/>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1C11761D-CF88-449E-BDD9-46418080BD3A}"/>
              </a:ext>
            </a:extLst>
          </p:cNvPr>
          <p:cNvCxnSpPr>
            <a:cxnSpLocks/>
          </p:cNvCxnSpPr>
          <p:nvPr/>
        </p:nvCxnSpPr>
        <p:spPr>
          <a:xfrm flipH="1">
            <a:off x="4943959" y="5564188"/>
            <a:ext cx="1914041"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480733CA-E4DC-47D8-B125-7C2094227C44}"/>
              </a:ext>
            </a:extLst>
          </p:cNvPr>
          <p:cNvCxnSpPr>
            <a:cxnSpLocks/>
          </p:cNvCxnSpPr>
          <p:nvPr/>
        </p:nvCxnSpPr>
        <p:spPr>
          <a:xfrm flipH="1" flipV="1">
            <a:off x="2603715" y="4056635"/>
            <a:ext cx="717682" cy="840095"/>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221A27E7-7A96-4E7A-A5F1-BDAA283598B6}"/>
              </a:ext>
            </a:extLst>
          </p:cNvPr>
          <p:cNvCxnSpPr>
            <a:cxnSpLocks/>
          </p:cNvCxnSpPr>
          <p:nvPr/>
        </p:nvCxnSpPr>
        <p:spPr>
          <a:xfrm flipV="1">
            <a:off x="2904367" y="1151469"/>
            <a:ext cx="1714127" cy="139382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44101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45FF6-8AB2-4601-A0B2-BEC8B395718A}"/>
              </a:ext>
            </a:extLst>
          </p:cNvPr>
          <p:cNvSpPr>
            <a:spLocks noGrp="1"/>
          </p:cNvSpPr>
          <p:nvPr>
            <p:ph type="title"/>
          </p:nvPr>
        </p:nvSpPr>
        <p:spPr/>
        <p:txBody>
          <a:bodyPr>
            <a:normAutofit fontScale="90000"/>
          </a:bodyPr>
          <a:lstStyle/>
          <a:p>
            <a:r>
              <a:rPr lang="en-US" altLang="en-US" sz="7200" b="1" dirty="0">
                <a:solidFill>
                  <a:srgbClr val="9B2D1F"/>
                </a:solidFill>
                <a:latin typeface="Calibri" panose="020F0502020204030204"/>
              </a:rPr>
              <a:t>Inspect &amp; Monitor</a:t>
            </a:r>
            <a:endParaRPr lang="en-US" sz="7200" dirty="0"/>
          </a:p>
        </p:txBody>
      </p:sp>
      <p:sp>
        <p:nvSpPr>
          <p:cNvPr id="7" name="Rectangle: Rounded Corners 6">
            <a:extLst>
              <a:ext uri="{FF2B5EF4-FFF2-40B4-BE49-F238E27FC236}">
                <a16:creationId xmlns:a16="http://schemas.microsoft.com/office/drawing/2014/main" id="{FD9789D3-C8DA-4E66-A982-AF1A1C8FF229}"/>
              </a:ext>
            </a:extLst>
          </p:cNvPr>
          <p:cNvSpPr/>
          <p:nvPr/>
        </p:nvSpPr>
        <p:spPr>
          <a:xfrm>
            <a:off x="6936828" y="2490952"/>
            <a:ext cx="3199002" cy="2069713"/>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dirty="0"/>
              <a:t>Inspect &amp; Monitor</a:t>
            </a:r>
          </a:p>
        </p:txBody>
      </p:sp>
    </p:spTree>
    <p:extLst>
      <p:ext uri="{BB962C8B-B14F-4D97-AF65-F5344CB8AC3E}">
        <p14:creationId xmlns:p14="http://schemas.microsoft.com/office/powerpoint/2010/main" val="388971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7" name="Rectangle 18">
            <a:extLst>
              <a:ext uri="{FF2B5EF4-FFF2-40B4-BE49-F238E27FC236}">
                <a16:creationId xmlns:a16="http://schemas.microsoft.com/office/drawing/2014/main" id="{5C289F8B-4511-C445-9806-3D50A97D9614}"/>
              </a:ext>
            </a:extLst>
          </p:cNvPr>
          <p:cNvSpPr>
            <a:spLocks noGrp="1" noChangeArrowheads="1"/>
          </p:cNvSpPr>
          <p:nvPr>
            <p:ph type="title"/>
          </p:nvPr>
        </p:nvSpPr>
        <p:spPr>
          <a:xfrm>
            <a:off x="657340" y="286603"/>
            <a:ext cx="3552053" cy="1246241"/>
          </a:xfrm>
        </p:spPr>
        <p:txBody>
          <a:bodyPr>
            <a:normAutofit/>
          </a:bodyPr>
          <a:lstStyle/>
          <a:p>
            <a:r>
              <a:rPr lang="en-US" altLang="en-US" sz="7200" b="1" dirty="0">
                <a:solidFill>
                  <a:srgbClr val="9B2D1F"/>
                </a:solidFill>
                <a:latin typeface="Calibri" panose="020F0502020204030204"/>
              </a:rPr>
              <a:t>Inspect </a:t>
            </a:r>
            <a:endParaRPr lang="en-US" altLang="en-US" sz="7200" dirty="0"/>
          </a:p>
        </p:txBody>
      </p:sp>
      <p:grpSp>
        <p:nvGrpSpPr>
          <p:cNvPr id="125955" name="Group 24">
            <a:extLst>
              <a:ext uri="{FF2B5EF4-FFF2-40B4-BE49-F238E27FC236}">
                <a16:creationId xmlns:a16="http://schemas.microsoft.com/office/drawing/2014/main" id="{1A12C014-0200-3C4C-ADAF-2FFAE8EEBC68}"/>
              </a:ext>
            </a:extLst>
          </p:cNvPr>
          <p:cNvGrpSpPr>
            <a:grpSpLocks/>
          </p:cNvGrpSpPr>
          <p:nvPr/>
        </p:nvGrpSpPr>
        <p:grpSpPr bwMode="auto">
          <a:xfrm>
            <a:off x="4930064" y="3213158"/>
            <a:ext cx="4343400" cy="3507321"/>
            <a:chOff x="432" y="1917"/>
            <a:chExt cx="2736" cy="2059"/>
          </a:xfrm>
        </p:grpSpPr>
        <p:pic>
          <p:nvPicPr>
            <p:cNvPr id="125961" name="Picture 7">
              <a:extLst>
                <a:ext uri="{FF2B5EF4-FFF2-40B4-BE49-F238E27FC236}">
                  <a16:creationId xmlns:a16="http://schemas.microsoft.com/office/drawing/2014/main" id="{5D079D7C-50C4-834B-9F2D-A4D6B5ED10AE}"/>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2" y="1917"/>
              <a:ext cx="2736" cy="2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5962" name="Text Box 9">
              <a:extLst>
                <a:ext uri="{FF2B5EF4-FFF2-40B4-BE49-F238E27FC236}">
                  <a16:creationId xmlns:a16="http://schemas.microsoft.com/office/drawing/2014/main" id="{169231EC-5B77-3140-930E-7434A4A12400}"/>
                </a:ext>
              </a:extLst>
            </p:cNvPr>
            <p:cNvSpPr txBox="1">
              <a:spLocks noChangeArrowheads="1"/>
            </p:cNvSpPr>
            <p:nvPr/>
          </p:nvSpPr>
          <p:spPr bwMode="auto">
            <a:xfrm rot="1226335">
              <a:off x="1585" y="2539"/>
              <a:ext cx="146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lnSpc>
                  <a:spcPct val="90000"/>
                </a:lnSpc>
                <a:spcBef>
                  <a:spcPct val="30000"/>
                </a:spcBef>
                <a:buBlip>
                  <a:blip r:embed="rId4"/>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sz="2400" b="1" dirty="0">
                  <a:solidFill>
                    <a:srgbClr val="FFFFFF"/>
                  </a:solidFill>
                </a:rPr>
                <a:t>Trash chute</a:t>
              </a:r>
              <a:endParaRPr lang="en-US" altLang="en-US" sz="1800" b="1" dirty="0">
                <a:solidFill>
                  <a:srgbClr val="000000"/>
                </a:solidFill>
              </a:endParaRPr>
            </a:p>
          </p:txBody>
        </p:sp>
      </p:grpSp>
      <p:grpSp>
        <p:nvGrpSpPr>
          <p:cNvPr id="125956" name="Group 25">
            <a:extLst>
              <a:ext uri="{FF2B5EF4-FFF2-40B4-BE49-F238E27FC236}">
                <a16:creationId xmlns:a16="http://schemas.microsoft.com/office/drawing/2014/main" id="{CF8AE7B6-AF89-A34E-8E57-DF0D6D74028B}"/>
              </a:ext>
            </a:extLst>
          </p:cNvPr>
          <p:cNvGrpSpPr>
            <a:grpSpLocks/>
          </p:cNvGrpSpPr>
          <p:nvPr/>
        </p:nvGrpSpPr>
        <p:grpSpPr bwMode="auto">
          <a:xfrm>
            <a:off x="8366125" y="283672"/>
            <a:ext cx="3581400" cy="3271837"/>
            <a:chOff x="3168" y="1917"/>
            <a:chExt cx="2256" cy="2061"/>
          </a:xfrm>
        </p:grpSpPr>
        <p:pic>
          <p:nvPicPr>
            <p:cNvPr id="125959" name="Picture 8">
              <a:extLst>
                <a:ext uri="{FF2B5EF4-FFF2-40B4-BE49-F238E27FC236}">
                  <a16:creationId xmlns:a16="http://schemas.microsoft.com/office/drawing/2014/main" id="{31FCABFB-1E68-324A-AA9A-9F6387C92CC4}"/>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68" y="1917"/>
              <a:ext cx="2256" cy="20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5960" name="Text Box 10">
              <a:extLst>
                <a:ext uri="{FF2B5EF4-FFF2-40B4-BE49-F238E27FC236}">
                  <a16:creationId xmlns:a16="http://schemas.microsoft.com/office/drawing/2014/main" id="{C96E8D4E-5CAF-E442-8BAC-12AC60CF2B09}"/>
                </a:ext>
              </a:extLst>
            </p:cNvPr>
            <p:cNvSpPr txBox="1">
              <a:spLocks noChangeArrowheads="1"/>
            </p:cNvSpPr>
            <p:nvPr/>
          </p:nvSpPr>
          <p:spPr bwMode="auto">
            <a:xfrm>
              <a:off x="3252" y="3312"/>
              <a:ext cx="137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lnSpc>
                  <a:spcPct val="90000"/>
                </a:lnSpc>
                <a:spcBef>
                  <a:spcPct val="30000"/>
                </a:spcBef>
                <a:buBlip>
                  <a:blip r:embed="rId4"/>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sz="2400" b="1">
                  <a:solidFill>
                    <a:srgbClr val="FFFFFF"/>
                  </a:solidFill>
                </a:rPr>
                <a:t>Boiler room</a:t>
              </a:r>
              <a:endParaRPr lang="en-US" altLang="en-US" sz="1800" b="1">
                <a:solidFill>
                  <a:srgbClr val="000000"/>
                </a:solidFill>
              </a:endParaRPr>
            </a:p>
          </p:txBody>
        </p:sp>
      </p:grpSp>
      <p:sp>
        <p:nvSpPr>
          <p:cNvPr id="125958" name="Text Box 19">
            <a:extLst>
              <a:ext uri="{FF2B5EF4-FFF2-40B4-BE49-F238E27FC236}">
                <a16:creationId xmlns:a16="http://schemas.microsoft.com/office/drawing/2014/main" id="{C6FCBA83-CCCC-5040-A276-F4B189DCD0ED}"/>
              </a:ext>
            </a:extLst>
          </p:cNvPr>
          <p:cNvSpPr txBox="1">
            <a:spLocks noChangeArrowheads="1"/>
          </p:cNvSpPr>
          <p:nvPr/>
        </p:nvSpPr>
        <p:spPr bwMode="auto">
          <a:xfrm>
            <a:off x="244475" y="2010608"/>
            <a:ext cx="4768959"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98463" indent="-398463">
              <a:lnSpc>
                <a:spcPct val="90000"/>
              </a:lnSpc>
              <a:spcBef>
                <a:spcPct val="30000"/>
              </a:spcBef>
              <a:buBlip>
                <a:blip r:embed="rId4"/>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Font typeface="Arial" panose="020B0604020202020204" pitchFamily="34" charset="0"/>
              <a:buChar char="•"/>
            </a:pPr>
            <a:r>
              <a:rPr lang="en-US" altLang="en-US" dirty="0">
                <a:solidFill>
                  <a:srgbClr val="000000"/>
                </a:solidFill>
                <a:latin typeface="+mn-lt"/>
              </a:rPr>
              <a:t>Using a flashlight, look for evidence where cockroaches would find food, water, or a hiding spot: up, down, behind, and under</a:t>
            </a:r>
          </a:p>
          <a:p>
            <a:pPr>
              <a:lnSpc>
                <a:spcPct val="100000"/>
              </a:lnSpc>
              <a:spcBef>
                <a:spcPct val="0"/>
              </a:spcBef>
              <a:buFont typeface="Arial" panose="020B0604020202020204" pitchFamily="34" charset="0"/>
              <a:buChar char="•"/>
            </a:pPr>
            <a:r>
              <a:rPr lang="en-US" altLang="en-US" dirty="0">
                <a:solidFill>
                  <a:srgbClr val="000000"/>
                </a:solidFill>
                <a:latin typeface="+mn-lt"/>
              </a:rPr>
              <a:t>Think like a cockroach – look in hidden areas</a:t>
            </a:r>
          </a:p>
        </p:txBody>
      </p:sp>
    </p:spTree>
    <p:extLst>
      <p:ext uri="{BB962C8B-B14F-4D97-AF65-F5344CB8AC3E}">
        <p14:creationId xmlns:p14="http://schemas.microsoft.com/office/powerpoint/2010/main" val="1984917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8">
            <a:extLst>
              <a:ext uri="{FF2B5EF4-FFF2-40B4-BE49-F238E27FC236}">
                <a16:creationId xmlns:a16="http://schemas.microsoft.com/office/drawing/2014/main" id="{F257EBFD-D6FE-B347-9A32-9DC510187FB5}"/>
              </a:ext>
            </a:extLst>
          </p:cNvPr>
          <p:cNvSpPr>
            <a:spLocks noGrp="1" noChangeArrowheads="1"/>
          </p:cNvSpPr>
          <p:nvPr>
            <p:ph type="title"/>
          </p:nvPr>
        </p:nvSpPr>
        <p:spPr>
          <a:xfrm>
            <a:off x="126124" y="286603"/>
            <a:ext cx="12065876" cy="1226887"/>
          </a:xfrm>
        </p:spPr>
        <p:txBody>
          <a:bodyPr>
            <a:noAutofit/>
          </a:bodyPr>
          <a:lstStyle/>
          <a:p>
            <a:pPr algn="ctr"/>
            <a:r>
              <a:rPr lang="en-US" altLang="en-US" sz="5400" b="1" dirty="0">
                <a:solidFill>
                  <a:srgbClr val="9B2D1F"/>
                </a:solidFill>
                <a:latin typeface="+mn-lt"/>
              </a:rPr>
              <a:t>When are cockroaches most active?</a:t>
            </a:r>
            <a:endParaRPr lang="en-US" altLang="en-US" sz="5400" dirty="0">
              <a:latin typeface="+mn-lt"/>
            </a:endParaRPr>
          </a:p>
        </p:txBody>
      </p:sp>
      <p:sp>
        <p:nvSpPr>
          <p:cNvPr id="128005" name="Text Box 9">
            <a:extLst>
              <a:ext uri="{FF2B5EF4-FFF2-40B4-BE49-F238E27FC236}">
                <a16:creationId xmlns:a16="http://schemas.microsoft.com/office/drawing/2014/main" id="{F9ABD6F8-A4E4-EE4C-806A-C510715EF968}"/>
              </a:ext>
            </a:extLst>
          </p:cNvPr>
          <p:cNvSpPr txBox="1">
            <a:spLocks noChangeArrowheads="1"/>
          </p:cNvSpPr>
          <p:nvPr/>
        </p:nvSpPr>
        <p:spPr bwMode="auto">
          <a:xfrm>
            <a:off x="394138" y="1765738"/>
            <a:ext cx="646012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457200" indent="-457200">
              <a:lnSpc>
                <a:spcPct val="100000"/>
              </a:lnSpc>
              <a:spcBef>
                <a:spcPct val="0"/>
              </a:spcBef>
              <a:buFont typeface="Arial" panose="020B0604020202020204" pitchFamily="34" charset="0"/>
              <a:buChar char="•"/>
            </a:pPr>
            <a:r>
              <a:rPr lang="en-US" altLang="en-US" sz="3600" dirty="0">
                <a:latin typeface="+mn-lt"/>
                <a:ea typeface="ＭＳ Ｐゴシック" panose="020B0600070205080204" pitchFamily="34" charset="-128"/>
              </a:rPr>
              <a:t>Cockroaches are active at night when people aren't</a:t>
            </a:r>
            <a:r>
              <a:rPr lang="en-US" altLang="ja-JP" sz="3600" dirty="0">
                <a:latin typeface="+mn-lt"/>
                <a:ea typeface="ＭＳ Ｐゴシック" panose="020B0600070205080204" pitchFamily="34" charset="-128"/>
              </a:rPr>
              <a:t> looking</a:t>
            </a:r>
          </a:p>
          <a:p>
            <a:pPr marL="457200" indent="-457200">
              <a:lnSpc>
                <a:spcPct val="100000"/>
              </a:lnSpc>
              <a:spcBef>
                <a:spcPct val="0"/>
              </a:spcBef>
              <a:buFont typeface="Arial" panose="020B0604020202020204" pitchFamily="34" charset="0"/>
              <a:buChar char="•"/>
            </a:pPr>
            <a:r>
              <a:rPr lang="en-US" altLang="ja-JP" sz="3600" dirty="0">
                <a:latin typeface="+mn-lt"/>
                <a:ea typeface="ＭＳ Ｐゴシック" panose="020B0600070205080204" pitchFamily="34" charset="-128"/>
              </a:rPr>
              <a:t>They hide where people don't usually look.</a:t>
            </a:r>
          </a:p>
          <a:p>
            <a:pPr marL="457200" indent="-457200">
              <a:lnSpc>
                <a:spcPct val="100000"/>
              </a:lnSpc>
              <a:spcBef>
                <a:spcPct val="0"/>
              </a:spcBef>
              <a:buFont typeface="Arial" panose="020B0604020202020204" pitchFamily="34" charset="0"/>
              <a:buChar char="•"/>
            </a:pPr>
            <a:r>
              <a:rPr lang="en-US" altLang="ja-JP" sz="3600" dirty="0">
                <a:latin typeface="+mn-lt"/>
                <a:ea typeface="ＭＳ Ｐゴシック" panose="020B0600070205080204" pitchFamily="34" charset="-128"/>
              </a:rPr>
              <a:t> Monitors help find cockroaches when and where people can’t.</a:t>
            </a:r>
          </a:p>
        </p:txBody>
      </p:sp>
      <p:pic>
        <p:nvPicPr>
          <p:cNvPr id="6" name="Picture 5">
            <a:extLst>
              <a:ext uri="{FF2B5EF4-FFF2-40B4-BE49-F238E27FC236}">
                <a16:creationId xmlns:a16="http://schemas.microsoft.com/office/drawing/2014/main" id="{056ECFBA-5AC6-4F8A-BC6C-0B821C45F937}"/>
              </a:ext>
            </a:extLst>
          </p:cNvPr>
          <p:cNvPicPr>
            <a:picLocks noChangeAspect="1"/>
          </p:cNvPicPr>
          <p:nvPr/>
        </p:nvPicPr>
        <p:blipFill>
          <a:blip r:embed="rId4"/>
          <a:stretch>
            <a:fillRect/>
          </a:stretch>
        </p:blipFill>
        <p:spPr>
          <a:xfrm>
            <a:off x="7393577" y="1918219"/>
            <a:ext cx="4483143" cy="4461641"/>
          </a:xfrm>
          <a:prstGeom prst="rect">
            <a:avLst/>
          </a:prstGeom>
        </p:spPr>
      </p:pic>
    </p:spTree>
    <p:extLst>
      <p:ext uri="{BB962C8B-B14F-4D97-AF65-F5344CB8AC3E}">
        <p14:creationId xmlns:p14="http://schemas.microsoft.com/office/powerpoint/2010/main" val="3813191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8">
            <a:extLst>
              <a:ext uri="{FF2B5EF4-FFF2-40B4-BE49-F238E27FC236}">
                <a16:creationId xmlns:a16="http://schemas.microsoft.com/office/drawing/2014/main" id="{F257EBFD-D6FE-B347-9A32-9DC510187FB5}"/>
              </a:ext>
            </a:extLst>
          </p:cNvPr>
          <p:cNvSpPr>
            <a:spLocks noGrp="1" noChangeArrowheads="1"/>
          </p:cNvSpPr>
          <p:nvPr>
            <p:ph type="title"/>
          </p:nvPr>
        </p:nvSpPr>
        <p:spPr>
          <a:xfrm>
            <a:off x="382772" y="286603"/>
            <a:ext cx="11536326" cy="1450757"/>
          </a:xfrm>
        </p:spPr>
        <p:txBody>
          <a:bodyPr>
            <a:normAutofit/>
          </a:bodyPr>
          <a:lstStyle/>
          <a:p>
            <a:r>
              <a:rPr lang="en-US" altLang="en-US" sz="7200" b="1" dirty="0">
                <a:solidFill>
                  <a:srgbClr val="9B2D1F"/>
                </a:solidFill>
                <a:latin typeface="Calibri" panose="020F0502020204030204"/>
              </a:rPr>
              <a:t>Monitors Can Help</a:t>
            </a:r>
            <a:endParaRPr lang="en-US" altLang="en-US" sz="7200" dirty="0">
              <a:latin typeface="+mn-lt"/>
            </a:endParaRPr>
          </a:p>
        </p:txBody>
      </p:sp>
      <p:sp>
        <p:nvSpPr>
          <p:cNvPr id="128005" name="Text Box 9">
            <a:extLst>
              <a:ext uri="{FF2B5EF4-FFF2-40B4-BE49-F238E27FC236}">
                <a16:creationId xmlns:a16="http://schemas.microsoft.com/office/drawing/2014/main" id="{F9ABD6F8-A4E4-EE4C-806A-C510715EF968}"/>
              </a:ext>
            </a:extLst>
          </p:cNvPr>
          <p:cNvSpPr txBox="1">
            <a:spLocks noChangeArrowheads="1"/>
          </p:cNvSpPr>
          <p:nvPr/>
        </p:nvSpPr>
        <p:spPr bwMode="auto">
          <a:xfrm>
            <a:off x="762000" y="2434670"/>
            <a:ext cx="4310167"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457200" indent="-457200">
              <a:lnSpc>
                <a:spcPct val="100000"/>
              </a:lnSpc>
              <a:spcBef>
                <a:spcPct val="0"/>
              </a:spcBef>
              <a:buFont typeface="Arial" panose="020B0604020202020204" pitchFamily="34" charset="0"/>
              <a:buChar char="•"/>
            </a:pPr>
            <a:r>
              <a:rPr lang="en-US" altLang="ja-JP" sz="4000" dirty="0">
                <a:latin typeface="+mn-lt"/>
                <a:ea typeface="ＭＳ Ｐゴシック" panose="020B0600070205080204" pitchFamily="34" charset="-128"/>
              </a:rPr>
              <a:t>Monitors help find cockroaches when and where people can’t.</a:t>
            </a:r>
          </a:p>
          <a:p>
            <a:pPr>
              <a:lnSpc>
                <a:spcPct val="100000"/>
              </a:lnSpc>
              <a:spcBef>
                <a:spcPct val="0"/>
              </a:spcBef>
              <a:buNone/>
            </a:pPr>
            <a:endParaRPr lang="en-US" altLang="ja-JP" sz="4000" dirty="0">
              <a:latin typeface="+mn-lt"/>
              <a:ea typeface="ＭＳ Ｐゴシック" panose="020B0600070205080204" pitchFamily="34" charset="-128"/>
            </a:endParaRPr>
          </a:p>
          <a:p>
            <a:pPr>
              <a:lnSpc>
                <a:spcPct val="100000"/>
              </a:lnSpc>
              <a:spcBef>
                <a:spcPct val="0"/>
              </a:spcBef>
              <a:buNone/>
            </a:pPr>
            <a:endParaRPr lang="en-US" altLang="en-US" sz="3600" dirty="0">
              <a:solidFill>
                <a:srgbClr val="000000"/>
              </a:solidFill>
              <a:latin typeface="+mn-lt"/>
            </a:endParaRPr>
          </a:p>
        </p:txBody>
      </p:sp>
      <p:pic>
        <p:nvPicPr>
          <p:cNvPr id="5" name="Picture 4">
            <a:extLst>
              <a:ext uri="{FF2B5EF4-FFF2-40B4-BE49-F238E27FC236}">
                <a16:creationId xmlns:a16="http://schemas.microsoft.com/office/drawing/2014/main" id="{3AE400AF-6A77-4278-95FB-3077EEE65D5C}"/>
              </a:ext>
            </a:extLst>
          </p:cNvPr>
          <p:cNvPicPr>
            <a:picLocks noChangeAspect="1"/>
          </p:cNvPicPr>
          <p:nvPr/>
        </p:nvPicPr>
        <p:blipFill>
          <a:blip r:embed="rId4"/>
          <a:stretch>
            <a:fillRect/>
          </a:stretch>
        </p:blipFill>
        <p:spPr>
          <a:xfrm>
            <a:off x="6806279" y="1986271"/>
            <a:ext cx="4008866" cy="4008866"/>
          </a:xfrm>
          <a:prstGeom prst="rect">
            <a:avLst/>
          </a:prstGeom>
        </p:spPr>
      </p:pic>
    </p:spTree>
    <p:extLst>
      <p:ext uri="{BB962C8B-B14F-4D97-AF65-F5344CB8AC3E}">
        <p14:creationId xmlns:p14="http://schemas.microsoft.com/office/powerpoint/2010/main" val="2978069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799626-0294-43C2-B554-64442E6D06C6}"/>
              </a:ext>
            </a:extLst>
          </p:cNvPr>
          <p:cNvSpPr/>
          <p:nvPr/>
        </p:nvSpPr>
        <p:spPr>
          <a:xfrm>
            <a:off x="752252" y="1513490"/>
            <a:ext cx="10498340" cy="472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004" name="Rectangle 8">
            <a:extLst>
              <a:ext uri="{FF2B5EF4-FFF2-40B4-BE49-F238E27FC236}">
                <a16:creationId xmlns:a16="http://schemas.microsoft.com/office/drawing/2014/main" id="{F257EBFD-D6FE-B347-9A32-9DC510187FB5}"/>
              </a:ext>
            </a:extLst>
          </p:cNvPr>
          <p:cNvSpPr>
            <a:spLocks noGrp="1" noChangeArrowheads="1"/>
          </p:cNvSpPr>
          <p:nvPr>
            <p:ph type="title"/>
          </p:nvPr>
        </p:nvSpPr>
        <p:spPr>
          <a:xfrm>
            <a:off x="279400" y="170389"/>
            <a:ext cx="10058400" cy="1343101"/>
          </a:xfrm>
        </p:spPr>
        <p:txBody>
          <a:bodyPr>
            <a:normAutofit/>
          </a:bodyPr>
          <a:lstStyle/>
          <a:p>
            <a:r>
              <a:rPr lang="en-US" altLang="en-US" sz="7200" b="1" dirty="0">
                <a:solidFill>
                  <a:srgbClr val="9B2D1F"/>
                </a:solidFill>
                <a:latin typeface="Calibri" panose="020F0502020204030204"/>
              </a:rPr>
              <a:t>Monitor</a:t>
            </a:r>
            <a:endParaRPr lang="en-US" altLang="en-US" sz="6000" dirty="0"/>
          </a:p>
        </p:txBody>
      </p:sp>
      <p:sp>
        <p:nvSpPr>
          <p:cNvPr id="128005" name="Text Box 9">
            <a:extLst>
              <a:ext uri="{FF2B5EF4-FFF2-40B4-BE49-F238E27FC236}">
                <a16:creationId xmlns:a16="http://schemas.microsoft.com/office/drawing/2014/main" id="{F9ABD6F8-A4E4-EE4C-806A-C510715EF968}"/>
              </a:ext>
            </a:extLst>
          </p:cNvPr>
          <p:cNvSpPr txBox="1">
            <a:spLocks noChangeArrowheads="1"/>
          </p:cNvSpPr>
          <p:nvPr/>
        </p:nvSpPr>
        <p:spPr bwMode="auto">
          <a:xfrm>
            <a:off x="372972" y="1986269"/>
            <a:ext cx="490847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r>
              <a:rPr lang="en-US" altLang="en-US" sz="3600" b="1" dirty="0">
                <a:solidFill>
                  <a:srgbClr val="000000"/>
                </a:solidFill>
                <a:latin typeface="+mn-lt"/>
              </a:rPr>
              <a:t>Monitor</a:t>
            </a:r>
            <a:r>
              <a:rPr lang="en-US" altLang="en-US" sz="3600" dirty="0">
                <a:solidFill>
                  <a:srgbClr val="000000"/>
                </a:solidFill>
                <a:latin typeface="+mn-lt"/>
              </a:rPr>
              <a:t> by placing sticky traps near areas where cockroaches might travel - at corners and near warmth, food, and water</a:t>
            </a:r>
            <a:endParaRPr lang="en-US" altLang="en-US" dirty="0">
              <a:solidFill>
                <a:srgbClr val="000000"/>
              </a:solidFill>
              <a:latin typeface="+mn-lt"/>
            </a:endParaRPr>
          </a:p>
        </p:txBody>
      </p:sp>
      <p:pic>
        <p:nvPicPr>
          <p:cNvPr id="4" name="Picture 3">
            <a:extLst>
              <a:ext uri="{FF2B5EF4-FFF2-40B4-BE49-F238E27FC236}">
                <a16:creationId xmlns:a16="http://schemas.microsoft.com/office/drawing/2014/main" id="{BB1266E0-B88D-49B1-AD2F-948489AD168C}"/>
              </a:ext>
            </a:extLst>
          </p:cNvPr>
          <p:cNvPicPr>
            <a:picLocks noChangeAspect="1"/>
          </p:cNvPicPr>
          <p:nvPr/>
        </p:nvPicPr>
        <p:blipFill>
          <a:blip r:embed="rId4"/>
          <a:stretch>
            <a:fillRect/>
          </a:stretch>
        </p:blipFill>
        <p:spPr>
          <a:xfrm>
            <a:off x="7004124" y="1585627"/>
            <a:ext cx="4908476" cy="4951458"/>
          </a:xfrm>
          <a:prstGeom prst="rect">
            <a:avLst/>
          </a:prstGeom>
        </p:spPr>
      </p:pic>
    </p:spTree>
    <p:extLst>
      <p:ext uri="{BB962C8B-B14F-4D97-AF65-F5344CB8AC3E}">
        <p14:creationId xmlns:p14="http://schemas.microsoft.com/office/powerpoint/2010/main" val="1961922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77C88D-C7D0-47D1-A47A-10A0608EC70D}"/>
              </a:ext>
            </a:extLst>
          </p:cNvPr>
          <p:cNvSpPr/>
          <p:nvPr/>
        </p:nvSpPr>
        <p:spPr>
          <a:xfrm>
            <a:off x="752252" y="1513490"/>
            <a:ext cx="10498340" cy="472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74F570B-FAC9-464A-BA98-BA1F3CC63309}"/>
              </a:ext>
            </a:extLst>
          </p:cNvPr>
          <p:cNvPicPr>
            <a:picLocks noChangeAspect="1"/>
          </p:cNvPicPr>
          <p:nvPr/>
        </p:nvPicPr>
        <p:blipFill>
          <a:blip r:embed="rId3"/>
          <a:stretch>
            <a:fillRect/>
          </a:stretch>
        </p:blipFill>
        <p:spPr>
          <a:xfrm>
            <a:off x="5897218" y="187433"/>
            <a:ext cx="6062716" cy="6062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8">
            <a:extLst>
              <a:ext uri="{FF2B5EF4-FFF2-40B4-BE49-F238E27FC236}">
                <a16:creationId xmlns:a16="http://schemas.microsoft.com/office/drawing/2014/main" id="{A8D06733-B170-412F-AA0D-D822432B89D0}"/>
              </a:ext>
            </a:extLst>
          </p:cNvPr>
          <p:cNvSpPr txBox="1">
            <a:spLocks noChangeArrowheads="1"/>
          </p:cNvSpPr>
          <p:nvPr/>
        </p:nvSpPr>
        <p:spPr>
          <a:xfrm>
            <a:off x="279400" y="170389"/>
            <a:ext cx="10058400" cy="134310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ltLang="en-US" sz="7200" b="1" dirty="0">
                <a:solidFill>
                  <a:srgbClr val="9B2D1F"/>
                </a:solidFill>
                <a:latin typeface="Calibri" panose="020F0502020204030204"/>
              </a:rPr>
              <a:t>Monitor</a:t>
            </a:r>
            <a:endParaRPr lang="en-US" altLang="en-US" sz="6000" dirty="0"/>
          </a:p>
        </p:txBody>
      </p:sp>
      <p:sp>
        <p:nvSpPr>
          <p:cNvPr id="9" name="Text Box 9">
            <a:extLst>
              <a:ext uri="{FF2B5EF4-FFF2-40B4-BE49-F238E27FC236}">
                <a16:creationId xmlns:a16="http://schemas.microsoft.com/office/drawing/2014/main" id="{B54F145F-9474-4F9A-BE20-4410D5C3BB1C}"/>
              </a:ext>
            </a:extLst>
          </p:cNvPr>
          <p:cNvSpPr txBox="1">
            <a:spLocks noChangeArrowheads="1"/>
          </p:cNvSpPr>
          <p:nvPr/>
        </p:nvSpPr>
        <p:spPr bwMode="auto">
          <a:xfrm>
            <a:off x="372972" y="1986269"/>
            <a:ext cx="490847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Blip>
                <a:blip r:embed="rId4"/>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r>
              <a:rPr lang="en-US" altLang="en-US" sz="3600" b="1" dirty="0">
                <a:solidFill>
                  <a:srgbClr val="000000"/>
                </a:solidFill>
                <a:latin typeface="+mn-lt"/>
              </a:rPr>
              <a:t>Monitor</a:t>
            </a:r>
            <a:r>
              <a:rPr lang="en-US" altLang="en-US" sz="3600" dirty="0">
                <a:solidFill>
                  <a:srgbClr val="000000"/>
                </a:solidFill>
                <a:latin typeface="+mn-lt"/>
              </a:rPr>
              <a:t> by placing sticky traps near areas where cockroaches might travel - at corners and near warmth, food, and water</a:t>
            </a:r>
            <a:endParaRPr lang="en-US" altLang="en-US" dirty="0">
              <a:solidFill>
                <a:srgbClr val="000000"/>
              </a:solidFill>
              <a:latin typeface="+mn-lt"/>
            </a:endParaRPr>
          </a:p>
        </p:txBody>
      </p:sp>
    </p:spTree>
    <p:extLst>
      <p:ext uri="{BB962C8B-B14F-4D97-AF65-F5344CB8AC3E}">
        <p14:creationId xmlns:p14="http://schemas.microsoft.com/office/powerpoint/2010/main" val="1857080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9E96D-AF99-4C93-B646-89EEA67F66CE}"/>
              </a:ext>
            </a:extLst>
          </p:cNvPr>
          <p:cNvSpPr/>
          <p:nvPr/>
        </p:nvSpPr>
        <p:spPr>
          <a:xfrm>
            <a:off x="1097280" y="1551709"/>
            <a:ext cx="10498340" cy="472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91" name="Rectangle 2">
            <a:extLst>
              <a:ext uri="{FF2B5EF4-FFF2-40B4-BE49-F238E27FC236}">
                <a16:creationId xmlns:a16="http://schemas.microsoft.com/office/drawing/2014/main" id="{83220130-417D-7D4E-9564-428DB75BDB58}"/>
              </a:ext>
            </a:extLst>
          </p:cNvPr>
          <p:cNvSpPr>
            <a:spLocks noGrp="1" noChangeArrowheads="1"/>
          </p:cNvSpPr>
          <p:nvPr>
            <p:ph type="title"/>
          </p:nvPr>
        </p:nvSpPr>
        <p:spPr>
          <a:xfrm>
            <a:off x="695498" y="337342"/>
            <a:ext cx="10058400" cy="1450757"/>
          </a:xfrm>
        </p:spPr>
        <p:txBody>
          <a:bodyPr>
            <a:normAutofit/>
          </a:bodyPr>
          <a:lstStyle/>
          <a:p>
            <a:r>
              <a:rPr lang="en-US" altLang="en-US" sz="7200" b="1" dirty="0">
                <a:solidFill>
                  <a:srgbClr val="9B2D1F"/>
                </a:solidFill>
                <a:latin typeface="Calibri" panose="020F0502020204030204"/>
              </a:rPr>
              <a:t>Know Your Priority Pests</a:t>
            </a:r>
            <a:endParaRPr lang="en-US" altLang="en-US" sz="7200" dirty="0"/>
          </a:p>
        </p:txBody>
      </p:sp>
      <p:sp>
        <p:nvSpPr>
          <p:cNvPr id="63492" name="Rectangle 3">
            <a:extLst>
              <a:ext uri="{FF2B5EF4-FFF2-40B4-BE49-F238E27FC236}">
                <a16:creationId xmlns:a16="http://schemas.microsoft.com/office/drawing/2014/main" id="{42ED04F4-817A-E04C-9B69-766CDB0CCCEB}"/>
              </a:ext>
            </a:extLst>
          </p:cNvPr>
          <p:cNvSpPr>
            <a:spLocks noGrp="1" noChangeArrowheads="1"/>
          </p:cNvSpPr>
          <p:nvPr>
            <p:ph idx="1"/>
          </p:nvPr>
        </p:nvSpPr>
        <p:spPr>
          <a:xfrm>
            <a:off x="915458" y="2024489"/>
            <a:ext cx="10361084" cy="4245681"/>
          </a:xfrm>
        </p:spPr>
        <p:txBody>
          <a:bodyPr>
            <a:noAutofit/>
          </a:bodyPr>
          <a:lstStyle/>
          <a:p>
            <a:pPr marL="609600" indent="-609600">
              <a:lnSpc>
                <a:spcPct val="100000"/>
              </a:lnSpc>
              <a:spcBef>
                <a:spcPts val="0"/>
              </a:spcBef>
              <a:spcAft>
                <a:spcPts val="0"/>
              </a:spcAft>
              <a:buFont typeface="Times" pitchFamily="2" charset="0"/>
              <a:buChar char="•"/>
            </a:pPr>
            <a:r>
              <a:rPr lang="en-US" altLang="en-US" sz="3800" b="1" dirty="0">
                <a:solidFill>
                  <a:schemeClr val="tx1"/>
                </a:solidFill>
              </a:rPr>
              <a:t>Cockroaches</a:t>
            </a:r>
            <a:r>
              <a:rPr lang="en-US" altLang="en-US" sz="3800" dirty="0">
                <a:solidFill>
                  <a:schemeClr val="tx1"/>
                </a:solidFill>
              </a:rPr>
              <a:t> cause asthma in infants, trigger asthma attacks, and contaminate food</a:t>
            </a:r>
          </a:p>
          <a:p>
            <a:pPr marL="609600" indent="-609600">
              <a:lnSpc>
                <a:spcPct val="100000"/>
              </a:lnSpc>
              <a:spcBef>
                <a:spcPts val="0"/>
              </a:spcBef>
              <a:spcAft>
                <a:spcPts val="0"/>
              </a:spcAft>
              <a:buFont typeface="Times" pitchFamily="2" charset="0"/>
              <a:buChar char="•"/>
            </a:pPr>
            <a:r>
              <a:rPr lang="en-US" altLang="en-US" sz="3600" b="1" dirty="0">
                <a:solidFill>
                  <a:schemeClr val="tx1">
                    <a:lumMod val="50000"/>
                    <a:lumOff val="50000"/>
                  </a:schemeClr>
                </a:solidFill>
              </a:rPr>
              <a:t>Rodents </a:t>
            </a:r>
            <a:r>
              <a:rPr lang="en-US" altLang="en-US" sz="3600" dirty="0">
                <a:solidFill>
                  <a:schemeClr val="tx1">
                    <a:lumMod val="50000"/>
                    <a:lumOff val="50000"/>
                  </a:schemeClr>
                </a:solidFill>
              </a:rPr>
              <a:t>such as mice and rats carry diseases, bite, destroy property, may cause fires, and may trigger asthma attacks</a:t>
            </a:r>
          </a:p>
          <a:p>
            <a:pPr marL="609600" indent="-609600">
              <a:lnSpc>
                <a:spcPct val="100000"/>
              </a:lnSpc>
              <a:spcBef>
                <a:spcPts val="0"/>
              </a:spcBef>
              <a:spcAft>
                <a:spcPts val="0"/>
              </a:spcAft>
              <a:buFont typeface="Times" pitchFamily="2" charset="0"/>
              <a:buChar char="•"/>
            </a:pPr>
            <a:r>
              <a:rPr lang="en-US" altLang="en-US" sz="3600" b="1" dirty="0">
                <a:solidFill>
                  <a:schemeClr val="tx1">
                    <a:lumMod val="50000"/>
                    <a:lumOff val="50000"/>
                  </a:schemeClr>
                </a:solidFill>
              </a:rPr>
              <a:t>Bed Bugs</a:t>
            </a:r>
            <a:r>
              <a:rPr lang="en-US" altLang="en-US" sz="3600" dirty="0">
                <a:solidFill>
                  <a:schemeClr val="tx1">
                    <a:lumMod val="50000"/>
                    <a:lumOff val="50000"/>
                  </a:schemeClr>
                </a:solidFill>
              </a:rPr>
              <a:t> and their bites are a nuisance and are expensive to eliminate</a:t>
            </a:r>
          </a:p>
        </p:txBody>
      </p:sp>
    </p:spTree>
    <p:extLst>
      <p:ext uri="{BB962C8B-B14F-4D97-AF65-F5344CB8AC3E}">
        <p14:creationId xmlns:p14="http://schemas.microsoft.com/office/powerpoint/2010/main" val="963732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47C0C9-52EB-4904-A793-A5443413E470}"/>
              </a:ext>
            </a:extLst>
          </p:cNvPr>
          <p:cNvSpPr/>
          <p:nvPr/>
        </p:nvSpPr>
        <p:spPr>
          <a:xfrm>
            <a:off x="752252" y="1513490"/>
            <a:ext cx="10498340" cy="472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8003" name="Picture 27" descr="Cockroach_Trap_Mixed">
            <a:extLst>
              <a:ext uri="{FF2B5EF4-FFF2-40B4-BE49-F238E27FC236}">
                <a16:creationId xmlns:a16="http://schemas.microsoft.com/office/drawing/2014/main" id="{6A39CF68-B774-7E4A-98C1-DDEB677DEF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2192" y="1897733"/>
            <a:ext cx="9907615" cy="4738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8798CC32-DEFE-48F5-A4C6-90971220FE68}"/>
              </a:ext>
            </a:extLst>
          </p:cNvPr>
          <p:cNvSpPr txBox="1">
            <a:spLocks noChangeArrowheads="1"/>
          </p:cNvSpPr>
          <p:nvPr/>
        </p:nvSpPr>
        <p:spPr>
          <a:xfrm>
            <a:off x="279400" y="170389"/>
            <a:ext cx="10058400" cy="134310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ltLang="en-US" sz="7200" b="1" dirty="0">
                <a:solidFill>
                  <a:srgbClr val="9B2D1F"/>
                </a:solidFill>
                <a:latin typeface="Calibri" panose="020F0502020204030204"/>
              </a:rPr>
              <a:t>Monitor</a:t>
            </a:r>
            <a:endParaRPr lang="en-US" altLang="en-US" sz="6000" dirty="0"/>
          </a:p>
        </p:txBody>
      </p:sp>
    </p:spTree>
    <p:extLst>
      <p:ext uri="{BB962C8B-B14F-4D97-AF65-F5344CB8AC3E}">
        <p14:creationId xmlns:p14="http://schemas.microsoft.com/office/powerpoint/2010/main" val="2661900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092B11-801D-4810-8C77-6C49C6B23003}"/>
              </a:ext>
            </a:extLst>
          </p:cNvPr>
          <p:cNvSpPr/>
          <p:nvPr/>
        </p:nvSpPr>
        <p:spPr>
          <a:xfrm>
            <a:off x="452996" y="2136338"/>
            <a:ext cx="6447239" cy="2585323"/>
          </a:xfrm>
          <a:prstGeom prst="rect">
            <a:avLst/>
          </a:prstGeom>
        </p:spPr>
        <p:txBody>
          <a:bodyPr wrap="square">
            <a:spAutoFit/>
          </a:bodyPr>
          <a:lstStyle/>
          <a:p>
            <a:r>
              <a:rPr lang="en-US" altLang="en-US" sz="5400" dirty="0">
                <a:ea typeface="ＭＳ Ｐゴシック" panose="020B0600070205080204" pitchFamily="34" charset="-128"/>
              </a:rPr>
              <a:t>Check your monitors:</a:t>
            </a:r>
          </a:p>
          <a:p>
            <a:pPr marL="571500" indent="-571500">
              <a:buFont typeface="Arial" panose="020B0604020202020204" pitchFamily="34" charset="0"/>
              <a:buChar char="•"/>
            </a:pPr>
            <a:r>
              <a:rPr lang="en-US" altLang="en-US" sz="5400" dirty="0">
                <a:ea typeface="ＭＳ Ｐゴシック" panose="020B0600070205080204" pitchFamily="34" charset="-128"/>
              </a:rPr>
              <a:t>Is it a cockroach?</a:t>
            </a:r>
          </a:p>
          <a:p>
            <a:pPr marL="571500" indent="-571500">
              <a:buFont typeface="Arial" panose="020B0604020202020204" pitchFamily="34" charset="0"/>
              <a:buChar char="•"/>
            </a:pPr>
            <a:r>
              <a:rPr lang="en-US" altLang="en-US" sz="5400" dirty="0">
                <a:ea typeface="ＭＳ Ｐゴシック" panose="020B0600070205080204" pitchFamily="34" charset="-128"/>
              </a:rPr>
              <a:t>What kind? </a:t>
            </a:r>
            <a:endParaRPr lang="en-US" sz="5400" dirty="0"/>
          </a:p>
        </p:txBody>
      </p:sp>
      <p:sp>
        <p:nvSpPr>
          <p:cNvPr id="8" name="Rectangle 8">
            <a:extLst>
              <a:ext uri="{FF2B5EF4-FFF2-40B4-BE49-F238E27FC236}">
                <a16:creationId xmlns:a16="http://schemas.microsoft.com/office/drawing/2014/main" id="{4DFA9EF6-FE27-4758-8345-93BE73CA46F1}"/>
              </a:ext>
            </a:extLst>
          </p:cNvPr>
          <p:cNvSpPr txBox="1">
            <a:spLocks noChangeArrowheads="1"/>
          </p:cNvSpPr>
          <p:nvPr/>
        </p:nvSpPr>
        <p:spPr>
          <a:xfrm>
            <a:off x="279400" y="170389"/>
            <a:ext cx="10058400" cy="134310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ltLang="en-US" sz="7200" b="1" dirty="0">
                <a:solidFill>
                  <a:srgbClr val="9B2D1F"/>
                </a:solidFill>
                <a:latin typeface="Calibri" panose="020F0502020204030204"/>
              </a:rPr>
              <a:t>Identify</a:t>
            </a:r>
            <a:endParaRPr lang="en-US" altLang="en-US" sz="6000" dirty="0"/>
          </a:p>
        </p:txBody>
      </p:sp>
      <p:sp>
        <p:nvSpPr>
          <p:cNvPr id="2" name="Rectangle: Rounded Corners 5">
            <a:extLst>
              <a:ext uri="{FF2B5EF4-FFF2-40B4-BE49-F238E27FC236}">
                <a16:creationId xmlns:a16="http://schemas.microsoft.com/office/drawing/2014/main" id="{52CD5271-025C-E8B0-5200-0BB5D8AE1B5F}"/>
              </a:ext>
            </a:extLst>
          </p:cNvPr>
          <p:cNvSpPr/>
          <p:nvPr/>
        </p:nvSpPr>
        <p:spPr>
          <a:xfrm>
            <a:off x="7449707" y="2269874"/>
            <a:ext cx="3643014" cy="2585323"/>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dirty="0"/>
              <a:t>Identify</a:t>
            </a:r>
          </a:p>
        </p:txBody>
      </p:sp>
    </p:spTree>
    <p:extLst>
      <p:ext uri="{BB962C8B-B14F-4D97-AF65-F5344CB8AC3E}">
        <p14:creationId xmlns:p14="http://schemas.microsoft.com/office/powerpoint/2010/main" val="321430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3E291B-F9DA-45AD-B227-43C3440F9D27}"/>
              </a:ext>
            </a:extLst>
          </p:cNvPr>
          <p:cNvSpPr/>
          <p:nvPr/>
        </p:nvSpPr>
        <p:spPr>
          <a:xfrm>
            <a:off x="561253" y="2329102"/>
            <a:ext cx="4436416" cy="2585323"/>
          </a:xfrm>
          <a:prstGeom prst="rect">
            <a:avLst/>
          </a:prstGeom>
        </p:spPr>
        <p:txBody>
          <a:bodyPr wrap="square">
            <a:spAutoFit/>
          </a:bodyPr>
          <a:lstStyle/>
          <a:p>
            <a:r>
              <a:rPr lang="en-US" altLang="en-US" sz="5400" dirty="0">
                <a:ea typeface="ＭＳ Ｐゴシック" panose="020B0600070205080204" pitchFamily="34" charset="-128"/>
              </a:rPr>
              <a:t>How many cockroaches do we have? </a:t>
            </a:r>
            <a:endParaRPr lang="en-US" sz="5400" dirty="0"/>
          </a:p>
        </p:txBody>
      </p:sp>
      <p:sp>
        <p:nvSpPr>
          <p:cNvPr id="7" name="Rectangle: Rounded Corners 6">
            <a:extLst>
              <a:ext uri="{FF2B5EF4-FFF2-40B4-BE49-F238E27FC236}">
                <a16:creationId xmlns:a16="http://schemas.microsoft.com/office/drawing/2014/main" id="{15CC9B88-89BD-4DA1-9122-F0AB31E6C59D}"/>
              </a:ext>
            </a:extLst>
          </p:cNvPr>
          <p:cNvSpPr/>
          <p:nvPr/>
        </p:nvSpPr>
        <p:spPr>
          <a:xfrm>
            <a:off x="7362497" y="2292071"/>
            <a:ext cx="3793183" cy="2481722"/>
          </a:xfrm>
          <a:prstGeom prst="roundRect">
            <a:avLst/>
          </a:prstGeom>
          <a:solidFill>
            <a:srgbClr val="47C15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t>Scale the Response</a:t>
            </a:r>
          </a:p>
        </p:txBody>
      </p:sp>
      <p:sp>
        <p:nvSpPr>
          <p:cNvPr id="11" name="Rectangle 8">
            <a:extLst>
              <a:ext uri="{FF2B5EF4-FFF2-40B4-BE49-F238E27FC236}">
                <a16:creationId xmlns:a16="http://schemas.microsoft.com/office/drawing/2014/main" id="{A4B91818-07CE-42A0-BB09-07B58C4F577B}"/>
              </a:ext>
            </a:extLst>
          </p:cNvPr>
          <p:cNvSpPr txBox="1">
            <a:spLocks noChangeArrowheads="1"/>
          </p:cNvSpPr>
          <p:nvPr/>
        </p:nvSpPr>
        <p:spPr>
          <a:xfrm>
            <a:off x="279400" y="170389"/>
            <a:ext cx="10058400" cy="134310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ltLang="en-US" sz="7200" b="1" dirty="0">
                <a:solidFill>
                  <a:srgbClr val="9B2D1F"/>
                </a:solidFill>
                <a:latin typeface="Calibri" panose="020F0502020204030204"/>
              </a:rPr>
              <a:t>Scale the Response</a:t>
            </a:r>
            <a:endParaRPr lang="en-US" altLang="en-US" sz="6000" dirty="0"/>
          </a:p>
        </p:txBody>
      </p:sp>
    </p:spTree>
    <p:extLst>
      <p:ext uri="{BB962C8B-B14F-4D97-AF65-F5344CB8AC3E}">
        <p14:creationId xmlns:p14="http://schemas.microsoft.com/office/powerpoint/2010/main" val="29838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8F0FC57-7BFD-4DA6-BB2A-49B9A535B2AA}"/>
              </a:ext>
            </a:extLst>
          </p:cNvPr>
          <p:cNvSpPr>
            <a:spLocks noGrp="1"/>
          </p:cNvSpPr>
          <p:nvPr>
            <p:ph idx="1"/>
          </p:nvPr>
        </p:nvSpPr>
        <p:spPr>
          <a:xfrm>
            <a:off x="752252" y="2116476"/>
            <a:ext cx="7009030" cy="3752618"/>
          </a:xfrm>
        </p:spPr>
        <p:txBody>
          <a:bodyPr>
            <a:normAutofit fontScale="85000" lnSpcReduction="10000"/>
          </a:bodyPr>
          <a:lstStyle/>
          <a:p>
            <a:pPr marL="520700" indent="-320675">
              <a:buFont typeface="Arial" panose="020B0604020202020204" pitchFamily="34" charset="0"/>
              <a:buChar char="•"/>
            </a:pPr>
            <a:r>
              <a:rPr lang="en-US" sz="5400" dirty="0">
                <a:solidFill>
                  <a:schemeClr val="tx1"/>
                </a:solidFill>
              </a:rPr>
              <a:t>Sanitation</a:t>
            </a:r>
          </a:p>
          <a:p>
            <a:pPr marL="520700" indent="-320675">
              <a:buFont typeface="Arial" panose="020B0604020202020204" pitchFamily="34" charset="0"/>
              <a:buChar char="•"/>
            </a:pPr>
            <a:r>
              <a:rPr lang="en-US" sz="5400" dirty="0">
                <a:solidFill>
                  <a:schemeClr val="tx1"/>
                </a:solidFill>
              </a:rPr>
              <a:t>Exclusion</a:t>
            </a:r>
          </a:p>
          <a:p>
            <a:pPr marL="520700" indent="-320675">
              <a:buFont typeface="Arial" panose="020B0604020202020204" pitchFamily="34" charset="0"/>
              <a:buChar char="•"/>
            </a:pPr>
            <a:r>
              <a:rPr lang="en-US" sz="5400" dirty="0">
                <a:solidFill>
                  <a:schemeClr val="tx1"/>
                </a:solidFill>
              </a:rPr>
              <a:t>Targeted Chemical Use</a:t>
            </a:r>
          </a:p>
          <a:p>
            <a:pPr marL="382905" lvl="2" indent="0">
              <a:buNone/>
            </a:pPr>
            <a:r>
              <a:rPr lang="en-US" sz="4000" dirty="0">
                <a:solidFill>
                  <a:schemeClr val="tx1"/>
                </a:solidFill>
              </a:rPr>
              <a:t> (Only by Licensed Professionals)</a:t>
            </a:r>
          </a:p>
        </p:txBody>
      </p:sp>
      <p:sp>
        <p:nvSpPr>
          <p:cNvPr id="8" name="Rectangle 8">
            <a:extLst>
              <a:ext uri="{FF2B5EF4-FFF2-40B4-BE49-F238E27FC236}">
                <a16:creationId xmlns:a16="http://schemas.microsoft.com/office/drawing/2014/main" id="{B39D0758-4630-43D0-8099-4C14ECA373B6}"/>
              </a:ext>
            </a:extLst>
          </p:cNvPr>
          <p:cNvSpPr txBox="1">
            <a:spLocks noChangeArrowheads="1"/>
          </p:cNvSpPr>
          <p:nvPr/>
        </p:nvSpPr>
        <p:spPr>
          <a:xfrm>
            <a:off x="279400" y="170389"/>
            <a:ext cx="10058400" cy="134310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ltLang="en-US" sz="7200" b="1" dirty="0">
                <a:solidFill>
                  <a:srgbClr val="9B2D1F"/>
                </a:solidFill>
                <a:latin typeface="Calibri" panose="020F0502020204030204"/>
              </a:rPr>
              <a:t>Use Multiple Tools</a:t>
            </a:r>
            <a:endParaRPr lang="en-US" altLang="en-US" sz="6000" dirty="0"/>
          </a:p>
        </p:txBody>
      </p:sp>
      <p:sp>
        <p:nvSpPr>
          <p:cNvPr id="4" name="Rectangle: Rounded Corners 7">
            <a:extLst>
              <a:ext uri="{FF2B5EF4-FFF2-40B4-BE49-F238E27FC236}">
                <a16:creationId xmlns:a16="http://schemas.microsoft.com/office/drawing/2014/main" id="{DA85F714-B2C4-939F-30B2-5AEDAE92D07F}"/>
              </a:ext>
            </a:extLst>
          </p:cNvPr>
          <p:cNvSpPr/>
          <p:nvPr/>
        </p:nvSpPr>
        <p:spPr>
          <a:xfrm>
            <a:off x="8176443" y="2075911"/>
            <a:ext cx="3620815" cy="2421137"/>
          </a:xfrm>
          <a:prstGeom prst="roundRect">
            <a:avLst/>
          </a:prstGeom>
          <a:solidFill>
            <a:srgbClr val="DAD01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dirty="0"/>
              <a:t>Use Multiple Tools</a:t>
            </a:r>
          </a:p>
        </p:txBody>
      </p:sp>
    </p:spTree>
    <p:extLst>
      <p:ext uri="{BB962C8B-B14F-4D97-AF65-F5344CB8AC3E}">
        <p14:creationId xmlns:p14="http://schemas.microsoft.com/office/powerpoint/2010/main" val="338854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Rectangle 4">
            <a:extLst>
              <a:ext uri="{FF2B5EF4-FFF2-40B4-BE49-F238E27FC236}">
                <a16:creationId xmlns:a16="http://schemas.microsoft.com/office/drawing/2014/main" id="{5D9EF576-C0FD-1142-9DC5-A7AEB057CEA7}"/>
              </a:ext>
            </a:extLst>
          </p:cNvPr>
          <p:cNvSpPr>
            <a:spLocks noGrp="1" noChangeArrowheads="1"/>
          </p:cNvSpPr>
          <p:nvPr>
            <p:ph idx="1"/>
          </p:nvPr>
        </p:nvSpPr>
        <p:spPr>
          <a:xfrm>
            <a:off x="173926" y="1926425"/>
            <a:ext cx="6196894" cy="4761186"/>
          </a:xfrm>
        </p:spPr>
        <p:txBody>
          <a:bodyPr>
            <a:noAutofit/>
          </a:bodyPr>
          <a:lstStyle/>
          <a:p>
            <a:pPr>
              <a:spcBef>
                <a:spcPts val="0"/>
              </a:spcBef>
              <a:spcAft>
                <a:spcPts val="0"/>
              </a:spcAft>
            </a:pPr>
            <a:r>
              <a:rPr lang="en-US" altLang="en-US" sz="4400" dirty="0">
                <a:solidFill>
                  <a:schemeClr val="tx1"/>
                </a:solidFill>
              </a:rPr>
              <a:t>Detailed sanitation makes pest control work better</a:t>
            </a:r>
          </a:p>
          <a:p>
            <a:pPr>
              <a:spcBef>
                <a:spcPts val="0"/>
              </a:spcBef>
              <a:spcAft>
                <a:spcPts val="0"/>
              </a:spcAft>
            </a:pPr>
            <a:endParaRPr lang="en-US" altLang="en-US" sz="2800" dirty="0">
              <a:solidFill>
                <a:schemeClr val="tx1"/>
              </a:solidFill>
            </a:endParaRPr>
          </a:p>
          <a:p>
            <a:pPr>
              <a:spcBef>
                <a:spcPts val="0"/>
              </a:spcBef>
              <a:spcAft>
                <a:spcPts val="0"/>
              </a:spcAft>
            </a:pPr>
            <a:r>
              <a:rPr lang="en-US" altLang="en-US" sz="4400" dirty="0">
                <a:solidFill>
                  <a:schemeClr val="tx1"/>
                </a:solidFill>
              </a:rPr>
              <a:t>Eliminate hiding spots, food, and water available at night</a:t>
            </a:r>
          </a:p>
        </p:txBody>
      </p:sp>
      <p:pic>
        <p:nvPicPr>
          <p:cNvPr id="130053" name="Picture 30" descr="Clutter4">
            <a:extLst>
              <a:ext uri="{FF2B5EF4-FFF2-40B4-BE49-F238E27FC236}">
                <a16:creationId xmlns:a16="http://schemas.microsoft.com/office/drawing/2014/main" id="{C37415F9-B826-9A47-95B4-EAF6FF916E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04234" y="409905"/>
            <a:ext cx="5408366" cy="5545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11724844-ED8C-409B-ACC6-9D34DA55FFBF}"/>
              </a:ext>
            </a:extLst>
          </p:cNvPr>
          <p:cNvSpPr txBox="1">
            <a:spLocks noChangeArrowheads="1"/>
          </p:cNvSpPr>
          <p:nvPr/>
        </p:nvSpPr>
        <p:spPr>
          <a:xfrm>
            <a:off x="279400" y="170389"/>
            <a:ext cx="10058400" cy="134310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ltLang="en-US" sz="7200" b="1" dirty="0">
                <a:solidFill>
                  <a:srgbClr val="9B2D1F"/>
                </a:solidFill>
                <a:latin typeface="Calibri" panose="020F0502020204030204"/>
              </a:rPr>
              <a:t>Sanitation</a:t>
            </a:r>
            <a:endParaRPr lang="en-US" altLang="en-US" sz="6000" dirty="0"/>
          </a:p>
        </p:txBody>
      </p:sp>
    </p:spTree>
    <p:extLst>
      <p:ext uri="{BB962C8B-B14F-4D97-AF65-F5344CB8AC3E}">
        <p14:creationId xmlns:p14="http://schemas.microsoft.com/office/powerpoint/2010/main" val="45869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0265C-4297-46F3-AE35-A0580B606EFE}"/>
              </a:ext>
            </a:extLst>
          </p:cNvPr>
          <p:cNvSpPr>
            <a:spLocks noGrp="1"/>
          </p:cNvSpPr>
          <p:nvPr>
            <p:ph type="title"/>
          </p:nvPr>
        </p:nvSpPr>
        <p:spPr>
          <a:xfrm>
            <a:off x="299545" y="286603"/>
            <a:ext cx="10856135" cy="1226887"/>
          </a:xfrm>
        </p:spPr>
        <p:txBody>
          <a:bodyPr>
            <a:normAutofit/>
          </a:bodyPr>
          <a:lstStyle/>
          <a:p>
            <a:r>
              <a:rPr lang="en-US" altLang="en-US" sz="7200" b="1" dirty="0">
                <a:solidFill>
                  <a:srgbClr val="9B2D1F"/>
                </a:solidFill>
                <a:latin typeface="Calibri" panose="020F0502020204030204"/>
              </a:rPr>
              <a:t>Clean the Kitchen</a:t>
            </a:r>
            <a:endParaRPr lang="en-US" sz="6000" dirty="0"/>
          </a:p>
        </p:txBody>
      </p:sp>
      <p:pic>
        <p:nvPicPr>
          <p:cNvPr id="7" name="Picture 6">
            <a:extLst>
              <a:ext uri="{FF2B5EF4-FFF2-40B4-BE49-F238E27FC236}">
                <a16:creationId xmlns:a16="http://schemas.microsoft.com/office/drawing/2014/main" id="{404D4ABE-981A-4548-AD7B-29674610B7C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0715" y="1963770"/>
            <a:ext cx="5725124" cy="42938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45E566D4-B73E-4DA1-AB57-E363044A94E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30389" y="2023733"/>
            <a:ext cx="5725122" cy="42938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6004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423D06-E54A-448D-9200-4D39BD0D2F6A}"/>
              </a:ext>
            </a:extLst>
          </p:cNvPr>
          <p:cNvSpPr/>
          <p:nvPr/>
        </p:nvSpPr>
        <p:spPr>
          <a:xfrm>
            <a:off x="752252" y="1513490"/>
            <a:ext cx="10498340" cy="472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44E696B-34C6-47DF-AD64-855A07F5D5E0}"/>
              </a:ext>
            </a:extLst>
          </p:cNvPr>
          <p:cNvSpPr>
            <a:spLocks noGrp="1"/>
          </p:cNvSpPr>
          <p:nvPr>
            <p:ph type="title"/>
          </p:nvPr>
        </p:nvSpPr>
        <p:spPr>
          <a:xfrm>
            <a:off x="299545" y="286603"/>
            <a:ext cx="10856135" cy="1226887"/>
          </a:xfrm>
        </p:spPr>
        <p:txBody>
          <a:bodyPr>
            <a:normAutofit/>
          </a:bodyPr>
          <a:lstStyle/>
          <a:p>
            <a:r>
              <a:rPr lang="en-US" altLang="en-US" sz="7200" b="1" dirty="0">
                <a:solidFill>
                  <a:srgbClr val="9B2D1F"/>
                </a:solidFill>
                <a:latin typeface="Calibri" panose="020F0502020204030204"/>
              </a:rPr>
              <a:t>Clean the Kitchen</a:t>
            </a:r>
            <a:endParaRPr lang="en-US" sz="6000" dirty="0"/>
          </a:p>
        </p:txBody>
      </p:sp>
      <p:pic>
        <p:nvPicPr>
          <p:cNvPr id="4" name="Content Placeholder 3">
            <a:extLst>
              <a:ext uri="{FF2B5EF4-FFF2-40B4-BE49-F238E27FC236}">
                <a16:creationId xmlns:a16="http://schemas.microsoft.com/office/drawing/2014/main" id="{752E9B11-7335-4E4C-A571-5160D0E124F6}"/>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180574" y="1702677"/>
            <a:ext cx="5827636" cy="43707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93B9CEAA-3477-4E1E-B22A-F284A7526E7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73277" y="1702677"/>
            <a:ext cx="5838149" cy="4378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37638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16E141-7557-4391-BD1F-E48798D040D9}"/>
              </a:ext>
            </a:extLst>
          </p:cNvPr>
          <p:cNvSpPr/>
          <p:nvPr/>
        </p:nvSpPr>
        <p:spPr>
          <a:xfrm>
            <a:off x="752252" y="1513490"/>
            <a:ext cx="10498340" cy="472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148" name="Picture 4" descr="Oven taken apart.jpg">
            <a:extLst>
              <a:ext uri="{FF2B5EF4-FFF2-40B4-BE49-F238E27FC236}">
                <a16:creationId xmlns:a16="http://schemas.microsoft.com/office/drawing/2014/main" id="{493E3C99-3BAF-5C45-A76F-184855262185}"/>
              </a:ext>
            </a:extLst>
          </p:cNvPr>
          <p:cNvPicPr>
            <a:picLocks noChangeAspect="1"/>
          </p:cNvPicPr>
          <p:nvPr/>
        </p:nvPicPr>
        <p:blipFill>
          <a:blip r:embed="rId3" cstate="hqprint">
            <a:lum bright="2000"/>
            <a:extLst>
              <a:ext uri="{28A0092B-C50C-407E-A947-70E740481C1C}">
                <a14:useLocalDpi xmlns:a14="http://schemas.microsoft.com/office/drawing/2010/main"/>
              </a:ext>
            </a:extLst>
          </a:blip>
          <a:srcRect/>
          <a:stretch>
            <a:fillRect/>
          </a:stretch>
        </p:blipFill>
        <p:spPr bwMode="auto">
          <a:xfrm>
            <a:off x="301303" y="160504"/>
            <a:ext cx="9263496" cy="59850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4146" name="Title 1">
            <a:extLst>
              <a:ext uri="{FF2B5EF4-FFF2-40B4-BE49-F238E27FC236}">
                <a16:creationId xmlns:a16="http://schemas.microsoft.com/office/drawing/2014/main" id="{2A47CE32-23EA-3947-835A-29A7E57BF05A}"/>
              </a:ext>
            </a:extLst>
          </p:cNvPr>
          <p:cNvSpPr>
            <a:spLocks noGrp="1" noChangeArrowheads="1"/>
          </p:cNvSpPr>
          <p:nvPr>
            <p:ph type="title"/>
          </p:nvPr>
        </p:nvSpPr>
        <p:spPr>
          <a:xfrm>
            <a:off x="8117653" y="546747"/>
            <a:ext cx="3796190" cy="2406265"/>
          </a:xfrm>
          <a:solidFill>
            <a:schemeClr val="bg1"/>
          </a:solidFill>
          <a:ln w="38100">
            <a:solidFill>
              <a:schemeClr val="tx1"/>
            </a:solidFill>
          </a:ln>
        </p:spPr>
        <p:txBody>
          <a:bodyPr>
            <a:noAutofit/>
          </a:bodyPr>
          <a:lstStyle/>
          <a:p>
            <a:pPr algn="ctr"/>
            <a:r>
              <a:rPr lang="en-US" altLang="en-US" sz="5400" b="1" dirty="0">
                <a:solidFill>
                  <a:srgbClr val="9B2D1F"/>
                </a:solidFill>
                <a:latin typeface="Calibri" panose="020F0502020204030204"/>
              </a:rPr>
              <a:t>Thorough Stove Cleaning</a:t>
            </a:r>
            <a:endParaRPr lang="en-US" altLang="en-US" sz="5400" dirty="0"/>
          </a:p>
        </p:txBody>
      </p:sp>
    </p:spTree>
    <p:extLst>
      <p:ext uri="{BB962C8B-B14F-4D97-AF65-F5344CB8AC3E}">
        <p14:creationId xmlns:p14="http://schemas.microsoft.com/office/powerpoint/2010/main" val="20531062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C9CAA-3EE9-4BF3-9030-B16D2DE3A5A9}"/>
              </a:ext>
            </a:extLst>
          </p:cNvPr>
          <p:cNvSpPr>
            <a:spLocks noGrp="1"/>
          </p:cNvSpPr>
          <p:nvPr>
            <p:ph type="title"/>
          </p:nvPr>
        </p:nvSpPr>
        <p:spPr>
          <a:xfrm>
            <a:off x="520262" y="286603"/>
            <a:ext cx="10635418" cy="1226887"/>
          </a:xfrm>
        </p:spPr>
        <p:txBody>
          <a:bodyPr>
            <a:normAutofit/>
          </a:bodyPr>
          <a:lstStyle/>
          <a:p>
            <a:r>
              <a:rPr lang="en-US" altLang="en-US" sz="7200" b="1" dirty="0">
                <a:solidFill>
                  <a:srgbClr val="9B2D1F"/>
                </a:solidFill>
                <a:latin typeface="Calibri" panose="020F0502020204030204"/>
              </a:rPr>
              <a:t>Clean the Bathroom</a:t>
            </a:r>
            <a:endParaRPr lang="en-US" sz="6000" dirty="0"/>
          </a:p>
        </p:txBody>
      </p:sp>
      <p:pic>
        <p:nvPicPr>
          <p:cNvPr id="5" name="Picture 4">
            <a:extLst>
              <a:ext uri="{FF2B5EF4-FFF2-40B4-BE49-F238E27FC236}">
                <a16:creationId xmlns:a16="http://schemas.microsoft.com/office/drawing/2014/main" id="{6BDE8DA5-BD3B-41A9-ABA8-20649DDEF03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4096" y="1843498"/>
            <a:ext cx="5634974" cy="4226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0B03EE46-4067-4268-A259-3E68AFA6BE8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82931" y="1843498"/>
            <a:ext cx="5634973" cy="4226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335892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E0DC-789D-4EE3-B98E-688F3DEDDFA1}"/>
              </a:ext>
            </a:extLst>
          </p:cNvPr>
          <p:cNvSpPr>
            <a:spLocks noGrp="1"/>
          </p:cNvSpPr>
          <p:nvPr>
            <p:ph type="title"/>
          </p:nvPr>
        </p:nvSpPr>
        <p:spPr>
          <a:xfrm>
            <a:off x="277473" y="318042"/>
            <a:ext cx="10058400" cy="1167437"/>
          </a:xfrm>
        </p:spPr>
        <p:txBody>
          <a:bodyPr>
            <a:normAutofit fontScale="90000"/>
          </a:bodyPr>
          <a:lstStyle/>
          <a:p>
            <a:r>
              <a:rPr lang="en-US" altLang="en-US" sz="7200" b="1" dirty="0">
                <a:solidFill>
                  <a:srgbClr val="9B2D1F"/>
                </a:solidFill>
                <a:latin typeface="+mn-lt"/>
              </a:rPr>
              <a:t>Vacuum Cockroaches</a:t>
            </a:r>
            <a:endParaRPr lang="en-US" sz="7200" dirty="0">
              <a:latin typeface="+mn-lt"/>
            </a:endParaRPr>
          </a:p>
        </p:txBody>
      </p:sp>
      <p:sp>
        <p:nvSpPr>
          <p:cNvPr id="3" name="Content Placeholder 2">
            <a:extLst>
              <a:ext uri="{FF2B5EF4-FFF2-40B4-BE49-F238E27FC236}">
                <a16:creationId xmlns:a16="http://schemas.microsoft.com/office/drawing/2014/main" id="{C30F6CB9-E8C3-4B9C-8628-800F6173D658}"/>
              </a:ext>
            </a:extLst>
          </p:cNvPr>
          <p:cNvSpPr>
            <a:spLocks noGrp="1"/>
          </p:cNvSpPr>
          <p:nvPr>
            <p:ph idx="1"/>
          </p:nvPr>
        </p:nvSpPr>
        <p:spPr>
          <a:xfrm>
            <a:off x="483054" y="2014282"/>
            <a:ext cx="5460546" cy="4609403"/>
          </a:xfrm>
        </p:spPr>
        <p:txBody>
          <a:bodyPr>
            <a:normAutofit fontScale="92500"/>
          </a:bodyPr>
          <a:lstStyle/>
          <a:p>
            <a:pPr marL="284163" indent="-284163">
              <a:buFont typeface="Arial" panose="020B0604020202020204" pitchFamily="34" charset="0"/>
              <a:buChar char="•"/>
            </a:pPr>
            <a:r>
              <a:rPr lang="en-US" sz="3600" dirty="0">
                <a:solidFill>
                  <a:schemeClr val="tx1"/>
                </a:solidFill>
              </a:rPr>
              <a:t>Non-chemical intervention</a:t>
            </a:r>
          </a:p>
          <a:p>
            <a:pPr marL="284163" indent="-284163">
              <a:buFont typeface="Arial" panose="020B0604020202020204" pitchFamily="34" charset="0"/>
              <a:buChar char="•"/>
            </a:pPr>
            <a:r>
              <a:rPr lang="en-US" sz="3600" dirty="0">
                <a:solidFill>
                  <a:schemeClr val="tx1"/>
                </a:solidFill>
              </a:rPr>
              <a:t>Quickly reduce cockroach population</a:t>
            </a:r>
          </a:p>
          <a:p>
            <a:pPr marL="284163" indent="-284163">
              <a:buFont typeface="Arial" panose="020B0604020202020204" pitchFamily="34" charset="0"/>
              <a:buChar char="•"/>
            </a:pPr>
            <a:r>
              <a:rPr lang="en-US" sz="3600" dirty="0">
                <a:solidFill>
                  <a:schemeClr val="tx1"/>
                </a:solidFill>
              </a:rPr>
              <a:t>Remove live roaches, dead roaches, shed skins</a:t>
            </a:r>
          </a:p>
          <a:p>
            <a:pPr marL="284163" indent="-284163">
              <a:buFont typeface="Arial" panose="020B0604020202020204" pitchFamily="34" charset="0"/>
              <a:buChar char="•"/>
            </a:pPr>
            <a:r>
              <a:rPr lang="en-US" sz="3600" dirty="0">
                <a:solidFill>
                  <a:schemeClr val="tx1"/>
                </a:solidFill>
              </a:rPr>
              <a:t>Prepare the area for cleaning and treatment</a:t>
            </a:r>
          </a:p>
        </p:txBody>
      </p:sp>
      <p:pic>
        <p:nvPicPr>
          <p:cNvPr id="4" name="Picture 3">
            <a:extLst>
              <a:ext uri="{FF2B5EF4-FFF2-40B4-BE49-F238E27FC236}">
                <a16:creationId xmlns:a16="http://schemas.microsoft.com/office/drawing/2014/main" id="{10DD05F2-353E-4440-B28C-69E3A77ED011}"/>
              </a:ext>
            </a:extLst>
          </p:cNvPr>
          <p:cNvPicPr>
            <a:picLocks noChangeAspect="1"/>
          </p:cNvPicPr>
          <p:nvPr/>
        </p:nvPicPr>
        <p:blipFill>
          <a:blip r:embed="rId3"/>
          <a:stretch>
            <a:fillRect/>
          </a:stretch>
        </p:blipFill>
        <p:spPr>
          <a:xfrm rot="4434468">
            <a:off x="8428643" y="2997112"/>
            <a:ext cx="4347213" cy="2055046"/>
          </a:xfrm>
          <a:prstGeom prst="rect">
            <a:avLst/>
          </a:prstGeom>
        </p:spPr>
      </p:pic>
      <p:pic>
        <p:nvPicPr>
          <p:cNvPr id="5" name="Picture 4">
            <a:extLst>
              <a:ext uri="{FF2B5EF4-FFF2-40B4-BE49-F238E27FC236}">
                <a16:creationId xmlns:a16="http://schemas.microsoft.com/office/drawing/2014/main" id="{2B507432-D79F-4049-AF26-2A26BAE30366}"/>
              </a:ext>
            </a:extLst>
          </p:cNvPr>
          <p:cNvPicPr>
            <a:picLocks noChangeAspect="1"/>
          </p:cNvPicPr>
          <p:nvPr/>
        </p:nvPicPr>
        <p:blipFill>
          <a:blip r:embed="rId4"/>
          <a:stretch>
            <a:fillRect/>
          </a:stretch>
        </p:blipFill>
        <p:spPr>
          <a:xfrm>
            <a:off x="5823679" y="3160868"/>
            <a:ext cx="4183514" cy="3237018"/>
          </a:xfrm>
          <a:prstGeom prst="rect">
            <a:avLst/>
          </a:prstGeom>
        </p:spPr>
      </p:pic>
    </p:spTree>
    <p:extLst>
      <p:ext uri="{BB962C8B-B14F-4D97-AF65-F5344CB8AC3E}">
        <p14:creationId xmlns:p14="http://schemas.microsoft.com/office/powerpoint/2010/main" val="1228887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D8F18D-E996-4D32-B82C-17C5C66FC725}"/>
              </a:ext>
            </a:extLst>
          </p:cNvPr>
          <p:cNvSpPr/>
          <p:nvPr/>
        </p:nvSpPr>
        <p:spPr>
          <a:xfrm>
            <a:off x="1154083" y="1592826"/>
            <a:ext cx="10231672" cy="383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8BFDB041-034C-498A-BA22-EB5967A6ADDA}"/>
              </a:ext>
            </a:extLst>
          </p:cNvPr>
          <p:cNvSpPr>
            <a:spLocks noGrp="1"/>
          </p:cNvSpPr>
          <p:nvPr>
            <p:ph type="title"/>
          </p:nvPr>
        </p:nvSpPr>
        <p:spPr>
          <a:xfrm>
            <a:off x="1097280" y="4924219"/>
            <a:ext cx="10113645" cy="1535565"/>
          </a:xfrm>
        </p:spPr>
        <p:txBody>
          <a:bodyPr/>
          <a:lstStyle/>
          <a:p>
            <a:br>
              <a:rPr lang="en-US" dirty="0"/>
            </a:br>
            <a:br>
              <a:rPr lang="en-US" dirty="0"/>
            </a:br>
            <a:br>
              <a:rPr lang="en-US" dirty="0"/>
            </a:br>
            <a:br>
              <a:rPr lang="en-US" dirty="0"/>
            </a:br>
            <a:br>
              <a:rPr lang="en-US" dirty="0"/>
            </a:br>
            <a:endParaRPr lang="en-US" dirty="0"/>
          </a:p>
        </p:txBody>
      </p:sp>
      <p:sp>
        <p:nvSpPr>
          <p:cNvPr id="14" name="Rectangle 3">
            <a:extLst>
              <a:ext uri="{FF2B5EF4-FFF2-40B4-BE49-F238E27FC236}">
                <a16:creationId xmlns:a16="http://schemas.microsoft.com/office/drawing/2014/main" id="{6CB57B3D-9CB5-49B8-829E-0267049FFD14}"/>
              </a:ext>
            </a:extLst>
          </p:cNvPr>
          <p:cNvSpPr>
            <a:spLocks noGrp="1" noChangeArrowheads="1"/>
          </p:cNvSpPr>
          <p:nvPr>
            <p:ph type="body" sz="half" idx="2"/>
          </p:nvPr>
        </p:nvSpPr>
        <p:spPr>
          <a:xfrm>
            <a:off x="1154083" y="2990345"/>
            <a:ext cx="10574817" cy="3288892"/>
          </a:xfrm>
        </p:spPr>
        <p:txBody>
          <a:bodyPr>
            <a:noAutofit/>
          </a:bodyPr>
          <a:lstStyle/>
          <a:p>
            <a:pPr marL="609600" indent="-609600">
              <a:lnSpc>
                <a:spcPct val="76000"/>
              </a:lnSpc>
              <a:buFont typeface="Times" pitchFamily="2" charset="0"/>
              <a:buChar char="•"/>
            </a:pPr>
            <a:r>
              <a:rPr lang="en-US" altLang="en-US" sz="3600" dirty="0"/>
              <a:t>High (live cockroaches obvious in daytime) </a:t>
            </a:r>
          </a:p>
          <a:p>
            <a:pPr marL="609600" indent="-609600">
              <a:lnSpc>
                <a:spcPct val="76000"/>
              </a:lnSpc>
              <a:buFont typeface="Times" pitchFamily="2" charset="0"/>
              <a:buChar char="•"/>
            </a:pPr>
            <a:r>
              <a:rPr lang="en-US" altLang="en-US" sz="3600" dirty="0"/>
              <a:t>Medium (evidence of roaches and frass)</a:t>
            </a:r>
          </a:p>
          <a:p>
            <a:pPr marL="609600" indent="-609600">
              <a:lnSpc>
                <a:spcPct val="76000"/>
              </a:lnSpc>
              <a:buFont typeface="Times" pitchFamily="2" charset="0"/>
              <a:buChar char="•"/>
            </a:pPr>
            <a:r>
              <a:rPr lang="en-US" altLang="en-US" sz="3600" dirty="0"/>
              <a:t>Low (occasional resident reported sightings)</a:t>
            </a:r>
          </a:p>
          <a:p>
            <a:pPr marL="609600" indent="-609600">
              <a:lnSpc>
                <a:spcPct val="76000"/>
              </a:lnSpc>
              <a:buFont typeface="Times" pitchFamily="2" charset="0"/>
              <a:buChar char="•"/>
            </a:pPr>
            <a:r>
              <a:rPr lang="en-US" altLang="en-US" sz="3600" dirty="0"/>
              <a:t>None</a:t>
            </a:r>
          </a:p>
          <a:p>
            <a:pPr marL="609600" indent="-609600">
              <a:lnSpc>
                <a:spcPct val="76000"/>
              </a:lnSpc>
              <a:buFont typeface="Times" pitchFamily="2" charset="0"/>
              <a:buChar char="•"/>
            </a:pPr>
            <a:r>
              <a:rPr lang="en-US" altLang="en-US" sz="3600" dirty="0"/>
              <a:t>Don’t know</a:t>
            </a:r>
          </a:p>
        </p:txBody>
      </p:sp>
      <p:sp>
        <p:nvSpPr>
          <p:cNvPr id="63490" name="Slide Number Placeholder 5">
            <a:extLst>
              <a:ext uri="{FF2B5EF4-FFF2-40B4-BE49-F238E27FC236}">
                <a16:creationId xmlns:a16="http://schemas.microsoft.com/office/drawing/2014/main" id="{05692A39-0F91-DC49-9F9E-414EEDA32C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86000"/>
              </a:lnSpc>
              <a:spcBef>
                <a:spcPts val="12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ヒラギノ角ゴ Pro W3" panose="020B0300000000000000" pitchFamily="34" charset="-128"/>
              </a:defRPr>
            </a:lvl1pPr>
            <a:lvl2pPr marL="37931725" indent="-37474525">
              <a:lnSpc>
                <a:spcPct val="96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ヒラギノ角ゴ Pro W3" panose="020B0300000000000000" pitchFamily="34" charset="-128"/>
              </a:defRPr>
            </a:lvl2pPr>
            <a:lvl3pPr marL="1143000" indent="-228600">
              <a:lnSpc>
                <a:spcPct val="96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marL="16002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marL="20574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a:lnSpc>
                <a:spcPct val="100000"/>
              </a:lnSpc>
              <a:spcBef>
                <a:spcPct val="0"/>
              </a:spcBef>
              <a:buFont typeface="Arial" panose="020B0604020202020204" pitchFamily="34" charset="0"/>
              <a:buNone/>
            </a:pPr>
            <a:fld id="{9CED851F-0A82-6C4F-922C-006AD6ABA6E4}" type="slidenum">
              <a:rPr lang="en-GB" altLang="en-US" sz="1400"/>
              <a:pPr>
                <a:lnSpc>
                  <a:spcPct val="100000"/>
                </a:lnSpc>
                <a:spcBef>
                  <a:spcPct val="0"/>
                </a:spcBef>
                <a:buFont typeface="Arial" panose="020B0604020202020204" pitchFamily="34" charset="0"/>
                <a:buNone/>
              </a:pPr>
              <a:t>4</a:t>
            </a:fld>
            <a:endParaRPr lang="en-GB" altLang="en-US" sz="1400"/>
          </a:p>
        </p:txBody>
      </p:sp>
      <p:sp>
        <p:nvSpPr>
          <p:cNvPr id="15" name="Rectangle 3">
            <a:extLst>
              <a:ext uri="{FF2B5EF4-FFF2-40B4-BE49-F238E27FC236}">
                <a16:creationId xmlns:a16="http://schemas.microsoft.com/office/drawing/2014/main" id="{7753A0C5-2024-42C1-810A-EDE700071A75}"/>
              </a:ext>
            </a:extLst>
          </p:cNvPr>
          <p:cNvSpPr>
            <a:spLocks noGrp="1" noChangeArrowheads="1"/>
          </p:cNvSpPr>
          <p:nvPr>
            <p:ph idx="4294967295"/>
          </p:nvPr>
        </p:nvSpPr>
        <p:spPr>
          <a:xfrm>
            <a:off x="147637" y="233568"/>
            <a:ext cx="11434763" cy="1550987"/>
          </a:xfrm>
        </p:spPr>
        <p:txBody>
          <a:bodyPr>
            <a:noAutofit/>
          </a:bodyPr>
          <a:lstStyle/>
          <a:p>
            <a:pPr marL="0" indent="0">
              <a:lnSpc>
                <a:spcPct val="76000"/>
              </a:lnSpc>
              <a:buNone/>
            </a:pPr>
            <a:r>
              <a:rPr lang="en-US" altLang="en-US" sz="6000" b="1" dirty="0">
                <a:solidFill>
                  <a:srgbClr val="9B2D1F"/>
                </a:solidFill>
                <a:latin typeface="Calibri" panose="020F0502020204030204"/>
              </a:rPr>
              <a:t>On average, what level of infestation have you seen in units? </a:t>
            </a:r>
          </a:p>
        </p:txBody>
      </p:sp>
    </p:spTree>
    <p:extLst>
      <p:ext uri="{BB962C8B-B14F-4D97-AF65-F5344CB8AC3E}">
        <p14:creationId xmlns:p14="http://schemas.microsoft.com/office/powerpoint/2010/main" val="2446822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10">
            <a:extLst>
              <a:ext uri="{FF2B5EF4-FFF2-40B4-BE49-F238E27FC236}">
                <a16:creationId xmlns:a16="http://schemas.microsoft.com/office/drawing/2014/main" id="{8D3BE3BC-B58F-CA44-88AA-765411E781FB}"/>
              </a:ext>
            </a:extLst>
          </p:cNvPr>
          <p:cNvSpPr>
            <a:spLocks noGrp="1" noChangeArrowheads="1"/>
          </p:cNvSpPr>
          <p:nvPr>
            <p:ph type="title"/>
          </p:nvPr>
        </p:nvSpPr>
        <p:spPr>
          <a:xfrm>
            <a:off x="130629" y="115888"/>
            <a:ext cx="12061372" cy="1314044"/>
          </a:xfrm>
        </p:spPr>
        <p:txBody>
          <a:bodyPr>
            <a:noAutofit/>
          </a:bodyPr>
          <a:lstStyle/>
          <a:p>
            <a:r>
              <a:rPr lang="en-US" altLang="en-US" b="1" dirty="0">
                <a:solidFill>
                  <a:srgbClr val="9B2D1F"/>
                </a:solidFill>
                <a:latin typeface="+mn-lt"/>
              </a:rPr>
              <a:t>Simple Soap and Water Work Best</a:t>
            </a:r>
            <a:endParaRPr lang="en-US" altLang="en-US" dirty="0">
              <a:latin typeface="+mn-lt"/>
            </a:endParaRPr>
          </a:p>
        </p:txBody>
      </p:sp>
      <p:sp>
        <p:nvSpPr>
          <p:cNvPr id="9" name="Rectangle 11">
            <a:extLst>
              <a:ext uri="{FF2B5EF4-FFF2-40B4-BE49-F238E27FC236}">
                <a16:creationId xmlns:a16="http://schemas.microsoft.com/office/drawing/2014/main" id="{6BEE4D8C-52C8-435C-B248-6CBCF12CDAB3}"/>
              </a:ext>
            </a:extLst>
          </p:cNvPr>
          <p:cNvSpPr>
            <a:spLocks noGrp="1" noChangeArrowheads="1"/>
          </p:cNvSpPr>
          <p:nvPr>
            <p:ph idx="1"/>
          </p:nvPr>
        </p:nvSpPr>
        <p:spPr>
          <a:xfrm>
            <a:off x="359382" y="1844677"/>
            <a:ext cx="4300542" cy="4242614"/>
          </a:xfrm>
        </p:spPr>
        <p:txBody>
          <a:bodyPr>
            <a:normAutofit/>
          </a:bodyPr>
          <a:lstStyle/>
          <a:p>
            <a:pPr marL="0" indent="0" defTabSz="914400" eaLnBrk="1" hangingPunct="1">
              <a:lnSpc>
                <a:spcPct val="100000"/>
              </a:lnSpc>
              <a:spcBef>
                <a:spcPts val="0"/>
              </a:spcBef>
              <a:spcAft>
                <a:spcPts val="0"/>
              </a:spcAft>
              <a:buNone/>
            </a:pPr>
            <a:r>
              <a:rPr lang="en-US" altLang="en-US" sz="4000" kern="1200" dirty="0">
                <a:solidFill>
                  <a:schemeClr val="tx1"/>
                </a:solidFill>
                <a:ea typeface="Osaka" panose="020B0600000000000000" pitchFamily="34" charset="-128"/>
                <a:cs typeface="+mn-cs"/>
              </a:rPr>
              <a:t>We must clean the dead roaches, skins &amp; frass.</a:t>
            </a:r>
          </a:p>
        </p:txBody>
      </p:sp>
      <p:pic>
        <p:nvPicPr>
          <p:cNvPr id="4" name="Picture 3">
            <a:extLst>
              <a:ext uri="{FF2B5EF4-FFF2-40B4-BE49-F238E27FC236}">
                <a16:creationId xmlns:a16="http://schemas.microsoft.com/office/drawing/2014/main" id="{AB95EC1B-FDA9-4CD1-B975-67481311444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622500" y="1858260"/>
            <a:ext cx="6098402" cy="45738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17631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3FED6-85AC-4583-A74A-1EF6A2278AFF}"/>
              </a:ext>
            </a:extLst>
          </p:cNvPr>
          <p:cNvPicPr>
            <a:picLocks noChangeAspect="1"/>
          </p:cNvPicPr>
          <p:nvPr/>
        </p:nvPicPr>
        <p:blipFill>
          <a:blip r:embed="rId3"/>
          <a:stretch>
            <a:fillRect/>
          </a:stretch>
        </p:blipFill>
        <p:spPr>
          <a:xfrm>
            <a:off x="282172" y="3631651"/>
            <a:ext cx="8211197" cy="30153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6198" name="Rectangle 34">
            <a:extLst>
              <a:ext uri="{FF2B5EF4-FFF2-40B4-BE49-F238E27FC236}">
                <a16:creationId xmlns:a16="http://schemas.microsoft.com/office/drawing/2014/main" id="{73100D15-2A85-7D4D-AC45-B9F31791B94F}"/>
              </a:ext>
            </a:extLst>
          </p:cNvPr>
          <p:cNvSpPr>
            <a:spLocks noGrp="1" noChangeArrowheads="1"/>
          </p:cNvSpPr>
          <p:nvPr>
            <p:ph type="ctrTitle"/>
          </p:nvPr>
        </p:nvSpPr>
        <p:spPr>
          <a:xfrm>
            <a:off x="246185" y="598336"/>
            <a:ext cx="11852031" cy="1366960"/>
          </a:xfrm>
        </p:spPr>
        <p:txBody>
          <a:bodyPr>
            <a:noAutofit/>
          </a:bodyPr>
          <a:lstStyle/>
          <a:p>
            <a:pPr algn="ctr"/>
            <a:br>
              <a:rPr lang="en-US" altLang="en-US" sz="6600" b="1" dirty="0">
                <a:solidFill>
                  <a:srgbClr val="9B2D1F"/>
                </a:solidFill>
                <a:latin typeface="Calibri" panose="020F0502020204030204"/>
              </a:rPr>
            </a:br>
            <a:br>
              <a:rPr lang="en-US" altLang="en-US" sz="6600" b="1" dirty="0">
                <a:solidFill>
                  <a:srgbClr val="9B2D1F"/>
                </a:solidFill>
                <a:latin typeface="Calibri" panose="020F0502020204030204"/>
              </a:rPr>
            </a:br>
            <a:br>
              <a:rPr lang="en-US" altLang="en-US" sz="6600" b="1" dirty="0">
                <a:solidFill>
                  <a:srgbClr val="9B2D1F"/>
                </a:solidFill>
                <a:latin typeface="Calibri" panose="020F0502020204030204"/>
              </a:rPr>
            </a:br>
            <a:br>
              <a:rPr lang="en-US" altLang="en-US" sz="6600" b="1" dirty="0">
                <a:solidFill>
                  <a:srgbClr val="9B2D1F"/>
                </a:solidFill>
                <a:latin typeface="Calibri" panose="020F0502020204030204"/>
              </a:rPr>
            </a:br>
            <a:r>
              <a:rPr lang="en-US" altLang="en-US" sz="6600" b="1" dirty="0">
                <a:solidFill>
                  <a:srgbClr val="9B2D1F"/>
                </a:solidFill>
                <a:latin typeface="Calibri" panose="020F0502020204030204"/>
              </a:rPr>
              <a:t>Cockroaches like to be squeezed</a:t>
            </a:r>
            <a:br>
              <a:rPr lang="en-US" altLang="en-US" sz="6600" b="1" dirty="0">
                <a:solidFill>
                  <a:srgbClr val="9B2D1F"/>
                </a:solidFill>
                <a:latin typeface="Calibri" panose="020F0502020204030204"/>
              </a:rPr>
            </a:br>
            <a:br>
              <a:rPr lang="en-US" altLang="en-US" sz="6600" b="1" dirty="0">
                <a:solidFill>
                  <a:srgbClr val="9B2D1F"/>
                </a:solidFill>
                <a:latin typeface="Calibri" panose="020F0502020204030204"/>
              </a:rPr>
            </a:br>
            <a:br>
              <a:rPr lang="en-US" altLang="en-US" sz="6600" b="1" dirty="0">
                <a:solidFill>
                  <a:srgbClr val="9B2D1F"/>
                </a:solidFill>
                <a:latin typeface="Calibri" panose="020F0502020204030204"/>
              </a:rPr>
            </a:br>
            <a:br>
              <a:rPr lang="en-US" altLang="en-US" sz="6600" b="1" dirty="0">
                <a:solidFill>
                  <a:srgbClr val="9B2D1F"/>
                </a:solidFill>
                <a:latin typeface="Calibri" panose="020F0502020204030204"/>
              </a:rPr>
            </a:br>
            <a:br>
              <a:rPr lang="en-US" altLang="en-US" sz="6600" b="1" dirty="0">
                <a:solidFill>
                  <a:srgbClr val="9B2D1F"/>
                </a:solidFill>
                <a:latin typeface="Calibri" panose="020F0502020204030204"/>
              </a:rPr>
            </a:br>
            <a:endParaRPr lang="en-US" altLang="en-US" sz="6600" dirty="0"/>
          </a:p>
        </p:txBody>
      </p:sp>
      <p:pic>
        <p:nvPicPr>
          <p:cNvPr id="7" name="Picture 6">
            <a:extLst>
              <a:ext uri="{FF2B5EF4-FFF2-40B4-BE49-F238E27FC236}">
                <a16:creationId xmlns:a16="http://schemas.microsoft.com/office/drawing/2014/main" id="{41425E98-8203-4482-9658-CA9C9B607176}"/>
              </a:ext>
            </a:extLst>
          </p:cNvPr>
          <p:cNvPicPr>
            <a:picLocks noChangeAspect="1"/>
          </p:cNvPicPr>
          <p:nvPr/>
        </p:nvPicPr>
        <p:blipFill>
          <a:blip r:embed="rId4"/>
          <a:stretch>
            <a:fillRect/>
          </a:stretch>
        </p:blipFill>
        <p:spPr>
          <a:xfrm>
            <a:off x="6295292" y="1665900"/>
            <a:ext cx="5650523" cy="28464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92424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206D19-A1E0-454F-BAD8-B704BC836C28}"/>
              </a:ext>
            </a:extLst>
          </p:cNvPr>
          <p:cNvSpPr/>
          <p:nvPr/>
        </p:nvSpPr>
        <p:spPr>
          <a:xfrm>
            <a:off x="846830" y="4051260"/>
            <a:ext cx="10498340" cy="472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198" name="Rectangle 34">
            <a:extLst>
              <a:ext uri="{FF2B5EF4-FFF2-40B4-BE49-F238E27FC236}">
                <a16:creationId xmlns:a16="http://schemas.microsoft.com/office/drawing/2014/main" id="{73100D15-2A85-7D4D-AC45-B9F31791B94F}"/>
              </a:ext>
            </a:extLst>
          </p:cNvPr>
          <p:cNvSpPr>
            <a:spLocks noGrp="1" noChangeArrowheads="1"/>
          </p:cNvSpPr>
          <p:nvPr>
            <p:ph type="ctrTitle"/>
          </p:nvPr>
        </p:nvSpPr>
        <p:spPr>
          <a:xfrm>
            <a:off x="309908" y="156025"/>
            <a:ext cx="10363200" cy="1273881"/>
          </a:xfrm>
        </p:spPr>
        <p:txBody>
          <a:bodyPr>
            <a:normAutofit/>
          </a:bodyPr>
          <a:lstStyle/>
          <a:p>
            <a:r>
              <a:rPr lang="en-US" altLang="en-US" sz="7200" b="1" dirty="0">
                <a:solidFill>
                  <a:srgbClr val="9B2D1F"/>
                </a:solidFill>
                <a:latin typeface="Calibri" panose="020F0502020204030204"/>
              </a:rPr>
              <a:t>Exclusion</a:t>
            </a:r>
            <a:endParaRPr lang="en-US" altLang="en-US" sz="7200" dirty="0"/>
          </a:p>
        </p:txBody>
      </p:sp>
      <p:pic>
        <p:nvPicPr>
          <p:cNvPr id="48158" name="Picture 30">
            <a:extLst>
              <a:ext uri="{FF2B5EF4-FFF2-40B4-BE49-F238E27FC236}">
                <a16:creationId xmlns:a16="http://schemas.microsoft.com/office/drawing/2014/main" id="{3D62A64C-C18A-DE43-A9EE-9B4C11025E28}"/>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696" y="3537679"/>
            <a:ext cx="3656508" cy="3164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6196" name="Text Box 29">
            <a:extLst>
              <a:ext uri="{FF2B5EF4-FFF2-40B4-BE49-F238E27FC236}">
                <a16:creationId xmlns:a16="http://schemas.microsoft.com/office/drawing/2014/main" id="{71CC1DF1-AE63-BC4F-9E6A-26EBD07843E5}"/>
              </a:ext>
            </a:extLst>
          </p:cNvPr>
          <p:cNvSpPr txBox="1">
            <a:spLocks noChangeArrowheads="1"/>
          </p:cNvSpPr>
          <p:nvPr/>
        </p:nvSpPr>
        <p:spPr bwMode="auto">
          <a:xfrm>
            <a:off x="147520" y="1495606"/>
            <a:ext cx="447956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Blip>
                <a:blip r:embed="rId4"/>
              </a:buBlip>
              <a:tabLst>
                <a:tab pos="795338" algn="l"/>
              </a:tabLst>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tabLst>
                <a:tab pos="795338" algn="l"/>
              </a:tabLst>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tabLst>
                <a:tab pos="795338" algn="l"/>
              </a:tabLst>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tabLst>
                <a:tab pos="795338" algn="l"/>
              </a:tabLst>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tabLst>
                <a:tab pos="795338" algn="l"/>
              </a:tabLst>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tabLst>
                <a:tab pos="795338" algn="l"/>
              </a:tabLst>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tabLst>
                <a:tab pos="795338" algn="l"/>
              </a:tabLst>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tabLst>
                <a:tab pos="795338" algn="l"/>
              </a:tabLst>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tabLst>
                <a:tab pos="795338" algn="l"/>
              </a:tabLst>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dirty="0">
                <a:solidFill>
                  <a:srgbClr val="000000"/>
                </a:solidFill>
                <a:latin typeface="+mn-lt"/>
              </a:rPr>
              <a:t>Seal or fix cracks, loose moldings, or holes where cockroaches could fit </a:t>
            </a:r>
          </a:p>
        </p:txBody>
      </p:sp>
      <p:pic>
        <p:nvPicPr>
          <p:cNvPr id="2" name="Picture 1">
            <a:extLst>
              <a:ext uri="{FF2B5EF4-FFF2-40B4-BE49-F238E27FC236}">
                <a16:creationId xmlns:a16="http://schemas.microsoft.com/office/drawing/2014/main" id="{8B5B305A-400D-47B6-91D5-3D2826632F09}"/>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rot="16200000">
            <a:off x="6017087" y="820728"/>
            <a:ext cx="5221771" cy="68527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356931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8158"/>
                                        </p:tgtEl>
                                        <p:attrNameLst>
                                          <p:attrName>style.visibility</p:attrName>
                                        </p:attrNameLst>
                                      </p:cBhvr>
                                      <p:to>
                                        <p:strVal val="visible"/>
                                      </p:to>
                                    </p:set>
                                    <p:animEffect transition="in" filter="dissolve">
                                      <p:cBhvr>
                                        <p:cTn id="7" dur="500"/>
                                        <p:tgtEl>
                                          <p:spTgt spid="48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365FD-10E4-4283-868A-22B68AE322A8}"/>
              </a:ext>
            </a:extLst>
          </p:cNvPr>
          <p:cNvSpPr/>
          <p:nvPr/>
        </p:nvSpPr>
        <p:spPr>
          <a:xfrm>
            <a:off x="846830" y="4051260"/>
            <a:ext cx="10498340" cy="472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198" name="Rectangle 34">
            <a:extLst>
              <a:ext uri="{FF2B5EF4-FFF2-40B4-BE49-F238E27FC236}">
                <a16:creationId xmlns:a16="http://schemas.microsoft.com/office/drawing/2014/main" id="{73100D15-2A85-7D4D-AC45-B9F31791B94F}"/>
              </a:ext>
            </a:extLst>
          </p:cNvPr>
          <p:cNvSpPr>
            <a:spLocks noGrp="1" noChangeArrowheads="1"/>
          </p:cNvSpPr>
          <p:nvPr>
            <p:ph type="ctrTitle"/>
          </p:nvPr>
        </p:nvSpPr>
        <p:spPr>
          <a:xfrm>
            <a:off x="323871" y="301986"/>
            <a:ext cx="8701591" cy="1017148"/>
          </a:xfrm>
        </p:spPr>
        <p:txBody>
          <a:bodyPr>
            <a:normAutofit fontScale="90000"/>
          </a:bodyPr>
          <a:lstStyle/>
          <a:p>
            <a:r>
              <a:rPr lang="en-US" altLang="en-US" sz="7200" b="1" dirty="0">
                <a:solidFill>
                  <a:srgbClr val="9B2D1F"/>
                </a:solidFill>
                <a:latin typeface="Calibri" panose="020F0502020204030204"/>
              </a:rPr>
              <a:t>Exclusion Tools</a:t>
            </a:r>
            <a:endParaRPr lang="en-US" altLang="en-US" sz="7200" dirty="0"/>
          </a:p>
        </p:txBody>
      </p:sp>
      <p:pic>
        <p:nvPicPr>
          <p:cNvPr id="4" name="Picture 3">
            <a:extLst>
              <a:ext uri="{FF2B5EF4-FFF2-40B4-BE49-F238E27FC236}">
                <a16:creationId xmlns:a16="http://schemas.microsoft.com/office/drawing/2014/main" id="{672BC673-AB28-416F-9DE1-69556CD0BE32}"/>
              </a:ext>
            </a:extLst>
          </p:cNvPr>
          <p:cNvPicPr>
            <a:picLocks noChangeAspect="1"/>
          </p:cNvPicPr>
          <p:nvPr/>
        </p:nvPicPr>
        <p:blipFill>
          <a:blip r:embed="rId3"/>
          <a:stretch>
            <a:fillRect/>
          </a:stretch>
        </p:blipFill>
        <p:spPr>
          <a:xfrm>
            <a:off x="6715559" y="1719875"/>
            <a:ext cx="4946789" cy="49467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C7581D99-3174-4729-9B0C-28C07AC508E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3229" y="1543986"/>
            <a:ext cx="3122234" cy="2743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6196" name="Text Box 29">
            <a:extLst>
              <a:ext uri="{FF2B5EF4-FFF2-40B4-BE49-F238E27FC236}">
                <a16:creationId xmlns:a16="http://schemas.microsoft.com/office/drawing/2014/main" id="{71CC1DF1-AE63-BC4F-9E6A-26EBD07843E5}"/>
              </a:ext>
            </a:extLst>
          </p:cNvPr>
          <p:cNvSpPr txBox="1">
            <a:spLocks noChangeArrowheads="1"/>
          </p:cNvSpPr>
          <p:nvPr/>
        </p:nvSpPr>
        <p:spPr bwMode="auto">
          <a:xfrm>
            <a:off x="245632" y="2426678"/>
            <a:ext cx="412325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Blip>
                <a:blip r:embed="rId5"/>
              </a:buBlip>
              <a:tabLst>
                <a:tab pos="795338" algn="l"/>
              </a:tabLst>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tabLst>
                <a:tab pos="795338" algn="l"/>
              </a:tabLst>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tabLst>
                <a:tab pos="795338" algn="l"/>
              </a:tabLst>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tabLst>
                <a:tab pos="795338" algn="l"/>
              </a:tabLst>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tabLst>
                <a:tab pos="795338" algn="l"/>
              </a:tabLst>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tabLst>
                <a:tab pos="795338" algn="l"/>
              </a:tabLst>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tabLst>
                <a:tab pos="795338" algn="l"/>
              </a:tabLst>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tabLst>
                <a:tab pos="795338" algn="l"/>
              </a:tabLst>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tabLst>
                <a:tab pos="795338" algn="l"/>
              </a:tabLst>
              <a:defRPr sz="2000">
                <a:solidFill>
                  <a:schemeClr val="tx1"/>
                </a:solidFill>
                <a:latin typeface="Arial" panose="020B0604020202020204" pitchFamily="34" charset="0"/>
                <a:ea typeface="Osaka" panose="020B0600000000000000" pitchFamily="34" charset="-128"/>
              </a:defRPr>
            </a:lvl9pPr>
          </a:lstStyle>
          <a:p>
            <a:pPr>
              <a:lnSpc>
                <a:spcPct val="100000"/>
              </a:lnSpc>
              <a:spcBef>
                <a:spcPts val="0"/>
              </a:spcBef>
              <a:buNone/>
            </a:pPr>
            <a:r>
              <a:rPr lang="en-US" altLang="en-US" sz="4000" dirty="0">
                <a:solidFill>
                  <a:srgbClr val="000000"/>
                </a:solidFill>
                <a:latin typeface="+mn-lt"/>
              </a:rPr>
              <a:t>Use:</a:t>
            </a:r>
          </a:p>
          <a:p>
            <a:pPr marL="280988" indent="-280988">
              <a:lnSpc>
                <a:spcPct val="100000"/>
              </a:lnSpc>
              <a:spcBef>
                <a:spcPts val="0"/>
              </a:spcBef>
              <a:buFont typeface="Arial" panose="020B0604020202020204" pitchFamily="34" charset="0"/>
              <a:buChar char="•"/>
              <a:tabLst/>
            </a:pPr>
            <a:r>
              <a:rPr lang="en-US" altLang="en-US" sz="4000" dirty="0">
                <a:solidFill>
                  <a:srgbClr val="000000"/>
                </a:solidFill>
                <a:latin typeface="+mn-lt"/>
              </a:rPr>
              <a:t>Silicone caulk</a:t>
            </a:r>
          </a:p>
          <a:p>
            <a:pPr marL="280988" indent="-280988">
              <a:lnSpc>
                <a:spcPct val="100000"/>
              </a:lnSpc>
              <a:spcBef>
                <a:spcPts val="0"/>
              </a:spcBef>
              <a:buFont typeface="Arial" panose="020B0604020202020204" pitchFamily="34" charset="0"/>
              <a:buChar char="•"/>
              <a:tabLst/>
            </a:pPr>
            <a:r>
              <a:rPr lang="en-US" altLang="en-US" sz="4000" dirty="0">
                <a:solidFill>
                  <a:srgbClr val="000000"/>
                </a:solidFill>
                <a:latin typeface="+mn-lt"/>
              </a:rPr>
              <a:t>Copper mesh</a:t>
            </a:r>
          </a:p>
          <a:p>
            <a:pPr marL="280988" indent="-280988">
              <a:lnSpc>
                <a:spcPct val="100000"/>
              </a:lnSpc>
              <a:spcBef>
                <a:spcPts val="0"/>
              </a:spcBef>
              <a:buFont typeface="Arial" panose="020B0604020202020204" pitchFamily="34" charset="0"/>
              <a:buChar char="•"/>
              <a:tabLst/>
            </a:pPr>
            <a:r>
              <a:rPr lang="en-US" altLang="en-US" sz="4000" dirty="0">
                <a:solidFill>
                  <a:srgbClr val="000000"/>
                </a:solidFill>
                <a:latin typeface="+mn-lt"/>
              </a:rPr>
              <a:t>Screens</a:t>
            </a:r>
          </a:p>
        </p:txBody>
      </p:sp>
    </p:spTree>
    <p:extLst>
      <p:ext uri="{BB962C8B-B14F-4D97-AF65-F5344CB8AC3E}">
        <p14:creationId xmlns:p14="http://schemas.microsoft.com/office/powerpoint/2010/main" val="31510912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9F8B68-720F-4CB0-B6AD-431644A6491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90372" y="1422351"/>
            <a:ext cx="7202158" cy="5401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6198" name="Rectangle 34">
            <a:extLst>
              <a:ext uri="{FF2B5EF4-FFF2-40B4-BE49-F238E27FC236}">
                <a16:creationId xmlns:a16="http://schemas.microsoft.com/office/drawing/2014/main" id="{73100D15-2A85-7D4D-AC45-B9F31791B94F}"/>
              </a:ext>
            </a:extLst>
          </p:cNvPr>
          <p:cNvSpPr>
            <a:spLocks noGrp="1" noChangeArrowheads="1"/>
          </p:cNvSpPr>
          <p:nvPr>
            <p:ph type="ctrTitle"/>
          </p:nvPr>
        </p:nvSpPr>
        <p:spPr>
          <a:xfrm>
            <a:off x="99470" y="135214"/>
            <a:ext cx="10363200" cy="1341714"/>
          </a:xfrm>
        </p:spPr>
        <p:txBody>
          <a:bodyPr>
            <a:normAutofit/>
          </a:bodyPr>
          <a:lstStyle/>
          <a:p>
            <a:r>
              <a:rPr lang="en-US" altLang="en-US" sz="7200" b="1" dirty="0">
                <a:solidFill>
                  <a:srgbClr val="9B2D1F"/>
                </a:solidFill>
                <a:latin typeface="Calibri" panose="020F0502020204030204"/>
              </a:rPr>
              <a:t>Exclusion</a:t>
            </a:r>
            <a:endParaRPr lang="en-US" altLang="en-US" sz="7200" dirty="0"/>
          </a:p>
        </p:txBody>
      </p:sp>
      <p:sp>
        <p:nvSpPr>
          <p:cNvPr id="136196" name="Text Box 29">
            <a:extLst>
              <a:ext uri="{FF2B5EF4-FFF2-40B4-BE49-F238E27FC236}">
                <a16:creationId xmlns:a16="http://schemas.microsoft.com/office/drawing/2014/main" id="{71CC1DF1-AE63-BC4F-9E6A-26EBD07843E5}"/>
              </a:ext>
            </a:extLst>
          </p:cNvPr>
          <p:cNvSpPr txBox="1">
            <a:spLocks noChangeArrowheads="1"/>
          </p:cNvSpPr>
          <p:nvPr/>
        </p:nvSpPr>
        <p:spPr bwMode="auto">
          <a:xfrm>
            <a:off x="264646" y="3429000"/>
            <a:ext cx="6585858" cy="2123658"/>
          </a:xfrm>
          <a:prstGeom prst="rect">
            <a:avLst/>
          </a:prstGeom>
          <a:solidFill>
            <a:schemeClr val="bg1"/>
          </a:solidFill>
          <a:ln w="38100">
            <a:solidFill>
              <a:srgbClr val="9D2E1F"/>
            </a:solidFill>
          </a:ln>
        </p:spPr>
        <p:txBody>
          <a:bodyPr wrap="square">
            <a:spAutoFit/>
          </a:bodyPr>
          <a:lstStyle>
            <a:lvl1pPr>
              <a:lnSpc>
                <a:spcPct val="90000"/>
              </a:lnSpc>
              <a:spcBef>
                <a:spcPct val="30000"/>
              </a:spcBef>
              <a:buBlip>
                <a:blip r:embed="rId4"/>
              </a:buBlip>
              <a:tabLst>
                <a:tab pos="795338" algn="l"/>
              </a:tabLst>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tabLst>
                <a:tab pos="795338" algn="l"/>
              </a:tabLst>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tabLst>
                <a:tab pos="795338" algn="l"/>
              </a:tabLst>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tabLst>
                <a:tab pos="795338" algn="l"/>
              </a:tabLst>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tabLst>
                <a:tab pos="795338" algn="l"/>
              </a:tabLst>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tabLst>
                <a:tab pos="795338" algn="l"/>
              </a:tabLst>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tabLst>
                <a:tab pos="795338" algn="l"/>
              </a:tabLst>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tabLst>
                <a:tab pos="795338" algn="l"/>
              </a:tabLst>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tabLst>
                <a:tab pos="795338" algn="l"/>
              </a:tabLst>
              <a:defRPr sz="2000">
                <a:solidFill>
                  <a:schemeClr val="tx1"/>
                </a:solidFill>
                <a:latin typeface="Arial" panose="020B0604020202020204" pitchFamily="34" charset="0"/>
                <a:ea typeface="Osaka" panose="020B0600000000000000" pitchFamily="34" charset="-128"/>
              </a:defRPr>
            </a:lvl9pPr>
          </a:lstStyle>
          <a:p>
            <a:pPr>
              <a:lnSpc>
                <a:spcPct val="100000"/>
              </a:lnSpc>
              <a:spcBef>
                <a:spcPts val="0"/>
              </a:spcBef>
              <a:buNone/>
            </a:pPr>
            <a:r>
              <a:rPr lang="en-US" altLang="en-US" sz="4400" dirty="0">
                <a:solidFill>
                  <a:srgbClr val="000000"/>
                </a:solidFill>
                <a:latin typeface="+mn-lt"/>
              </a:rPr>
              <a:t>Caulk: </a:t>
            </a:r>
          </a:p>
          <a:p>
            <a:pPr>
              <a:lnSpc>
                <a:spcPct val="100000"/>
              </a:lnSpc>
              <a:spcBef>
                <a:spcPts val="0"/>
              </a:spcBef>
              <a:buNone/>
            </a:pPr>
            <a:r>
              <a:rPr lang="en-US" altLang="en-US" sz="4400" dirty="0">
                <a:solidFill>
                  <a:srgbClr val="000000"/>
                </a:solidFill>
                <a:latin typeface="+mn-lt"/>
              </a:rPr>
              <a:t>Around cabinets and counters to limit access</a:t>
            </a:r>
          </a:p>
        </p:txBody>
      </p:sp>
    </p:spTree>
    <p:extLst>
      <p:ext uri="{BB962C8B-B14F-4D97-AF65-F5344CB8AC3E}">
        <p14:creationId xmlns:p14="http://schemas.microsoft.com/office/powerpoint/2010/main" val="11645804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BA9645-9F47-4D06-AF93-B2D9CF4A0505}"/>
              </a:ext>
            </a:extLst>
          </p:cNvPr>
          <p:cNvSpPr/>
          <p:nvPr/>
        </p:nvSpPr>
        <p:spPr>
          <a:xfrm>
            <a:off x="846830" y="4051260"/>
            <a:ext cx="10498340" cy="472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198" name="Rectangle 34">
            <a:extLst>
              <a:ext uri="{FF2B5EF4-FFF2-40B4-BE49-F238E27FC236}">
                <a16:creationId xmlns:a16="http://schemas.microsoft.com/office/drawing/2014/main" id="{73100D15-2A85-7D4D-AC45-B9F31791B94F}"/>
              </a:ext>
            </a:extLst>
          </p:cNvPr>
          <p:cNvSpPr>
            <a:spLocks noGrp="1" noChangeArrowheads="1"/>
          </p:cNvSpPr>
          <p:nvPr>
            <p:ph type="ctrTitle"/>
          </p:nvPr>
        </p:nvSpPr>
        <p:spPr>
          <a:xfrm>
            <a:off x="99470" y="135214"/>
            <a:ext cx="10363200" cy="1341714"/>
          </a:xfrm>
        </p:spPr>
        <p:txBody>
          <a:bodyPr>
            <a:normAutofit/>
          </a:bodyPr>
          <a:lstStyle/>
          <a:p>
            <a:r>
              <a:rPr lang="en-US" altLang="en-US" sz="7200" b="1" dirty="0">
                <a:solidFill>
                  <a:srgbClr val="9B2D1F"/>
                </a:solidFill>
                <a:latin typeface="Calibri" panose="020F0502020204030204"/>
              </a:rPr>
              <a:t>Exclusion</a:t>
            </a:r>
            <a:endParaRPr lang="en-US" altLang="en-US" sz="7200" dirty="0"/>
          </a:p>
        </p:txBody>
      </p:sp>
      <p:pic>
        <p:nvPicPr>
          <p:cNvPr id="4" name="Picture 3" descr="A picture containing indoor&#10;&#10;Description automatically generated">
            <a:extLst>
              <a:ext uri="{FF2B5EF4-FFF2-40B4-BE49-F238E27FC236}">
                <a16:creationId xmlns:a16="http://schemas.microsoft.com/office/drawing/2014/main" id="{B1800543-8A3C-75EF-E86A-4E3F80F9CCD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0800000">
            <a:off x="5171606" y="1625917"/>
            <a:ext cx="6920923" cy="51906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6196" name="Text Box 29">
            <a:extLst>
              <a:ext uri="{FF2B5EF4-FFF2-40B4-BE49-F238E27FC236}">
                <a16:creationId xmlns:a16="http://schemas.microsoft.com/office/drawing/2014/main" id="{71CC1DF1-AE63-BC4F-9E6A-26EBD07843E5}"/>
              </a:ext>
            </a:extLst>
          </p:cNvPr>
          <p:cNvSpPr txBox="1">
            <a:spLocks noChangeArrowheads="1"/>
          </p:cNvSpPr>
          <p:nvPr/>
        </p:nvSpPr>
        <p:spPr bwMode="auto">
          <a:xfrm>
            <a:off x="99470" y="3159434"/>
            <a:ext cx="6241084" cy="2123658"/>
          </a:xfrm>
          <a:prstGeom prst="rect">
            <a:avLst/>
          </a:prstGeom>
          <a:solidFill>
            <a:schemeClr val="bg1"/>
          </a:solidFill>
          <a:ln w="38100">
            <a:solidFill>
              <a:srgbClr val="9D2E1F"/>
            </a:solidFill>
          </a:ln>
        </p:spPr>
        <p:txBody>
          <a:bodyPr wrap="square">
            <a:spAutoFit/>
          </a:bodyPr>
          <a:lstStyle>
            <a:lvl1pPr>
              <a:lnSpc>
                <a:spcPct val="90000"/>
              </a:lnSpc>
              <a:spcBef>
                <a:spcPct val="30000"/>
              </a:spcBef>
              <a:buBlip>
                <a:blip r:embed="rId4"/>
              </a:buBlip>
              <a:tabLst>
                <a:tab pos="795338" algn="l"/>
              </a:tabLst>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tabLst>
                <a:tab pos="795338" algn="l"/>
              </a:tabLst>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tabLst>
                <a:tab pos="795338" algn="l"/>
              </a:tabLst>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tabLst>
                <a:tab pos="795338" algn="l"/>
              </a:tabLst>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tabLst>
                <a:tab pos="795338" algn="l"/>
              </a:tabLst>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tabLst>
                <a:tab pos="795338" algn="l"/>
              </a:tabLst>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tabLst>
                <a:tab pos="795338" algn="l"/>
              </a:tabLst>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tabLst>
                <a:tab pos="795338" algn="l"/>
              </a:tabLst>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tabLst>
                <a:tab pos="795338" algn="l"/>
              </a:tabLst>
              <a:defRPr sz="2000">
                <a:solidFill>
                  <a:schemeClr val="tx1"/>
                </a:solidFill>
                <a:latin typeface="Arial" panose="020B0604020202020204" pitchFamily="34" charset="0"/>
                <a:ea typeface="Osaka" panose="020B0600000000000000" pitchFamily="34" charset="-128"/>
              </a:defRPr>
            </a:lvl9pPr>
          </a:lstStyle>
          <a:p>
            <a:pPr>
              <a:lnSpc>
                <a:spcPct val="100000"/>
              </a:lnSpc>
              <a:spcBef>
                <a:spcPts val="0"/>
              </a:spcBef>
              <a:buNone/>
            </a:pPr>
            <a:r>
              <a:rPr lang="en-US" altLang="en-US" sz="4400" dirty="0">
                <a:solidFill>
                  <a:srgbClr val="000000"/>
                </a:solidFill>
                <a:latin typeface="+mn-lt"/>
              </a:rPr>
              <a:t>Door sweeps: </a:t>
            </a:r>
          </a:p>
          <a:p>
            <a:pPr>
              <a:lnSpc>
                <a:spcPct val="100000"/>
              </a:lnSpc>
              <a:spcBef>
                <a:spcPts val="0"/>
              </a:spcBef>
              <a:buNone/>
            </a:pPr>
            <a:r>
              <a:rPr lang="en-US" altLang="en-US" sz="4400" dirty="0">
                <a:solidFill>
                  <a:srgbClr val="000000"/>
                </a:solidFill>
                <a:latin typeface="+mn-lt"/>
              </a:rPr>
              <a:t>Always on boiler, trash room and exterior doors</a:t>
            </a:r>
          </a:p>
        </p:txBody>
      </p:sp>
    </p:spTree>
    <p:extLst>
      <p:ext uri="{BB962C8B-B14F-4D97-AF65-F5344CB8AC3E}">
        <p14:creationId xmlns:p14="http://schemas.microsoft.com/office/powerpoint/2010/main" val="33825126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3">
            <a:extLst>
              <a:ext uri="{FF2B5EF4-FFF2-40B4-BE49-F238E27FC236}">
                <a16:creationId xmlns:a16="http://schemas.microsoft.com/office/drawing/2014/main" id="{F2CE9A2A-55D9-EC49-AA1C-E12B0765386B}"/>
              </a:ext>
            </a:extLst>
          </p:cNvPr>
          <p:cNvSpPr>
            <a:spLocks noGrp="1" noChangeArrowheads="1"/>
          </p:cNvSpPr>
          <p:nvPr>
            <p:ph type="title"/>
          </p:nvPr>
        </p:nvSpPr>
        <p:spPr>
          <a:xfrm>
            <a:off x="260810" y="636360"/>
            <a:ext cx="11670379" cy="440407"/>
          </a:xfrm>
        </p:spPr>
        <p:txBody>
          <a:bodyPr>
            <a:noAutofit/>
          </a:bodyPr>
          <a:lstStyle/>
          <a:p>
            <a:r>
              <a:rPr lang="en-US" altLang="en-US" sz="6000" b="1" dirty="0">
                <a:solidFill>
                  <a:srgbClr val="9B2D1F"/>
                </a:solidFill>
                <a:latin typeface="+mn-lt"/>
              </a:rPr>
              <a:t>Targeted Chemical Use by PMP</a:t>
            </a:r>
            <a:r>
              <a:rPr lang="en-US" altLang="en-US" sz="6000" b="1" dirty="0">
                <a:latin typeface="+mn-lt"/>
              </a:rPr>
              <a:t> </a:t>
            </a:r>
            <a:endParaRPr lang="en-US" altLang="en-US" sz="7000" b="1" dirty="0">
              <a:latin typeface="+mn-lt"/>
            </a:endParaRPr>
          </a:p>
        </p:txBody>
      </p:sp>
      <p:sp>
        <p:nvSpPr>
          <p:cNvPr id="138244" name="Rectangle 4">
            <a:extLst>
              <a:ext uri="{FF2B5EF4-FFF2-40B4-BE49-F238E27FC236}">
                <a16:creationId xmlns:a16="http://schemas.microsoft.com/office/drawing/2014/main" id="{A1B2A97E-12FF-3045-941B-E9C2A0EE8902}"/>
              </a:ext>
            </a:extLst>
          </p:cNvPr>
          <p:cNvSpPr>
            <a:spLocks noGrp="1" noChangeArrowheads="1"/>
          </p:cNvSpPr>
          <p:nvPr>
            <p:ph idx="1"/>
          </p:nvPr>
        </p:nvSpPr>
        <p:spPr>
          <a:xfrm>
            <a:off x="532049" y="2298060"/>
            <a:ext cx="5937707" cy="2625878"/>
          </a:xfrm>
        </p:spPr>
        <p:txBody>
          <a:bodyPr>
            <a:normAutofit fontScale="92500" lnSpcReduction="10000"/>
          </a:bodyPr>
          <a:lstStyle/>
          <a:p>
            <a:pPr marL="280988" indent="-280988" eaLnBrk="1" hangingPunct="1">
              <a:lnSpc>
                <a:spcPct val="100000"/>
              </a:lnSpc>
              <a:spcBef>
                <a:spcPts val="0"/>
              </a:spcBef>
              <a:spcAft>
                <a:spcPts val="0"/>
              </a:spcAft>
              <a:buFont typeface="Arial" panose="020B0604020202020204" pitchFamily="34" charset="0"/>
              <a:buChar char="•"/>
            </a:pPr>
            <a:r>
              <a:rPr lang="en-US" altLang="en-US" sz="4800" dirty="0">
                <a:solidFill>
                  <a:schemeClr val="tx1"/>
                </a:solidFill>
              </a:rPr>
              <a:t>Ideally, sanitation first</a:t>
            </a:r>
          </a:p>
          <a:p>
            <a:pPr marL="280988" indent="-280988" eaLnBrk="1" hangingPunct="1">
              <a:lnSpc>
                <a:spcPct val="100000"/>
              </a:lnSpc>
              <a:spcBef>
                <a:spcPts val="0"/>
              </a:spcBef>
              <a:spcAft>
                <a:spcPts val="0"/>
              </a:spcAft>
              <a:buFont typeface="Arial" panose="020B0604020202020204" pitchFamily="34" charset="0"/>
              <a:buChar char="•"/>
            </a:pPr>
            <a:r>
              <a:rPr lang="en-US" sz="4800" dirty="0">
                <a:solidFill>
                  <a:schemeClr val="tx1"/>
                </a:solidFill>
              </a:rPr>
              <a:t>Monitor and Inspect before treatment to scale response</a:t>
            </a:r>
          </a:p>
        </p:txBody>
      </p:sp>
      <p:pic>
        <p:nvPicPr>
          <p:cNvPr id="3" name="Picture 2">
            <a:extLst>
              <a:ext uri="{FF2B5EF4-FFF2-40B4-BE49-F238E27FC236}">
                <a16:creationId xmlns:a16="http://schemas.microsoft.com/office/drawing/2014/main" id="{7FFDC376-558D-9A42-9C94-F7177BF03C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95512" y="5233057"/>
            <a:ext cx="702988" cy="747039"/>
          </a:xfrm>
          <a:prstGeom prst="rect">
            <a:avLst/>
          </a:prstGeom>
        </p:spPr>
      </p:pic>
      <p:sp>
        <p:nvSpPr>
          <p:cNvPr id="4" name="TextBox 3">
            <a:extLst>
              <a:ext uri="{FF2B5EF4-FFF2-40B4-BE49-F238E27FC236}">
                <a16:creationId xmlns:a16="http://schemas.microsoft.com/office/drawing/2014/main" id="{85A96EBF-F004-FD4B-B807-39616A89A751}"/>
              </a:ext>
            </a:extLst>
          </p:cNvPr>
          <p:cNvSpPr txBox="1"/>
          <p:nvPr/>
        </p:nvSpPr>
        <p:spPr>
          <a:xfrm>
            <a:off x="6659359" y="4678471"/>
            <a:ext cx="974420" cy="584775"/>
          </a:xfrm>
          <a:prstGeom prst="rect">
            <a:avLst/>
          </a:prstGeom>
          <a:noFill/>
        </p:spPr>
        <p:txBody>
          <a:bodyPr wrap="square" rtlCol="0">
            <a:spAutoFit/>
          </a:bodyPr>
          <a:lstStyle/>
          <a:p>
            <a:r>
              <a:rPr lang="en-US" sz="3200" b="1" dirty="0"/>
              <a:t>OR</a:t>
            </a:r>
          </a:p>
        </p:txBody>
      </p:sp>
      <p:grpSp>
        <p:nvGrpSpPr>
          <p:cNvPr id="2" name="Group 1">
            <a:extLst>
              <a:ext uri="{FF2B5EF4-FFF2-40B4-BE49-F238E27FC236}">
                <a16:creationId xmlns:a16="http://schemas.microsoft.com/office/drawing/2014/main" id="{E1246FFB-113B-4554-95E9-21643611C98E}"/>
              </a:ext>
            </a:extLst>
          </p:cNvPr>
          <p:cNvGrpSpPr/>
          <p:nvPr/>
        </p:nvGrpSpPr>
        <p:grpSpPr>
          <a:xfrm rot="1184147">
            <a:off x="8032765" y="1424624"/>
            <a:ext cx="3429461" cy="4591957"/>
            <a:chOff x="8706362" y="1226857"/>
            <a:chExt cx="3429461" cy="4591957"/>
          </a:xfrm>
        </p:grpSpPr>
        <p:pic>
          <p:nvPicPr>
            <p:cNvPr id="9" name="Picture 8">
              <a:extLst>
                <a:ext uri="{FF2B5EF4-FFF2-40B4-BE49-F238E27FC236}">
                  <a16:creationId xmlns:a16="http://schemas.microsoft.com/office/drawing/2014/main" id="{0BAB98F5-6053-364F-8598-8BB31852594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1625726">
              <a:off x="9076061" y="3831557"/>
              <a:ext cx="720005" cy="765123"/>
            </a:xfrm>
            <a:prstGeom prst="rect">
              <a:avLst/>
            </a:prstGeom>
          </p:spPr>
        </p:pic>
        <p:pic>
          <p:nvPicPr>
            <p:cNvPr id="10" name="Picture 9">
              <a:extLst>
                <a:ext uri="{FF2B5EF4-FFF2-40B4-BE49-F238E27FC236}">
                  <a16:creationId xmlns:a16="http://schemas.microsoft.com/office/drawing/2014/main" id="{E6FE30B2-3BA6-7F45-9B2B-8D23D679619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3229253">
              <a:off x="9924159" y="3968975"/>
              <a:ext cx="706569" cy="842111"/>
            </a:xfrm>
            <a:prstGeom prst="rect">
              <a:avLst/>
            </a:prstGeom>
          </p:spPr>
        </p:pic>
        <p:pic>
          <p:nvPicPr>
            <p:cNvPr id="11" name="Picture 10">
              <a:extLst>
                <a:ext uri="{FF2B5EF4-FFF2-40B4-BE49-F238E27FC236}">
                  <a16:creationId xmlns:a16="http://schemas.microsoft.com/office/drawing/2014/main" id="{ED73B3D8-EBE6-FF40-8FB6-2AA0C51E616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1966619">
              <a:off x="10433584" y="3549175"/>
              <a:ext cx="711358" cy="755933"/>
            </a:xfrm>
            <a:prstGeom prst="rect">
              <a:avLst/>
            </a:prstGeom>
          </p:spPr>
        </p:pic>
        <p:pic>
          <p:nvPicPr>
            <p:cNvPr id="12" name="Picture 11">
              <a:extLst>
                <a:ext uri="{FF2B5EF4-FFF2-40B4-BE49-F238E27FC236}">
                  <a16:creationId xmlns:a16="http://schemas.microsoft.com/office/drawing/2014/main" id="{97448C9E-BD3E-AE49-BB17-7D0093245D3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rot="20030053">
              <a:off x="9717819" y="5071775"/>
              <a:ext cx="673365" cy="747039"/>
            </a:xfrm>
            <a:prstGeom prst="rect">
              <a:avLst/>
            </a:prstGeom>
          </p:spPr>
        </p:pic>
        <p:pic>
          <p:nvPicPr>
            <p:cNvPr id="13" name="Picture 12">
              <a:extLst>
                <a:ext uri="{FF2B5EF4-FFF2-40B4-BE49-F238E27FC236}">
                  <a16:creationId xmlns:a16="http://schemas.microsoft.com/office/drawing/2014/main" id="{933BA23F-F60B-F84D-A668-2F20D8B4A2F0}"/>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0730937" y="1478023"/>
              <a:ext cx="663014" cy="704560"/>
            </a:xfrm>
            <a:prstGeom prst="rect">
              <a:avLst/>
            </a:prstGeom>
          </p:spPr>
        </p:pic>
        <p:pic>
          <p:nvPicPr>
            <p:cNvPr id="14" name="Picture 13">
              <a:extLst>
                <a:ext uri="{FF2B5EF4-FFF2-40B4-BE49-F238E27FC236}">
                  <a16:creationId xmlns:a16="http://schemas.microsoft.com/office/drawing/2014/main" id="{0FCF3DC8-459A-6A41-91D8-15E177B5A953}"/>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0460300" y="4766396"/>
              <a:ext cx="792454" cy="791729"/>
            </a:xfrm>
            <a:prstGeom prst="rect">
              <a:avLst/>
            </a:prstGeom>
          </p:spPr>
        </p:pic>
        <p:pic>
          <p:nvPicPr>
            <p:cNvPr id="15" name="Picture 14">
              <a:extLst>
                <a:ext uri="{FF2B5EF4-FFF2-40B4-BE49-F238E27FC236}">
                  <a16:creationId xmlns:a16="http://schemas.microsoft.com/office/drawing/2014/main" id="{237F1D5D-EAB3-2B44-83EC-4446BBE77BC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rot="20121061">
              <a:off x="10837179" y="4140261"/>
              <a:ext cx="741909" cy="788399"/>
            </a:xfrm>
            <a:prstGeom prst="rect">
              <a:avLst/>
            </a:prstGeom>
          </p:spPr>
        </p:pic>
        <p:pic>
          <p:nvPicPr>
            <p:cNvPr id="16" name="Picture 15">
              <a:extLst>
                <a:ext uri="{FF2B5EF4-FFF2-40B4-BE49-F238E27FC236}">
                  <a16:creationId xmlns:a16="http://schemas.microsoft.com/office/drawing/2014/main" id="{F44A55CD-DECA-A14D-9ED7-411616BE0D23}"/>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rot="7277858">
              <a:off x="9667472" y="3017228"/>
              <a:ext cx="652430" cy="693313"/>
            </a:xfrm>
            <a:prstGeom prst="rect">
              <a:avLst/>
            </a:prstGeom>
          </p:spPr>
        </p:pic>
        <p:pic>
          <p:nvPicPr>
            <p:cNvPr id="17" name="Picture 16">
              <a:extLst>
                <a:ext uri="{FF2B5EF4-FFF2-40B4-BE49-F238E27FC236}">
                  <a16:creationId xmlns:a16="http://schemas.microsoft.com/office/drawing/2014/main" id="{F1928518-4504-7A4D-9187-874D15E51F4E}"/>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rot="12506503">
              <a:off x="10388343" y="2558955"/>
              <a:ext cx="743854" cy="790465"/>
            </a:xfrm>
            <a:prstGeom prst="rect">
              <a:avLst/>
            </a:prstGeom>
          </p:spPr>
        </p:pic>
        <p:pic>
          <p:nvPicPr>
            <p:cNvPr id="18" name="Picture 17">
              <a:extLst>
                <a:ext uri="{FF2B5EF4-FFF2-40B4-BE49-F238E27FC236}">
                  <a16:creationId xmlns:a16="http://schemas.microsoft.com/office/drawing/2014/main" id="{5119ECD2-DD16-2540-A482-071D15DA271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1398758" y="1226857"/>
              <a:ext cx="663014" cy="704560"/>
            </a:xfrm>
            <a:prstGeom prst="rect">
              <a:avLst/>
            </a:prstGeom>
          </p:spPr>
        </p:pic>
        <p:pic>
          <p:nvPicPr>
            <p:cNvPr id="19" name="Picture 18">
              <a:extLst>
                <a:ext uri="{FF2B5EF4-FFF2-40B4-BE49-F238E27FC236}">
                  <a16:creationId xmlns:a16="http://schemas.microsoft.com/office/drawing/2014/main" id="{68DB368C-2F8A-8241-BE99-9B6218FC410E}"/>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rot="8054431">
              <a:off x="9842734" y="1547948"/>
              <a:ext cx="713736" cy="758460"/>
            </a:xfrm>
            <a:prstGeom prst="rect">
              <a:avLst/>
            </a:prstGeom>
          </p:spPr>
        </p:pic>
        <p:pic>
          <p:nvPicPr>
            <p:cNvPr id="20" name="Picture 19">
              <a:extLst>
                <a:ext uri="{FF2B5EF4-FFF2-40B4-BE49-F238E27FC236}">
                  <a16:creationId xmlns:a16="http://schemas.microsoft.com/office/drawing/2014/main" id="{B9709DF0-FF14-B74A-97E5-AC08A6BE5BF0}"/>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rot="17438210">
              <a:off x="11321869" y="4784651"/>
              <a:ext cx="753349" cy="874558"/>
            </a:xfrm>
            <a:prstGeom prst="rect">
              <a:avLst/>
            </a:prstGeom>
          </p:spPr>
        </p:pic>
        <p:pic>
          <p:nvPicPr>
            <p:cNvPr id="21" name="Picture 20">
              <a:extLst>
                <a:ext uri="{FF2B5EF4-FFF2-40B4-BE49-F238E27FC236}">
                  <a16:creationId xmlns:a16="http://schemas.microsoft.com/office/drawing/2014/main" id="{4C2D5B20-25BF-234F-BC42-F17A9D857718}"/>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rot="18231625">
              <a:off x="11321869" y="3320031"/>
              <a:ext cx="695250" cy="738816"/>
            </a:xfrm>
            <a:prstGeom prst="rect">
              <a:avLst/>
            </a:prstGeom>
          </p:spPr>
        </p:pic>
        <p:pic>
          <p:nvPicPr>
            <p:cNvPr id="22" name="Picture 21">
              <a:extLst>
                <a:ext uri="{FF2B5EF4-FFF2-40B4-BE49-F238E27FC236}">
                  <a16:creationId xmlns:a16="http://schemas.microsoft.com/office/drawing/2014/main" id="{BA96AC2F-9E56-8347-8B48-A082EB3EBBE2}"/>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rot="3205873">
              <a:off x="8727822" y="3017228"/>
              <a:ext cx="684937" cy="727857"/>
            </a:xfrm>
            <a:prstGeom prst="rect">
              <a:avLst/>
            </a:prstGeom>
          </p:spPr>
        </p:pic>
        <p:pic>
          <p:nvPicPr>
            <p:cNvPr id="23" name="Picture 22">
              <a:extLst>
                <a:ext uri="{FF2B5EF4-FFF2-40B4-BE49-F238E27FC236}">
                  <a16:creationId xmlns:a16="http://schemas.microsoft.com/office/drawing/2014/main" id="{D2DDAF3C-6C15-4542-BE55-3BA4B9994E42}"/>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rot="16498540">
              <a:off x="11208133" y="2055628"/>
              <a:ext cx="695250" cy="738816"/>
            </a:xfrm>
            <a:prstGeom prst="rect">
              <a:avLst/>
            </a:prstGeom>
          </p:spPr>
        </p:pic>
        <p:pic>
          <p:nvPicPr>
            <p:cNvPr id="24" name="Picture 23">
              <a:extLst>
                <a:ext uri="{FF2B5EF4-FFF2-40B4-BE49-F238E27FC236}">
                  <a16:creationId xmlns:a16="http://schemas.microsoft.com/office/drawing/2014/main" id="{F8D6E133-64CE-5B43-A556-CA0C378B06B7}"/>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rot="5834169">
              <a:off x="8871127" y="2306408"/>
              <a:ext cx="713737" cy="505526"/>
            </a:xfrm>
            <a:prstGeom prst="rect">
              <a:avLst/>
            </a:prstGeom>
          </p:spPr>
        </p:pic>
      </p:grpSp>
    </p:spTree>
    <p:extLst>
      <p:ext uri="{BB962C8B-B14F-4D97-AF65-F5344CB8AC3E}">
        <p14:creationId xmlns:p14="http://schemas.microsoft.com/office/powerpoint/2010/main" val="3228790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3">
            <a:extLst>
              <a:ext uri="{FF2B5EF4-FFF2-40B4-BE49-F238E27FC236}">
                <a16:creationId xmlns:a16="http://schemas.microsoft.com/office/drawing/2014/main" id="{E71A7F70-99EE-41CF-B4E4-940E7EEB31CE}"/>
              </a:ext>
            </a:extLst>
          </p:cNvPr>
          <p:cNvSpPr>
            <a:spLocks noGrp="1" noChangeArrowheads="1"/>
          </p:cNvSpPr>
          <p:nvPr>
            <p:ph type="title"/>
          </p:nvPr>
        </p:nvSpPr>
        <p:spPr>
          <a:xfrm>
            <a:off x="265870" y="304800"/>
            <a:ext cx="11670379" cy="1247698"/>
          </a:xfrm>
        </p:spPr>
        <p:txBody>
          <a:bodyPr>
            <a:noAutofit/>
          </a:bodyPr>
          <a:lstStyle/>
          <a:p>
            <a:r>
              <a:rPr lang="en-US" altLang="en-US" sz="6000" b="1" dirty="0">
                <a:solidFill>
                  <a:srgbClr val="9B2D1F"/>
                </a:solidFill>
                <a:latin typeface="+mn-lt"/>
              </a:rPr>
              <a:t>Targeted Chemical Use by PMP</a:t>
            </a:r>
            <a:r>
              <a:rPr lang="en-US" altLang="en-US" sz="6000" b="1" dirty="0">
                <a:latin typeface="+mn-lt"/>
              </a:rPr>
              <a:t> </a:t>
            </a:r>
            <a:endParaRPr lang="en-US" altLang="en-US" sz="7000" b="1" dirty="0">
              <a:latin typeface="+mn-lt"/>
            </a:endParaRPr>
          </a:p>
        </p:txBody>
      </p:sp>
      <p:sp>
        <p:nvSpPr>
          <p:cNvPr id="138244" name="Rectangle 4">
            <a:extLst>
              <a:ext uri="{FF2B5EF4-FFF2-40B4-BE49-F238E27FC236}">
                <a16:creationId xmlns:a16="http://schemas.microsoft.com/office/drawing/2014/main" id="{A1B2A97E-12FF-3045-941B-E9C2A0EE8902}"/>
              </a:ext>
            </a:extLst>
          </p:cNvPr>
          <p:cNvSpPr>
            <a:spLocks noGrp="1" noChangeArrowheads="1"/>
          </p:cNvSpPr>
          <p:nvPr>
            <p:ph idx="1"/>
          </p:nvPr>
        </p:nvSpPr>
        <p:spPr>
          <a:xfrm>
            <a:off x="409558" y="2015333"/>
            <a:ext cx="7758112" cy="3901846"/>
          </a:xfrm>
        </p:spPr>
        <p:txBody>
          <a:bodyPr>
            <a:normAutofit fontScale="85000" lnSpcReduction="20000"/>
          </a:bodyPr>
          <a:lstStyle/>
          <a:p>
            <a:pPr marL="228600" indent="-228600" eaLnBrk="1" hangingPunct="1">
              <a:lnSpc>
                <a:spcPct val="110000"/>
              </a:lnSpc>
              <a:spcBef>
                <a:spcPts val="0"/>
              </a:spcBef>
              <a:spcAft>
                <a:spcPts val="0"/>
              </a:spcAft>
              <a:buFont typeface="Arial" panose="020B0604020202020204" pitchFamily="34" charset="0"/>
              <a:buChar char="•"/>
            </a:pPr>
            <a:r>
              <a:rPr lang="en-US" altLang="en-US" sz="4000" dirty="0">
                <a:solidFill>
                  <a:schemeClr val="tx1"/>
                </a:solidFill>
              </a:rPr>
              <a:t>Ideally, sanitation first by resident, then…</a:t>
            </a:r>
          </a:p>
          <a:p>
            <a:pPr marL="228600" indent="-228600" eaLnBrk="1" hangingPunct="1">
              <a:lnSpc>
                <a:spcPct val="110000"/>
              </a:lnSpc>
              <a:spcBef>
                <a:spcPts val="0"/>
              </a:spcBef>
              <a:spcAft>
                <a:spcPts val="0"/>
              </a:spcAft>
              <a:buFont typeface="Arial" panose="020B0604020202020204" pitchFamily="34" charset="0"/>
              <a:buChar char="•"/>
            </a:pPr>
            <a:r>
              <a:rPr lang="en-US" sz="4000" dirty="0">
                <a:solidFill>
                  <a:schemeClr val="tx1"/>
                </a:solidFill>
              </a:rPr>
              <a:t>Monitor and Inspect before treatment</a:t>
            </a:r>
          </a:p>
          <a:p>
            <a:pPr marL="771525" lvl="1" indent="-366713" eaLnBrk="1" hangingPunct="1">
              <a:lnSpc>
                <a:spcPct val="110000"/>
              </a:lnSpc>
              <a:spcBef>
                <a:spcPts val="0"/>
              </a:spcBef>
              <a:spcAft>
                <a:spcPts val="0"/>
              </a:spcAft>
              <a:buSzPct val="50000"/>
              <a:buFont typeface="Courier New" panose="02070309020205020404" pitchFamily="49" charset="0"/>
              <a:buChar char="o"/>
            </a:pPr>
            <a:r>
              <a:rPr lang="en-US" sz="4000" dirty="0">
                <a:solidFill>
                  <a:schemeClr val="tx1"/>
                </a:solidFill>
              </a:rPr>
              <a:t>How much to apply</a:t>
            </a:r>
          </a:p>
          <a:p>
            <a:pPr marL="771525" lvl="1" indent="-366713" eaLnBrk="1" hangingPunct="1">
              <a:lnSpc>
                <a:spcPct val="110000"/>
              </a:lnSpc>
              <a:spcBef>
                <a:spcPts val="0"/>
              </a:spcBef>
              <a:spcAft>
                <a:spcPts val="0"/>
              </a:spcAft>
              <a:buSzPct val="50000"/>
              <a:buFont typeface="Courier New" panose="02070309020205020404" pitchFamily="49" charset="0"/>
              <a:buChar char="o"/>
            </a:pPr>
            <a:r>
              <a:rPr lang="en-US" sz="4000" dirty="0">
                <a:solidFill>
                  <a:schemeClr val="tx1"/>
                </a:solidFill>
              </a:rPr>
              <a:t>Where to apply</a:t>
            </a:r>
          </a:p>
          <a:p>
            <a:pPr marL="228600" indent="-228600" eaLnBrk="1" hangingPunct="1">
              <a:lnSpc>
                <a:spcPct val="110000"/>
              </a:lnSpc>
              <a:spcBef>
                <a:spcPts val="0"/>
              </a:spcBef>
              <a:spcAft>
                <a:spcPts val="0"/>
              </a:spcAft>
              <a:buFont typeface="Arial" panose="020B0604020202020204" pitchFamily="34" charset="0"/>
              <a:buChar char="•"/>
            </a:pPr>
            <a:r>
              <a:rPr lang="en-US" altLang="en-US" sz="4000" dirty="0">
                <a:solidFill>
                  <a:schemeClr val="tx1"/>
                </a:solidFill>
              </a:rPr>
              <a:t>Only licensed individuals should apply pesticides </a:t>
            </a:r>
          </a:p>
          <a:p>
            <a:pPr marL="628650" lvl="1" indent="-228600">
              <a:lnSpc>
                <a:spcPct val="110000"/>
              </a:lnSpc>
              <a:spcBef>
                <a:spcPts val="0"/>
              </a:spcBef>
              <a:spcAft>
                <a:spcPts val="0"/>
              </a:spcAft>
              <a:buFont typeface="Arial" panose="020B0604020202020204" pitchFamily="34" charset="0"/>
              <a:buChar char="•"/>
            </a:pPr>
            <a:r>
              <a:rPr lang="en-US" sz="3600" dirty="0">
                <a:solidFill>
                  <a:schemeClr val="tx1"/>
                </a:solidFill>
              </a:rPr>
              <a:t>No “calendar-based” spraying</a:t>
            </a:r>
          </a:p>
          <a:p>
            <a:pPr marL="400050" lvl="1" indent="0">
              <a:lnSpc>
                <a:spcPct val="110000"/>
              </a:lnSpc>
              <a:spcBef>
                <a:spcPts val="0"/>
              </a:spcBef>
              <a:spcAft>
                <a:spcPts val="0"/>
              </a:spcAft>
              <a:buNone/>
            </a:pPr>
            <a:endParaRPr lang="en-US" altLang="en-US" sz="3600" dirty="0">
              <a:solidFill>
                <a:schemeClr val="tx1"/>
              </a:solidFill>
            </a:endParaRPr>
          </a:p>
          <a:p>
            <a:pPr marL="0" indent="0" eaLnBrk="1" hangingPunct="1">
              <a:lnSpc>
                <a:spcPct val="110000"/>
              </a:lnSpc>
              <a:spcBef>
                <a:spcPts val="0"/>
              </a:spcBef>
              <a:spcAft>
                <a:spcPts val="0"/>
              </a:spcAft>
              <a:buNone/>
            </a:pPr>
            <a:endParaRPr lang="en-US" altLang="en-US" sz="2800" dirty="0"/>
          </a:p>
        </p:txBody>
      </p:sp>
      <p:grpSp>
        <p:nvGrpSpPr>
          <p:cNvPr id="27" name="Group 26">
            <a:extLst>
              <a:ext uri="{FF2B5EF4-FFF2-40B4-BE49-F238E27FC236}">
                <a16:creationId xmlns:a16="http://schemas.microsoft.com/office/drawing/2014/main" id="{88357D32-496A-4C71-910D-8300320B6067}"/>
              </a:ext>
            </a:extLst>
          </p:cNvPr>
          <p:cNvGrpSpPr/>
          <p:nvPr/>
        </p:nvGrpSpPr>
        <p:grpSpPr>
          <a:xfrm rot="930929">
            <a:off x="8310713" y="1499439"/>
            <a:ext cx="3429461" cy="4609730"/>
            <a:chOff x="8706362" y="1209084"/>
            <a:chExt cx="3429461" cy="4609730"/>
          </a:xfrm>
        </p:grpSpPr>
        <p:pic>
          <p:nvPicPr>
            <p:cNvPr id="28" name="Picture 27">
              <a:extLst>
                <a:ext uri="{FF2B5EF4-FFF2-40B4-BE49-F238E27FC236}">
                  <a16:creationId xmlns:a16="http://schemas.microsoft.com/office/drawing/2014/main" id="{DDAA0D59-3C03-4F05-B2F1-A31E9838D0D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625726">
              <a:off x="9076061" y="3831557"/>
              <a:ext cx="720005" cy="765123"/>
            </a:xfrm>
            <a:prstGeom prst="rect">
              <a:avLst/>
            </a:prstGeom>
          </p:spPr>
        </p:pic>
        <p:pic>
          <p:nvPicPr>
            <p:cNvPr id="29" name="Picture 28">
              <a:extLst>
                <a:ext uri="{FF2B5EF4-FFF2-40B4-BE49-F238E27FC236}">
                  <a16:creationId xmlns:a16="http://schemas.microsoft.com/office/drawing/2014/main" id="{4F37202E-0A36-4A01-91A4-4AE45F32023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3229253">
              <a:off x="9924159" y="3968975"/>
              <a:ext cx="706569" cy="842111"/>
            </a:xfrm>
            <a:prstGeom prst="rect">
              <a:avLst/>
            </a:prstGeom>
          </p:spPr>
        </p:pic>
        <p:pic>
          <p:nvPicPr>
            <p:cNvPr id="30" name="Picture 29">
              <a:extLst>
                <a:ext uri="{FF2B5EF4-FFF2-40B4-BE49-F238E27FC236}">
                  <a16:creationId xmlns:a16="http://schemas.microsoft.com/office/drawing/2014/main" id="{75750FB3-28C1-4809-949E-168EC86C694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1966619">
              <a:off x="10433584" y="3549175"/>
              <a:ext cx="711358" cy="755933"/>
            </a:xfrm>
            <a:prstGeom prst="rect">
              <a:avLst/>
            </a:prstGeom>
          </p:spPr>
        </p:pic>
        <p:pic>
          <p:nvPicPr>
            <p:cNvPr id="31" name="Picture 30">
              <a:extLst>
                <a:ext uri="{FF2B5EF4-FFF2-40B4-BE49-F238E27FC236}">
                  <a16:creationId xmlns:a16="http://schemas.microsoft.com/office/drawing/2014/main" id="{0AD710BE-9F17-488C-8B84-95CFDB6F194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20030053">
              <a:off x="9717819" y="5071775"/>
              <a:ext cx="673365" cy="747039"/>
            </a:xfrm>
            <a:prstGeom prst="rect">
              <a:avLst/>
            </a:prstGeom>
          </p:spPr>
        </p:pic>
        <p:pic>
          <p:nvPicPr>
            <p:cNvPr id="32" name="Picture 31">
              <a:extLst>
                <a:ext uri="{FF2B5EF4-FFF2-40B4-BE49-F238E27FC236}">
                  <a16:creationId xmlns:a16="http://schemas.microsoft.com/office/drawing/2014/main" id="{AC4EC0F1-CAB3-4562-9BB3-CE488E91818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0730937" y="1478023"/>
              <a:ext cx="663014" cy="704560"/>
            </a:xfrm>
            <a:prstGeom prst="rect">
              <a:avLst/>
            </a:prstGeom>
          </p:spPr>
        </p:pic>
        <p:pic>
          <p:nvPicPr>
            <p:cNvPr id="33" name="Picture 32">
              <a:extLst>
                <a:ext uri="{FF2B5EF4-FFF2-40B4-BE49-F238E27FC236}">
                  <a16:creationId xmlns:a16="http://schemas.microsoft.com/office/drawing/2014/main" id="{096BCF07-D6D4-4D74-8C14-C22E0941F57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0460300" y="4766396"/>
              <a:ext cx="792454" cy="791729"/>
            </a:xfrm>
            <a:prstGeom prst="rect">
              <a:avLst/>
            </a:prstGeom>
          </p:spPr>
        </p:pic>
        <p:pic>
          <p:nvPicPr>
            <p:cNvPr id="34" name="Picture 33">
              <a:extLst>
                <a:ext uri="{FF2B5EF4-FFF2-40B4-BE49-F238E27FC236}">
                  <a16:creationId xmlns:a16="http://schemas.microsoft.com/office/drawing/2014/main" id="{0E7F2D66-DC42-43CA-BE73-003AC51300B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rot="20121061">
              <a:off x="10837179" y="4140261"/>
              <a:ext cx="741909" cy="788399"/>
            </a:xfrm>
            <a:prstGeom prst="rect">
              <a:avLst/>
            </a:prstGeom>
          </p:spPr>
        </p:pic>
        <p:pic>
          <p:nvPicPr>
            <p:cNvPr id="35" name="Picture 34">
              <a:extLst>
                <a:ext uri="{FF2B5EF4-FFF2-40B4-BE49-F238E27FC236}">
                  <a16:creationId xmlns:a16="http://schemas.microsoft.com/office/drawing/2014/main" id="{8E07BA42-F418-4FD3-B62C-1F1152D8D077}"/>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rot="7277858">
              <a:off x="9667472" y="3017228"/>
              <a:ext cx="652430" cy="693313"/>
            </a:xfrm>
            <a:prstGeom prst="rect">
              <a:avLst/>
            </a:prstGeom>
          </p:spPr>
        </p:pic>
        <p:pic>
          <p:nvPicPr>
            <p:cNvPr id="36" name="Picture 35">
              <a:extLst>
                <a:ext uri="{FF2B5EF4-FFF2-40B4-BE49-F238E27FC236}">
                  <a16:creationId xmlns:a16="http://schemas.microsoft.com/office/drawing/2014/main" id="{F2BBA185-B2F7-4149-8637-34B261D669BE}"/>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rot="12506503">
              <a:off x="10388343" y="2558955"/>
              <a:ext cx="743854" cy="790465"/>
            </a:xfrm>
            <a:prstGeom prst="rect">
              <a:avLst/>
            </a:prstGeom>
          </p:spPr>
        </p:pic>
        <p:pic>
          <p:nvPicPr>
            <p:cNvPr id="37" name="Picture 36">
              <a:extLst>
                <a:ext uri="{FF2B5EF4-FFF2-40B4-BE49-F238E27FC236}">
                  <a16:creationId xmlns:a16="http://schemas.microsoft.com/office/drawing/2014/main" id="{B85297EA-DDF2-45FE-A982-57BF22F6E24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1366887" y="1209084"/>
              <a:ext cx="663014" cy="704560"/>
            </a:xfrm>
            <a:prstGeom prst="rect">
              <a:avLst/>
            </a:prstGeom>
          </p:spPr>
        </p:pic>
        <p:pic>
          <p:nvPicPr>
            <p:cNvPr id="38" name="Picture 37">
              <a:extLst>
                <a:ext uri="{FF2B5EF4-FFF2-40B4-BE49-F238E27FC236}">
                  <a16:creationId xmlns:a16="http://schemas.microsoft.com/office/drawing/2014/main" id="{5B1C9464-C1A1-4A45-A91D-05DE0F4ADA89}"/>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rot="8054431">
              <a:off x="9842734" y="1547948"/>
              <a:ext cx="713736" cy="758460"/>
            </a:xfrm>
            <a:prstGeom prst="rect">
              <a:avLst/>
            </a:prstGeom>
          </p:spPr>
        </p:pic>
        <p:pic>
          <p:nvPicPr>
            <p:cNvPr id="39" name="Picture 38">
              <a:extLst>
                <a:ext uri="{FF2B5EF4-FFF2-40B4-BE49-F238E27FC236}">
                  <a16:creationId xmlns:a16="http://schemas.microsoft.com/office/drawing/2014/main" id="{8177ADF1-58CD-41CC-8C23-FD0BDED53EA1}"/>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rot="17438210">
              <a:off x="11321869" y="4784651"/>
              <a:ext cx="753349" cy="874558"/>
            </a:xfrm>
            <a:prstGeom prst="rect">
              <a:avLst/>
            </a:prstGeom>
          </p:spPr>
        </p:pic>
        <p:pic>
          <p:nvPicPr>
            <p:cNvPr id="40" name="Picture 39">
              <a:extLst>
                <a:ext uri="{FF2B5EF4-FFF2-40B4-BE49-F238E27FC236}">
                  <a16:creationId xmlns:a16="http://schemas.microsoft.com/office/drawing/2014/main" id="{B8FB9322-3F65-4B76-9746-8AE70D730584}"/>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rot="18231625">
              <a:off x="11321869" y="3320031"/>
              <a:ext cx="695250" cy="738816"/>
            </a:xfrm>
            <a:prstGeom prst="rect">
              <a:avLst/>
            </a:prstGeom>
          </p:spPr>
        </p:pic>
        <p:pic>
          <p:nvPicPr>
            <p:cNvPr id="41" name="Picture 40">
              <a:extLst>
                <a:ext uri="{FF2B5EF4-FFF2-40B4-BE49-F238E27FC236}">
                  <a16:creationId xmlns:a16="http://schemas.microsoft.com/office/drawing/2014/main" id="{1CAB15C8-C7D4-4383-B5B3-BF8055908A56}"/>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rot="3205873">
              <a:off x="8727822" y="3017228"/>
              <a:ext cx="684937" cy="727857"/>
            </a:xfrm>
            <a:prstGeom prst="rect">
              <a:avLst/>
            </a:prstGeom>
          </p:spPr>
        </p:pic>
        <p:pic>
          <p:nvPicPr>
            <p:cNvPr id="42" name="Picture 41">
              <a:extLst>
                <a:ext uri="{FF2B5EF4-FFF2-40B4-BE49-F238E27FC236}">
                  <a16:creationId xmlns:a16="http://schemas.microsoft.com/office/drawing/2014/main" id="{989224B3-2C62-43D8-AFD8-8D2073CD7D37}"/>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rot="16498540">
              <a:off x="11208133" y="2055628"/>
              <a:ext cx="695250" cy="738816"/>
            </a:xfrm>
            <a:prstGeom prst="rect">
              <a:avLst/>
            </a:prstGeom>
          </p:spPr>
        </p:pic>
        <p:pic>
          <p:nvPicPr>
            <p:cNvPr id="43" name="Picture 42">
              <a:extLst>
                <a:ext uri="{FF2B5EF4-FFF2-40B4-BE49-F238E27FC236}">
                  <a16:creationId xmlns:a16="http://schemas.microsoft.com/office/drawing/2014/main" id="{D0F6CCCB-8D4D-47C1-AC65-4B93717F9371}"/>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rot="5834169">
              <a:off x="8871127" y="2306408"/>
              <a:ext cx="713737" cy="505526"/>
            </a:xfrm>
            <a:prstGeom prst="rect">
              <a:avLst/>
            </a:prstGeom>
          </p:spPr>
        </p:pic>
      </p:grpSp>
    </p:spTree>
    <p:extLst>
      <p:ext uri="{BB962C8B-B14F-4D97-AF65-F5344CB8AC3E}">
        <p14:creationId xmlns:p14="http://schemas.microsoft.com/office/powerpoint/2010/main" val="30594969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5" name="Rectangle 34">
            <a:extLst>
              <a:ext uri="{FF2B5EF4-FFF2-40B4-BE49-F238E27FC236}">
                <a16:creationId xmlns:a16="http://schemas.microsoft.com/office/drawing/2014/main" id="{8EB03182-BB3B-4440-87FF-852BD882D6DC}"/>
              </a:ext>
            </a:extLst>
          </p:cNvPr>
          <p:cNvSpPr>
            <a:spLocks noGrp="1" noChangeArrowheads="1"/>
          </p:cNvSpPr>
          <p:nvPr>
            <p:ph type="title"/>
          </p:nvPr>
        </p:nvSpPr>
        <p:spPr>
          <a:xfrm>
            <a:off x="310594" y="180815"/>
            <a:ext cx="10972735" cy="1840523"/>
          </a:xfrm>
        </p:spPr>
        <p:txBody>
          <a:bodyPr>
            <a:noAutofit/>
          </a:bodyPr>
          <a:lstStyle/>
          <a:p>
            <a:r>
              <a:rPr lang="en-US" altLang="en-US" sz="4000" b="1" dirty="0">
                <a:solidFill>
                  <a:srgbClr val="9B2D1F"/>
                </a:solidFill>
                <a:latin typeface="+mn-lt"/>
              </a:rPr>
              <a:t>Baits: The most effective pesticide option</a:t>
            </a:r>
            <a:endParaRPr lang="en-US" altLang="en-US" sz="4000" dirty="0">
              <a:latin typeface="+mn-lt"/>
            </a:endParaRPr>
          </a:p>
        </p:txBody>
      </p:sp>
      <p:sp>
        <p:nvSpPr>
          <p:cNvPr id="140290" name="Rectangle 35">
            <a:extLst>
              <a:ext uri="{FF2B5EF4-FFF2-40B4-BE49-F238E27FC236}">
                <a16:creationId xmlns:a16="http://schemas.microsoft.com/office/drawing/2014/main" id="{2B6C8113-F478-1A42-813A-0F9A7E84332C}"/>
              </a:ext>
            </a:extLst>
          </p:cNvPr>
          <p:cNvSpPr>
            <a:spLocks noGrp="1" noChangeArrowheads="1"/>
          </p:cNvSpPr>
          <p:nvPr>
            <p:ph idx="1"/>
          </p:nvPr>
        </p:nvSpPr>
        <p:spPr>
          <a:xfrm>
            <a:off x="224249" y="2145322"/>
            <a:ext cx="4192768" cy="4064387"/>
          </a:xfrm>
        </p:spPr>
        <p:txBody>
          <a:bodyPr>
            <a:normAutofit fontScale="77500" lnSpcReduction="20000"/>
          </a:bodyPr>
          <a:lstStyle/>
          <a:p>
            <a:pPr marL="280988" indent="-280988">
              <a:lnSpc>
                <a:spcPct val="100000"/>
              </a:lnSpc>
              <a:spcBef>
                <a:spcPts val="0"/>
              </a:spcBef>
              <a:spcAft>
                <a:spcPts val="0"/>
              </a:spcAft>
              <a:buFont typeface="Arial" panose="020B0604020202020204" pitchFamily="34" charset="0"/>
              <a:buChar char="•"/>
            </a:pPr>
            <a:r>
              <a:rPr lang="en-US" sz="4400" dirty="0">
                <a:solidFill>
                  <a:schemeClr val="tx1"/>
                </a:solidFill>
              </a:rPr>
              <a:t>Cockroaches feed and share for </a:t>
            </a:r>
            <a:r>
              <a:rPr lang="en-US" sz="4000" dirty="0" err="1">
                <a:solidFill>
                  <a:schemeClr val="tx1"/>
                </a:solidFill>
              </a:rPr>
              <a:t>econdary</a:t>
            </a:r>
            <a:r>
              <a:rPr lang="en-US" sz="4000" dirty="0">
                <a:solidFill>
                  <a:schemeClr val="tx1"/>
                </a:solidFill>
              </a:rPr>
              <a:t> kill</a:t>
            </a:r>
          </a:p>
          <a:p>
            <a:pPr marL="280988" indent="-280988">
              <a:lnSpc>
                <a:spcPct val="100000"/>
              </a:lnSpc>
              <a:spcBef>
                <a:spcPts val="0"/>
              </a:spcBef>
              <a:spcAft>
                <a:spcPts val="0"/>
              </a:spcAft>
              <a:buFont typeface="Arial" panose="020B0604020202020204" pitchFamily="34" charset="0"/>
              <a:buChar char="•"/>
            </a:pPr>
            <a:r>
              <a:rPr lang="en-US" sz="4000" dirty="0"/>
              <a:t>Kills a</a:t>
            </a:r>
            <a:r>
              <a:rPr lang="en-US" sz="4000" dirty="0">
                <a:solidFill>
                  <a:schemeClr val="tx1"/>
                </a:solidFill>
              </a:rPr>
              <a:t>ll stages (except eggs)</a:t>
            </a:r>
            <a:endParaRPr lang="en-US" sz="4400" dirty="0">
              <a:solidFill>
                <a:schemeClr val="tx1"/>
              </a:solidFill>
            </a:endParaRPr>
          </a:p>
          <a:p>
            <a:pPr marL="280988" indent="-280988">
              <a:lnSpc>
                <a:spcPct val="100000"/>
              </a:lnSpc>
              <a:spcBef>
                <a:spcPts val="0"/>
              </a:spcBef>
              <a:spcAft>
                <a:spcPts val="0"/>
              </a:spcAft>
              <a:buFont typeface="Arial" panose="020B0604020202020204" pitchFamily="34" charset="0"/>
              <a:buChar char="•"/>
            </a:pPr>
            <a:r>
              <a:rPr lang="en-US" sz="4400" dirty="0">
                <a:solidFill>
                  <a:schemeClr val="tx1"/>
                </a:solidFill>
              </a:rPr>
              <a:t>Use in every room where inspection finds evidence</a:t>
            </a:r>
          </a:p>
        </p:txBody>
      </p:sp>
      <p:sp>
        <p:nvSpPr>
          <p:cNvPr id="140297" name="Text Box 37">
            <a:extLst>
              <a:ext uri="{FF2B5EF4-FFF2-40B4-BE49-F238E27FC236}">
                <a16:creationId xmlns:a16="http://schemas.microsoft.com/office/drawing/2014/main" id="{D687B349-439C-B34B-8BBA-7711CB961552}"/>
              </a:ext>
            </a:extLst>
          </p:cNvPr>
          <p:cNvSpPr txBox="1">
            <a:spLocks noChangeArrowheads="1"/>
          </p:cNvSpPr>
          <p:nvPr/>
        </p:nvSpPr>
        <p:spPr bwMode="auto">
          <a:xfrm>
            <a:off x="7875804" y="6379066"/>
            <a:ext cx="2230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2400" b="1" dirty="0">
                <a:solidFill>
                  <a:schemeClr val="bg1"/>
                </a:solidFill>
              </a:rPr>
              <a:t>Bait Station</a:t>
            </a:r>
          </a:p>
        </p:txBody>
      </p:sp>
      <p:pic>
        <p:nvPicPr>
          <p:cNvPr id="5" name="Picture 4">
            <a:extLst>
              <a:ext uri="{FF2B5EF4-FFF2-40B4-BE49-F238E27FC236}">
                <a16:creationId xmlns:a16="http://schemas.microsoft.com/office/drawing/2014/main" id="{F29F693D-751C-4A71-A01D-1B190B0755D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666615" y="2145322"/>
            <a:ext cx="7382841" cy="4064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08448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5" name="Rectangle 34">
            <a:extLst>
              <a:ext uri="{FF2B5EF4-FFF2-40B4-BE49-F238E27FC236}">
                <a16:creationId xmlns:a16="http://schemas.microsoft.com/office/drawing/2014/main" id="{8EB03182-BB3B-4440-87FF-852BD882D6DC}"/>
              </a:ext>
            </a:extLst>
          </p:cNvPr>
          <p:cNvSpPr>
            <a:spLocks noGrp="1" noChangeArrowheads="1"/>
          </p:cNvSpPr>
          <p:nvPr>
            <p:ph type="title"/>
          </p:nvPr>
        </p:nvSpPr>
        <p:spPr>
          <a:xfrm>
            <a:off x="441591" y="230559"/>
            <a:ext cx="11308817" cy="1243014"/>
          </a:xfrm>
        </p:spPr>
        <p:txBody>
          <a:bodyPr>
            <a:noAutofit/>
          </a:bodyPr>
          <a:lstStyle/>
          <a:p>
            <a:r>
              <a:rPr lang="en-US" altLang="en-US" sz="6000" b="1" dirty="0">
                <a:solidFill>
                  <a:srgbClr val="9B2D1F"/>
                </a:solidFill>
                <a:latin typeface="+mn-lt"/>
              </a:rPr>
              <a:t>Bait Delivery Mechanisms</a:t>
            </a:r>
            <a:endParaRPr lang="en-US" altLang="en-US" sz="7200" dirty="0">
              <a:latin typeface="+mn-lt"/>
            </a:endParaRPr>
          </a:p>
        </p:txBody>
      </p:sp>
      <p:sp>
        <p:nvSpPr>
          <p:cNvPr id="140296" name="Text Box 36">
            <a:extLst>
              <a:ext uri="{FF2B5EF4-FFF2-40B4-BE49-F238E27FC236}">
                <a16:creationId xmlns:a16="http://schemas.microsoft.com/office/drawing/2014/main" id="{C6500226-523F-3C4B-BDEF-9A5A3E15BAA4}"/>
              </a:ext>
            </a:extLst>
          </p:cNvPr>
          <p:cNvSpPr txBox="1">
            <a:spLocks noChangeArrowheads="1"/>
          </p:cNvSpPr>
          <p:nvPr/>
        </p:nvSpPr>
        <p:spPr bwMode="auto">
          <a:xfrm>
            <a:off x="1845620" y="6322218"/>
            <a:ext cx="266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sz="2400" b="1" dirty="0">
                <a:solidFill>
                  <a:schemeClr val="bg1"/>
                </a:solidFill>
              </a:rPr>
              <a:t>Gel Bait</a:t>
            </a:r>
          </a:p>
        </p:txBody>
      </p:sp>
      <p:grpSp>
        <p:nvGrpSpPr>
          <p:cNvPr id="14" name="Group 13">
            <a:extLst>
              <a:ext uri="{FF2B5EF4-FFF2-40B4-BE49-F238E27FC236}">
                <a16:creationId xmlns:a16="http://schemas.microsoft.com/office/drawing/2014/main" id="{8BA023D0-95C3-43DB-8A54-07ACBC071FEE}"/>
              </a:ext>
            </a:extLst>
          </p:cNvPr>
          <p:cNvGrpSpPr/>
          <p:nvPr/>
        </p:nvGrpSpPr>
        <p:grpSpPr>
          <a:xfrm>
            <a:off x="5357689" y="1852616"/>
            <a:ext cx="6593680" cy="4395786"/>
            <a:chOff x="5357689" y="1852616"/>
            <a:chExt cx="6593680" cy="4395786"/>
          </a:xfrm>
        </p:grpSpPr>
        <p:pic>
          <p:nvPicPr>
            <p:cNvPr id="15" name="Picture 14">
              <a:extLst>
                <a:ext uri="{FF2B5EF4-FFF2-40B4-BE49-F238E27FC236}">
                  <a16:creationId xmlns:a16="http://schemas.microsoft.com/office/drawing/2014/main" id="{B51A53E0-9671-417B-8B65-5040A1C6DF5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357689" y="1852616"/>
              <a:ext cx="6593680" cy="43957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 Box 37">
              <a:extLst>
                <a:ext uri="{FF2B5EF4-FFF2-40B4-BE49-F238E27FC236}">
                  <a16:creationId xmlns:a16="http://schemas.microsoft.com/office/drawing/2014/main" id="{C0A3FEAA-4019-4967-9715-A9DC5BE5E298}"/>
                </a:ext>
              </a:extLst>
            </p:cNvPr>
            <p:cNvSpPr txBox="1">
              <a:spLocks noChangeArrowheads="1"/>
            </p:cNvSpPr>
            <p:nvPr/>
          </p:nvSpPr>
          <p:spPr bwMode="auto">
            <a:xfrm>
              <a:off x="6424091" y="5668550"/>
              <a:ext cx="2230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2400" b="1" dirty="0"/>
                <a:t>Bait Station</a:t>
              </a:r>
            </a:p>
          </p:txBody>
        </p:sp>
      </p:grpSp>
      <p:grpSp>
        <p:nvGrpSpPr>
          <p:cNvPr id="10" name="Group 9">
            <a:extLst>
              <a:ext uri="{FF2B5EF4-FFF2-40B4-BE49-F238E27FC236}">
                <a16:creationId xmlns:a16="http://schemas.microsoft.com/office/drawing/2014/main" id="{18F7EB50-A9DC-4E91-8C66-7C241F5B541F}"/>
              </a:ext>
            </a:extLst>
          </p:cNvPr>
          <p:cNvGrpSpPr/>
          <p:nvPr/>
        </p:nvGrpSpPr>
        <p:grpSpPr>
          <a:xfrm>
            <a:off x="265494" y="3244013"/>
            <a:ext cx="5143500" cy="3429000"/>
            <a:chOff x="2078608" y="3346006"/>
            <a:chExt cx="5143500" cy="3429000"/>
          </a:xfrm>
        </p:grpSpPr>
        <p:pic>
          <p:nvPicPr>
            <p:cNvPr id="11" name="Picture 10">
              <a:extLst>
                <a:ext uri="{FF2B5EF4-FFF2-40B4-BE49-F238E27FC236}">
                  <a16:creationId xmlns:a16="http://schemas.microsoft.com/office/drawing/2014/main" id="{5BBC3BDF-4FC9-4FFF-8190-9AF7AF1671A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078608" y="3346006"/>
              <a:ext cx="51435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 Box 36">
              <a:extLst>
                <a:ext uri="{FF2B5EF4-FFF2-40B4-BE49-F238E27FC236}">
                  <a16:creationId xmlns:a16="http://schemas.microsoft.com/office/drawing/2014/main" id="{A703402C-C01C-4F29-843D-54B81C460335}"/>
                </a:ext>
              </a:extLst>
            </p:cNvPr>
            <p:cNvSpPr txBox="1">
              <a:spLocks noChangeArrowheads="1"/>
            </p:cNvSpPr>
            <p:nvPr/>
          </p:nvSpPr>
          <p:spPr bwMode="auto">
            <a:xfrm>
              <a:off x="2293495" y="6159294"/>
              <a:ext cx="473689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2400" b="1" dirty="0"/>
                <a:t>Gel Bait</a:t>
              </a:r>
            </a:p>
          </p:txBody>
        </p:sp>
      </p:grpSp>
    </p:spTree>
    <p:extLst>
      <p:ext uri="{BB962C8B-B14F-4D97-AF65-F5344CB8AC3E}">
        <p14:creationId xmlns:p14="http://schemas.microsoft.com/office/powerpoint/2010/main" val="141617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79FC27-A32F-4924-AE7E-8CB1BAFFBCE1}"/>
              </a:ext>
            </a:extLst>
          </p:cNvPr>
          <p:cNvSpPr/>
          <p:nvPr/>
        </p:nvSpPr>
        <p:spPr>
          <a:xfrm>
            <a:off x="1097280" y="1551709"/>
            <a:ext cx="10498340" cy="472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64" name="Rectangle 4">
            <a:extLst>
              <a:ext uri="{FF2B5EF4-FFF2-40B4-BE49-F238E27FC236}">
                <a16:creationId xmlns:a16="http://schemas.microsoft.com/office/drawing/2014/main" id="{0E8A3938-AEB9-314E-9F37-84774359DEAA}"/>
              </a:ext>
            </a:extLst>
          </p:cNvPr>
          <p:cNvSpPr>
            <a:spLocks noGrp="1" noChangeArrowheads="1"/>
          </p:cNvSpPr>
          <p:nvPr>
            <p:ph type="title"/>
          </p:nvPr>
        </p:nvSpPr>
        <p:spPr>
          <a:xfrm>
            <a:off x="446117" y="286603"/>
            <a:ext cx="10058400" cy="1084997"/>
          </a:xfrm>
        </p:spPr>
        <p:txBody>
          <a:bodyPr>
            <a:normAutofit fontScale="90000"/>
          </a:bodyPr>
          <a:lstStyle/>
          <a:p>
            <a:r>
              <a:rPr lang="en-US" altLang="en-US" sz="7200" b="1" dirty="0">
                <a:solidFill>
                  <a:srgbClr val="9B2D1F"/>
                </a:solidFill>
                <a:latin typeface="Calibri" panose="020F0502020204030204"/>
              </a:rPr>
              <a:t>What is a Cockroach?</a:t>
            </a:r>
            <a:endParaRPr lang="en-US" altLang="en-US" sz="7200" dirty="0"/>
          </a:p>
        </p:txBody>
      </p:sp>
      <p:sp>
        <p:nvSpPr>
          <p:cNvPr id="92165" name="Rectangle 5">
            <a:extLst>
              <a:ext uri="{FF2B5EF4-FFF2-40B4-BE49-F238E27FC236}">
                <a16:creationId xmlns:a16="http://schemas.microsoft.com/office/drawing/2014/main" id="{A2A7D238-BB38-204E-96A0-F074DB85953D}"/>
              </a:ext>
            </a:extLst>
          </p:cNvPr>
          <p:cNvSpPr>
            <a:spLocks noGrp="1" noChangeArrowheads="1"/>
          </p:cNvSpPr>
          <p:nvPr>
            <p:ph idx="1"/>
          </p:nvPr>
        </p:nvSpPr>
        <p:spPr>
          <a:xfrm>
            <a:off x="290945" y="1842655"/>
            <a:ext cx="5245642" cy="4681971"/>
          </a:xfrm>
        </p:spPr>
        <p:txBody>
          <a:bodyPr>
            <a:normAutofit/>
          </a:bodyPr>
          <a:lstStyle/>
          <a:p>
            <a:pPr marL="290513" indent="-290513" defTabSz="914400" eaLnBrk="1" hangingPunct="1">
              <a:lnSpc>
                <a:spcPct val="90000"/>
              </a:lnSpc>
              <a:spcBef>
                <a:spcPct val="30000"/>
              </a:spcBef>
              <a:buFont typeface="Arial" panose="020B0604020202020204" pitchFamily="34" charset="0"/>
              <a:buChar char="•"/>
            </a:pPr>
            <a:r>
              <a:rPr lang="en-US" altLang="en-US" sz="3200" kern="1200" dirty="0">
                <a:solidFill>
                  <a:schemeClr val="tx1"/>
                </a:solidFill>
                <a:latin typeface="Arial" panose="020B0604020202020204" pitchFamily="34" charset="0"/>
                <a:ea typeface="Osaka" panose="020B0600000000000000" pitchFamily="34" charset="-128"/>
                <a:cs typeface="+mn-cs"/>
              </a:rPr>
              <a:t>Live where humans provide food and water</a:t>
            </a:r>
          </a:p>
          <a:p>
            <a:pPr marL="290513" indent="-290513" defTabSz="914400" eaLnBrk="1" hangingPunct="1">
              <a:lnSpc>
                <a:spcPct val="90000"/>
              </a:lnSpc>
              <a:spcBef>
                <a:spcPct val="30000"/>
              </a:spcBef>
              <a:buFont typeface="Arial" panose="020B0604020202020204" pitchFamily="34" charset="0"/>
              <a:buChar char="•"/>
            </a:pPr>
            <a:r>
              <a:rPr lang="en-US" altLang="en-US" sz="3200" kern="1200" dirty="0">
                <a:solidFill>
                  <a:schemeClr val="tx1"/>
                </a:solidFill>
                <a:latin typeface="Arial" panose="020B0604020202020204" pitchFamily="34" charset="0"/>
                <a:ea typeface="Osaka" panose="020B0600000000000000" pitchFamily="34" charset="-128"/>
                <a:cs typeface="+mn-cs"/>
              </a:rPr>
              <a:t>Multiple eggs in each egg case means many nymphs (babies)</a:t>
            </a:r>
          </a:p>
          <a:p>
            <a:pPr marL="290513" indent="-290513" defTabSz="914400" eaLnBrk="1" hangingPunct="1">
              <a:lnSpc>
                <a:spcPct val="90000"/>
              </a:lnSpc>
              <a:spcBef>
                <a:spcPct val="30000"/>
              </a:spcBef>
              <a:buFont typeface="Arial" panose="020B0604020202020204" pitchFamily="34" charset="0"/>
              <a:buChar char="•"/>
            </a:pPr>
            <a:r>
              <a:rPr lang="en-US" altLang="en-US" sz="3200" kern="1200" dirty="0">
                <a:solidFill>
                  <a:schemeClr val="tx1"/>
                </a:solidFill>
                <a:latin typeface="Arial" panose="020B0604020202020204" pitchFamily="34" charset="0"/>
                <a:ea typeface="Osaka" panose="020B0600000000000000" pitchFamily="34" charset="-128"/>
                <a:cs typeface="+mn-cs"/>
              </a:rPr>
              <a:t>Mostly active at night, visible Cockroaches during the day indicate a serious infestation</a:t>
            </a:r>
          </a:p>
          <a:p>
            <a:endParaRPr lang="en-US" altLang="en-US" sz="2400" dirty="0"/>
          </a:p>
        </p:txBody>
      </p:sp>
      <p:pic>
        <p:nvPicPr>
          <p:cNvPr id="92163" name="Picture 7" descr="roach life cycle">
            <a:extLst>
              <a:ext uri="{FF2B5EF4-FFF2-40B4-BE49-F238E27FC236}">
                <a16:creationId xmlns:a16="http://schemas.microsoft.com/office/drawing/2014/main" id="{966C8D57-B551-BA48-8D87-B54AF1CE0D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80365" y="1551709"/>
            <a:ext cx="6308414" cy="4525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83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6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6">
            <a:extLst>
              <a:ext uri="{FF2B5EF4-FFF2-40B4-BE49-F238E27FC236}">
                <a16:creationId xmlns:a16="http://schemas.microsoft.com/office/drawing/2014/main" id="{EB1A1437-37C6-A547-B477-451D6C57B9E2}"/>
              </a:ext>
            </a:extLst>
          </p:cNvPr>
          <p:cNvSpPr>
            <a:spLocks noGrp="1" noChangeArrowheads="1"/>
          </p:cNvSpPr>
          <p:nvPr>
            <p:ph type="title"/>
          </p:nvPr>
        </p:nvSpPr>
        <p:spPr>
          <a:xfrm>
            <a:off x="260970" y="323377"/>
            <a:ext cx="11266465" cy="879652"/>
          </a:xfrm>
        </p:spPr>
        <p:txBody>
          <a:bodyPr>
            <a:noAutofit/>
          </a:bodyPr>
          <a:lstStyle/>
          <a:p>
            <a:r>
              <a:rPr lang="en-US" altLang="en-US" sz="5400" b="1" dirty="0">
                <a:solidFill>
                  <a:srgbClr val="9B2D1F"/>
                </a:solidFill>
                <a:latin typeface="+mn-lt"/>
              </a:rPr>
              <a:t>Baits</a:t>
            </a:r>
            <a:endParaRPr lang="en-US" altLang="en-US" sz="5400" dirty="0">
              <a:latin typeface="+mn-lt"/>
            </a:endParaRPr>
          </a:p>
        </p:txBody>
      </p:sp>
      <p:sp>
        <p:nvSpPr>
          <p:cNvPr id="142340" name="Rectangle 7">
            <a:extLst>
              <a:ext uri="{FF2B5EF4-FFF2-40B4-BE49-F238E27FC236}">
                <a16:creationId xmlns:a16="http://schemas.microsoft.com/office/drawing/2014/main" id="{203250F7-555A-1048-AD31-1506B98ABB92}"/>
              </a:ext>
            </a:extLst>
          </p:cNvPr>
          <p:cNvSpPr>
            <a:spLocks noGrp="1" noChangeArrowheads="1"/>
          </p:cNvSpPr>
          <p:nvPr>
            <p:ph idx="1"/>
          </p:nvPr>
        </p:nvSpPr>
        <p:spPr>
          <a:xfrm>
            <a:off x="342428" y="2574895"/>
            <a:ext cx="4544366" cy="3080077"/>
          </a:xfrm>
        </p:spPr>
        <p:txBody>
          <a:bodyPr>
            <a:normAutofit fontScale="85000" lnSpcReduction="10000"/>
          </a:bodyPr>
          <a:lstStyle/>
          <a:p>
            <a:pPr marL="284163" indent="-284163">
              <a:lnSpc>
                <a:spcPct val="100000"/>
              </a:lnSpc>
              <a:spcBef>
                <a:spcPts val="0"/>
              </a:spcBef>
              <a:spcAft>
                <a:spcPts val="0"/>
              </a:spcAft>
              <a:buFont typeface="Arial" panose="020B0604020202020204" pitchFamily="34" charset="0"/>
              <a:buChar char="•"/>
            </a:pPr>
            <a:r>
              <a:rPr lang="en-US" sz="4000" dirty="0">
                <a:solidFill>
                  <a:schemeClr val="tx1"/>
                </a:solidFill>
              </a:rPr>
              <a:t>Will still work where sanitation is low</a:t>
            </a:r>
          </a:p>
          <a:p>
            <a:pPr marL="284163" indent="-284163">
              <a:lnSpc>
                <a:spcPct val="100000"/>
              </a:lnSpc>
              <a:spcBef>
                <a:spcPts val="0"/>
              </a:spcBef>
              <a:spcAft>
                <a:spcPts val="0"/>
              </a:spcAft>
              <a:buFont typeface="Arial" panose="020B0604020202020204" pitchFamily="34" charset="0"/>
              <a:buChar char="•"/>
            </a:pPr>
            <a:r>
              <a:rPr lang="en-US" sz="4000" dirty="0">
                <a:solidFill>
                  <a:schemeClr val="tx1"/>
                </a:solidFill>
              </a:rPr>
              <a:t>More roaches = more bait</a:t>
            </a:r>
          </a:p>
          <a:p>
            <a:pPr marL="284163" indent="-284163">
              <a:lnSpc>
                <a:spcPct val="100000"/>
              </a:lnSpc>
              <a:spcBef>
                <a:spcPts val="0"/>
              </a:spcBef>
              <a:spcAft>
                <a:spcPts val="0"/>
              </a:spcAft>
              <a:buFont typeface="Arial" panose="020B0604020202020204" pitchFamily="34" charset="0"/>
              <a:buChar char="•"/>
            </a:pPr>
            <a:r>
              <a:rPr lang="en-US" sz="4000" dirty="0">
                <a:solidFill>
                  <a:schemeClr val="tx1"/>
                </a:solidFill>
              </a:rPr>
              <a:t>Rotate formulations</a:t>
            </a:r>
          </a:p>
          <a:p>
            <a:pPr eaLnBrk="1" hangingPunct="1">
              <a:lnSpc>
                <a:spcPct val="100000"/>
              </a:lnSpc>
              <a:spcBef>
                <a:spcPts val="0"/>
              </a:spcBef>
              <a:spcAft>
                <a:spcPts val="0"/>
              </a:spcAft>
              <a:buBlip>
                <a:blip r:embed="rId3"/>
              </a:buBlip>
            </a:pPr>
            <a:endParaRPr lang="en-US" altLang="en-US" dirty="0"/>
          </a:p>
        </p:txBody>
      </p:sp>
      <p:sp>
        <p:nvSpPr>
          <p:cNvPr id="142342" name="Text Box 10">
            <a:extLst>
              <a:ext uri="{FF2B5EF4-FFF2-40B4-BE49-F238E27FC236}">
                <a16:creationId xmlns:a16="http://schemas.microsoft.com/office/drawing/2014/main" id="{39F4B87C-CD2A-2240-9870-E27CAED20DFC}"/>
              </a:ext>
            </a:extLst>
          </p:cNvPr>
          <p:cNvSpPr txBox="1">
            <a:spLocks noChangeArrowheads="1"/>
          </p:cNvSpPr>
          <p:nvPr/>
        </p:nvSpPr>
        <p:spPr bwMode="auto">
          <a:xfrm>
            <a:off x="5439854" y="6143496"/>
            <a:ext cx="64882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2800" dirty="0">
                <a:solidFill>
                  <a:srgbClr val="000000"/>
                </a:solidFill>
                <a:latin typeface="+mn-lt"/>
              </a:rPr>
              <a:t>PMP</a:t>
            </a:r>
            <a:r>
              <a:rPr lang="en-US" altLang="ja-JP" sz="2800" dirty="0">
                <a:solidFill>
                  <a:srgbClr val="000000"/>
                </a:solidFill>
                <a:latin typeface="+mn-lt"/>
              </a:rPr>
              <a:t>s applies gel bait under a drawer</a:t>
            </a:r>
            <a:endParaRPr lang="en-US" altLang="en-US" sz="2800" dirty="0">
              <a:solidFill>
                <a:srgbClr val="000000"/>
              </a:solidFill>
              <a:latin typeface="+mn-lt"/>
            </a:endParaRPr>
          </a:p>
        </p:txBody>
      </p:sp>
      <p:pic>
        <p:nvPicPr>
          <p:cNvPr id="142343" name="Picture 1">
            <a:extLst>
              <a:ext uri="{FF2B5EF4-FFF2-40B4-BE49-F238E27FC236}">
                <a16:creationId xmlns:a16="http://schemas.microsoft.com/office/drawing/2014/main" id="{DE3FFBE0-1471-C34A-B507-E7CDFE2457A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0971" y="5452141"/>
            <a:ext cx="16192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A264380-EB24-4818-A864-569516E4154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439854" y="1764794"/>
            <a:ext cx="6488282" cy="43255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id="{B339B42D-1C9B-04E9-7888-E76C8B90269C}"/>
              </a:ext>
            </a:extLst>
          </p:cNvPr>
          <p:cNvSpPr/>
          <p:nvPr/>
        </p:nvSpPr>
        <p:spPr>
          <a:xfrm rot="20221514">
            <a:off x="6760564" y="3708323"/>
            <a:ext cx="1543986" cy="4384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482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FE6B5B-ECAF-4333-BDE7-A93533E6FDC2}"/>
              </a:ext>
            </a:extLst>
          </p:cNvPr>
          <p:cNvPicPr>
            <a:picLocks noChangeAspect="1"/>
          </p:cNvPicPr>
          <p:nvPr/>
        </p:nvPicPr>
        <p:blipFill>
          <a:blip r:embed="rId3"/>
          <a:stretch>
            <a:fillRect/>
          </a:stretch>
        </p:blipFill>
        <p:spPr>
          <a:xfrm>
            <a:off x="4211393" y="1871566"/>
            <a:ext cx="3147279" cy="2360459"/>
          </a:xfrm>
          <a:prstGeom prst="rect">
            <a:avLst/>
          </a:prstGeom>
        </p:spPr>
      </p:pic>
      <p:sp>
        <p:nvSpPr>
          <p:cNvPr id="140295" name="Rectangle 34">
            <a:extLst>
              <a:ext uri="{FF2B5EF4-FFF2-40B4-BE49-F238E27FC236}">
                <a16:creationId xmlns:a16="http://schemas.microsoft.com/office/drawing/2014/main" id="{8EB03182-BB3B-4440-87FF-852BD882D6DC}"/>
              </a:ext>
            </a:extLst>
          </p:cNvPr>
          <p:cNvSpPr>
            <a:spLocks noGrp="1" noChangeArrowheads="1"/>
          </p:cNvSpPr>
          <p:nvPr>
            <p:ph type="title"/>
          </p:nvPr>
        </p:nvSpPr>
        <p:spPr>
          <a:xfrm>
            <a:off x="200526" y="-49604"/>
            <a:ext cx="11790947" cy="1789178"/>
          </a:xfrm>
        </p:spPr>
        <p:txBody>
          <a:bodyPr>
            <a:noAutofit/>
          </a:bodyPr>
          <a:lstStyle/>
          <a:p>
            <a:r>
              <a:rPr lang="en-US" altLang="en-US" sz="6600" b="1" dirty="0">
                <a:solidFill>
                  <a:srgbClr val="9B2D1F"/>
                </a:solidFill>
                <a:latin typeface="+mn-lt"/>
              </a:rPr>
              <a:t>Keeping Baits Attractive</a:t>
            </a:r>
            <a:endParaRPr lang="en-US" altLang="en-US" sz="6600" dirty="0">
              <a:latin typeface="+mn-lt"/>
            </a:endParaRPr>
          </a:p>
        </p:txBody>
      </p:sp>
      <p:sp>
        <p:nvSpPr>
          <p:cNvPr id="140290" name="Rectangle 35">
            <a:extLst>
              <a:ext uri="{FF2B5EF4-FFF2-40B4-BE49-F238E27FC236}">
                <a16:creationId xmlns:a16="http://schemas.microsoft.com/office/drawing/2014/main" id="{2B6C8113-F478-1A42-813A-0F9A7E84332C}"/>
              </a:ext>
            </a:extLst>
          </p:cNvPr>
          <p:cNvSpPr>
            <a:spLocks noGrp="1" noChangeArrowheads="1"/>
          </p:cNvSpPr>
          <p:nvPr>
            <p:ph idx="1"/>
          </p:nvPr>
        </p:nvSpPr>
        <p:spPr>
          <a:xfrm>
            <a:off x="415212" y="1648325"/>
            <a:ext cx="5680787" cy="4992317"/>
          </a:xfrm>
        </p:spPr>
        <p:txBody>
          <a:bodyPr/>
          <a:lstStyle/>
          <a:p>
            <a:pPr marL="284163" indent="-284163">
              <a:lnSpc>
                <a:spcPct val="100000"/>
              </a:lnSpc>
              <a:spcBef>
                <a:spcPts val="0"/>
              </a:spcBef>
              <a:spcAft>
                <a:spcPts val="0"/>
              </a:spcAft>
              <a:buFont typeface="Arial" panose="020B0604020202020204" pitchFamily="34" charset="0"/>
              <a:buChar char="•"/>
            </a:pPr>
            <a:r>
              <a:rPr lang="en-US" sz="4400" b="1" dirty="0">
                <a:solidFill>
                  <a:schemeClr val="tx1"/>
                </a:solidFill>
              </a:rPr>
              <a:t>PMP: </a:t>
            </a:r>
            <a:r>
              <a:rPr lang="en-US" sz="4400" dirty="0">
                <a:solidFill>
                  <a:schemeClr val="tx1"/>
                </a:solidFill>
              </a:rPr>
              <a:t>Wear gloves</a:t>
            </a:r>
          </a:p>
          <a:p>
            <a:pPr marL="284163" indent="-284163">
              <a:lnSpc>
                <a:spcPct val="100000"/>
              </a:lnSpc>
              <a:spcBef>
                <a:spcPts val="0"/>
              </a:spcBef>
              <a:spcAft>
                <a:spcPts val="0"/>
              </a:spcAft>
              <a:buFont typeface="Arial" panose="020B0604020202020204" pitchFamily="34" charset="0"/>
              <a:buChar char="•"/>
            </a:pPr>
            <a:r>
              <a:rPr lang="en-US" sz="4400" b="1" dirty="0" err="1">
                <a:solidFill>
                  <a:schemeClr val="tx1"/>
                </a:solidFill>
              </a:rPr>
              <a:t>Resident:</a:t>
            </a:r>
            <a:r>
              <a:rPr lang="en-US" sz="4400" dirty="0" err="1">
                <a:solidFill>
                  <a:schemeClr val="tx1"/>
                </a:solidFill>
              </a:rPr>
              <a:t>No</a:t>
            </a:r>
            <a:r>
              <a:rPr lang="en-US" sz="4400" dirty="0">
                <a:solidFill>
                  <a:schemeClr val="tx1"/>
                </a:solidFill>
              </a:rPr>
              <a:t> pesticide sprays</a:t>
            </a:r>
          </a:p>
          <a:p>
            <a:pPr marL="284163" indent="-284163">
              <a:lnSpc>
                <a:spcPct val="100000"/>
              </a:lnSpc>
              <a:spcBef>
                <a:spcPts val="0"/>
              </a:spcBef>
              <a:spcAft>
                <a:spcPts val="0"/>
              </a:spcAft>
              <a:buFont typeface="Arial" panose="020B0604020202020204" pitchFamily="34" charset="0"/>
              <a:buChar char="•"/>
            </a:pPr>
            <a:r>
              <a:rPr lang="en-US" sz="4400" b="1" dirty="0">
                <a:solidFill>
                  <a:schemeClr val="tx1"/>
                </a:solidFill>
              </a:rPr>
              <a:t>Resident: </a:t>
            </a:r>
            <a:r>
              <a:rPr lang="en-US" sz="4400" dirty="0">
                <a:solidFill>
                  <a:schemeClr val="tx1"/>
                </a:solidFill>
              </a:rPr>
              <a:t>No scented cleaners</a:t>
            </a:r>
          </a:p>
          <a:p>
            <a:pPr marL="284163" indent="-284163">
              <a:lnSpc>
                <a:spcPct val="100000"/>
              </a:lnSpc>
              <a:spcBef>
                <a:spcPts val="0"/>
              </a:spcBef>
              <a:spcAft>
                <a:spcPts val="0"/>
              </a:spcAft>
              <a:buFont typeface="Arial" panose="020B0604020202020204" pitchFamily="34" charset="0"/>
              <a:buChar char="•"/>
            </a:pPr>
            <a:r>
              <a:rPr lang="en-US" sz="4400" b="1" dirty="0"/>
              <a:t>Resident: </a:t>
            </a:r>
            <a:r>
              <a:rPr lang="en-US" sz="4400" dirty="0"/>
              <a:t>no smoking</a:t>
            </a:r>
            <a:endParaRPr lang="en-US" sz="4400" dirty="0">
              <a:solidFill>
                <a:schemeClr val="tx1"/>
              </a:solidFill>
            </a:endParaRPr>
          </a:p>
          <a:p>
            <a:pPr marL="0" indent="0" eaLnBrk="1" hangingPunct="1">
              <a:lnSpc>
                <a:spcPct val="100000"/>
              </a:lnSpc>
              <a:spcBef>
                <a:spcPts val="0"/>
              </a:spcBef>
              <a:spcAft>
                <a:spcPts val="0"/>
              </a:spcAft>
              <a:buNone/>
            </a:pPr>
            <a:endParaRPr lang="en-US" altLang="en-US" dirty="0"/>
          </a:p>
        </p:txBody>
      </p:sp>
      <p:grpSp>
        <p:nvGrpSpPr>
          <p:cNvPr id="12" name="Group 11">
            <a:extLst>
              <a:ext uri="{FF2B5EF4-FFF2-40B4-BE49-F238E27FC236}">
                <a16:creationId xmlns:a16="http://schemas.microsoft.com/office/drawing/2014/main" id="{CA220FCB-6FC7-4A0D-AB7C-61DEF3781DA5}"/>
              </a:ext>
            </a:extLst>
          </p:cNvPr>
          <p:cNvGrpSpPr/>
          <p:nvPr/>
        </p:nvGrpSpPr>
        <p:grpSpPr>
          <a:xfrm>
            <a:off x="6974230" y="1975965"/>
            <a:ext cx="4490410" cy="4355388"/>
            <a:chOff x="6722015" y="1731334"/>
            <a:chExt cx="4742625" cy="4600019"/>
          </a:xfrm>
        </p:grpSpPr>
        <p:pic>
          <p:nvPicPr>
            <p:cNvPr id="11" name="Picture 10">
              <a:extLst>
                <a:ext uri="{FF2B5EF4-FFF2-40B4-BE49-F238E27FC236}">
                  <a16:creationId xmlns:a16="http://schemas.microsoft.com/office/drawing/2014/main" id="{6B943820-468D-4795-B36E-A4DA58B922C8}"/>
                </a:ext>
              </a:extLst>
            </p:cNvPr>
            <p:cNvPicPr>
              <a:picLocks noChangeAspect="1"/>
            </p:cNvPicPr>
            <p:nvPr/>
          </p:nvPicPr>
          <p:blipFill>
            <a:blip r:embed="rId4"/>
            <a:stretch>
              <a:fillRect/>
            </a:stretch>
          </p:blipFill>
          <p:spPr>
            <a:xfrm>
              <a:off x="8842322" y="2155138"/>
              <a:ext cx="2622318" cy="3908358"/>
            </a:xfrm>
            <a:prstGeom prst="rect">
              <a:avLst/>
            </a:prstGeom>
          </p:spPr>
        </p:pic>
        <p:grpSp>
          <p:nvGrpSpPr>
            <p:cNvPr id="9" name="Group 8">
              <a:extLst>
                <a:ext uri="{FF2B5EF4-FFF2-40B4-BE49-F238E27FC236}">
                  <a16:creationId xmlns:a16="http://schemas.microsoft.com/office/drawing/2014/main" id="{04F2887E-8EE4-4C85-A032-51AE611BDA84}"/>
                </a:ext>
              </a:extLst>
            </p:cNvPr>
            <p:cNvGrpSpPr/>
            <p:nvPr/>
          </p:nvGrpSpPr>
          <p:grpSpPr>
            <a:xfrm>
              <a:off x="6722015" y="1731334"/>
              <a:ext cx="4684995" cy="4600019"/>
              <a:chOff x="6391728" y="1791294"/>
              <a:chExt cx="4684995" cy="4600019"/>
            </a:xfrm>
          </p:grpSpPr>
          <p:pic>
            <p:nvPicPr>
              <p:cNvPr id="7" name="Picture 6">
                <a:extLst>
                  <a:ext uri="{FF2B5EF4-FFF2-40B4-BE49-F238E27FC236}">
                    <a16:creationId xmlns:a16="http://schemas.microsoft.com/office/drawing/2014/main" id="{BCA28A41-B4C4-4EC4-871D-2C4B1E01D496}"/>
                  </a:ext>
                </a:extLst>
              </p:cNvPr>
              <p:cNvPicPr>
                <a:picLocks noChangeAspect="1"/>
              </p:cNvPicPr>
              <p:nvPr/>
            </p:nvPicPr>
            <p:blipFill>
              <a:blip r:embed="rId5"/>
              <a:stretch>
                <a:fillRect/>
              </a:stretch>
            </p:blipFill>
            <p:spPr>
              <a:xfrm>
                <a:off x="6721523" y="2215098"/>
                <a:ext cx="1829428" cy="3642148"/>
              </a:xfrm>
              <a:prstGeom prst="rect">
                <a:avLst/>
              </a:prstGeom>
            </p:spPr>
          </p:pic>
          <p:pic>
            <p:nvPicPr>
              <p:cNvPr id="5" name="Picture 4">
                <a:extLst>
                  <a:ext uri="{FF2B5EF4-FFF2-40B4-BE49-F238E27FC236}">
                    <a16:creationId xmlns:a16="http://schemas.microsoft.com/office/drawing/2014/main" id="{CF670642-D426-451D-8815-5F00BAD67E88}"/>
                  </a:ext>
                </a:extLst>
              </p:cNvPr>
              <p:cNvPicPr>
                <a:picLocks noChangeAspect="1"/>
              </p:cNvPicPr>
              <p:nvPr/>
            </p:nvPicPr>
            <p:blipFill>
              <a:blip r:embed="rId6"/>
              <a:stretch>
                <a:fillRect/>
              </a:stretch>
            </p:blipFill>
            <p:spPr>
              <a:xfrm>
                <a:off x="6391728" y="1791294"/>
                <a:ext cx="4684995" cy="4600019"/>
              </a:xfrm>
              <a:prstGeom prst="rect">
                <a:avLst/>
              </a:prstGeom>
            </p:spPr>
          </p:pic>
        </p:grpSp>
      </p:grpSp>
    </p:spTree>
    <p:extLst>
      <p:ext uri="{BB962C8B-B14F-4D97-AF65-F5344CB8AC3E}">
        <p14:creationId xmlns:p14="http://schemas.microsoft.com/office/powerpoint/2010/main" val="808917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6">
            <a:extLst>
              <a:ext uri="{FF2B5EF4-FFF2-40B4-BE49-F238E27FC236}">
                <a16:creationId xmlns:a16="http://schemas.microsoft.com/office/drawing/2014/main" id="{47931E22-96EF-044D-B090-04169923FC4D}"/>
              </a:ext>
            </a:extLst>
          </p:cNvPr>
          <p:cNvSpPr>
            <a:spLocks noGrp="1" noChangeArrowheads="1"/>
          </p:cNvSpPr>
          <p:nvPr>
            <p:ph type="title"/>
          </p:nvPr>
        </p:nvSpPr>
        <p:spPr/>
        <p:txBody>
          <a:bodyPr>
            <a:noAutofit/>
          </a:bodyPr>
          <a:lstStyle/>
          <a:p>
            <a:r>
              <a:rPr lang="en-US" altLang="en-US" sz="6000" b="1" dirty="0">
                <a:solidFill>
                  <a:srgbClr val="9B2D1F"/>
                </a:solidFill>
                <a:latin typeface="+mn-lt"/>
              </a:rPr>
              <a:t>Insecticidal Dusts</a:t>
            </a:r>
            <a:endParaRPr lang="en-US" altLang="en-US" sz="6000" b="1" dirty="0">
              <a:latin typeface="+mn-lt"/>
            </a:endParaRPr>
          </a:p>
        </p:txBody>
      </p:sp>
      <p:sp>
        <p:nvSpPr>
          <p:cNvPr id="148484" name="Rectangle 37">
            <a:extLst>
              <a:ext uri="{FF2B5EF4-FFF2-40B4-BE49-F238E27FC236}">
                <a16:creationId xmlns:a16="http://schemas.microsoft.com/office/drawing/2014/main" id="{BD71C3DB-D932-F04C-8470-FBBA944A88D7}"/>
              </a:ext>
            </a:extLst>
          </p:cNvPr>
          <p:cNvSpPr>
            <a:spLocks noGrp="1" noChangeArrowheads="1"/>
          </p:cNvSpPr>
          <p:nvPr>
            <p:ph idx="1"/>
          </p:nvPr>
        </p:nvSpPr>
        <p:spPr>
          <a:xfrm>
            <a:off x="257784" y="1769284"/>
            <a:ext cx="7751493" cy="4023360"/>
          </a:xfrm>
        </p:spPr>
        <p:txBody>
          <a:bodyPr>
            <a:noAutofit/>
          </a:bodyPr>
          <a:lstStyle/>
          <a:p>
            <a:pPr marL="225425" indent="-225425" eaLnBrk="1" hangingPunct="1">
              <a:lnSpc>
                <a:spcPct val="100000"/>
              </a:lnSpc>
              <a:spcBef>
                <a:spcPts val="0"/>
              </a:spcBef>
              <a:spcAft>
                <a:spcPts val="0"/>
              </a:spcAft>
              <a:buFont typeface="Arial" panose="020B0604020202020204" pitchFamily="34" charset="0"/>
              <a:buChar char="•"/>
            </a:pPr>
            <a:r>
              <a:rPr lang="en-US" altLang="en-US" sz="4400" dirty="0">
                <a:solidFill>
                  <a:schemeClr val="tx1"/>
                </a:solidFill>
              </a:rPr>
              <a:t>Boric acid - Stomach poison</a:t>
            </a:r>
          </a:p>
          <a:p>
            <a:pPr marL="65088" indent="-265113">
              <a:spcBef>
                <a:spcPts val="0"/>
              </a:spcBef>
              <a:spcAft>
                <a:spcPts val="0"/>
              </a:spcAft>
              <a:buFont typeface="Arial" panose="020B0604020202020204" pitchFamily="34" charset="0"/>
              <a:buChar char="•"/>
            </a:pPr>
            <a:r>
              <a:rPr lang="en-US" altLang="en-US" sz="4800" dirty="0"/>
              <a:t>Silica and d</a:t>
            </a:r>
            <a:r>
              <a:rPr lang="en-US" altLang="en-US" sz="4800" dirty="0">
                <a:solidFill>
                  <a:schemeClr val="tx1"/>
                </a:solidFill>
              </a:rPr>
              <a:t>iatomaceous earth - desiccant</a:t>
            </a:r>
          </a:p>
          <a:p>
            <a:pPr marL="65088" indent="-265113">
              <a:spcBef>
                <a:spcPts val="0"/>
              </a:spcBef>
              <a:spcAft>
                <a:spcPts val="0"/>
              </a:spcAft>
              <a:buFont typeface="Arial" panose="020B0604020202020204" pitchFamily="34" charset="0"/>
              <a:buChar char="•"/>
            </a:pPr>
            <a:r>
              <a:rPr lang="en-US" altLang="en-US" sz="4800" dirty="0"/>
              <a:t>Chemical</a:t>
            </a:r>
            <a:r>
              <a:rPr lang="en-US" altLang="en-US" sz="4800" dirty="0">
                <a:solidFill>
                  <a:schemeClr val="tx1"/>
                </a:solidFill>
              </a:rPr>
              <a:t> </a:t>
            </a:r>
          </a:p>
        </p:txBody>
      </p:sp>
      <p:grpSp>
        <p:nvGrpSpPr>
          <p:cNvPr id="4" name="Group 3">
            <a:extLst>
              <a:ext uri="{FF2B5EF4-FFF2-40B4-BE49-F238E27FC236}">
                <a16:creationId xmlns:a16="http://schemas.microsoft.com/office/drawing/2014/main" id="{90102D71-20EA-4404-8890-AD35E7C832F5}"/>
              </a:ext>
            </a:extLst>
          </p:cNvPr>
          <p:cNvGrpSpPr/>
          <p:nvPr/>
        </p:nvGrpSpPr>
        <p:grpSpPr>
          <a:xfrm>
            <a:off x="5183646" y="3597639"/>
            <a:ext cx="6750570" cy="2854572"/>
            <a:chOff x="5117465" y="3140401"/>
            <a:chExt cx="6686153" cy="2789081"/>
          </a:xfrm>
        </p:grpSpPr>
        <p:pic>
          <p:nvPicPr>
            <p:cNvPr id="3" name="Picture 2">
              <a:extLst>
                <a:ext uri="{FF2B5EF4-FFF2-40B4-BE49-F238E27FC236}">
                  <a16:creationId xmlns:a16="http://schemas.microsoft.com/office/drawing/2014/main" id="{8C09B9A8-E284-40CF-99C2-834858D2DB20}"/>
                </a:ext>
              </a:extLst>
            </p:cNvPr>
            <p:cNvPicPr>
              <a:picLocks noChangeAspect="1"/>
            </p:cNvPicPr>
            <p:nvPr/>
          </p:nvPicPr>
          <p:blipFill>
            <a:blip r:embed="rId3"/>
            <a:stretch>
              <a:fillRect/>
            </a:stretch>
          </p:blipFill>
          <p:spPr>
            <a:xfrm>
              <a:off x="5117465" y="3140401"/>
              <a:ext cx="6686153" cy="27890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48485" name="Group 45">
              <a:extLst>
                <a:ext uri="{FF2B5EF4-FFF2-40B4-BE49-F238E27FC236}">
                  <a16:creationId xmlns:a16="http://schemas.microsoft.com/office/drawing/2014/main" id="{A3DB192B-ED0D-1E4D-9F0C-6E824E278204}"/>
                </a:ext>
              </a:extLst>
            </p:cNvPr>
            <p:cNvGrpSpPr>
              <a:grpSpLocks/>
            </p:cNvGrpSpPr>
            <p:nvPr/>
          </p:nvGrpSpPr>
          <p:grpSpPr bwMode="auto">
            <a:xfrm>
              <a:off x="5117466" y="3141226"/>
              <a:ext cx="6684805" cy="2774118"/>
              <a:chOff x="2832" y="2669"/>
              <a:chExt cx="2464" cy="1027"/>
            </a:xfrm>
          </p:grpSpPr>
          <p:sp>
            <p:nvSpPr>
              <p:cNvPr id="148488" name="Line 42">
                <a:extLst>
                  <a:ext uri="{FF2B5EF4-FFF2-40B4-BE49-F238E27FC236}">
                    <a16:creationId xmlns:a16="http://schemas.microsoft.com/office/drawing/2014/main" id="{8EA92A52-355B-7C42-8175-0B1875017A31}"/>
                  </a:ext>
                </a:extLst>
              </p:cNvPr>
              <p:cNvSpPr>
                <a:spLocks noChangeShapeType="1"/>
              </p:cNvSpPr>
              <p:nvPr/>
            </p:nvSpPr>
            <p:spPr bwMode="auto">
              <a:xfrm>
                <a:off x="2832" y="2669"/>
                <a:ext cx="2448" cy="1027"/>
              </a:xfrm>
              <a:prstGeom prst="line">
                <a:avLst/>
              </a:prstGeom>
              <a:noFill/>
              <a:ln w="76200">
                <a:solidFill>
                  <a:srgbClr val="9D2E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8489" name="Line 43">
                <a:extLst>
                  <a:ext uri="{FF2B5EF4-FFF2-40B4-BE49-F238E27FC236}">
                    <a16:creationId xmlns:a16="http://schemas.microsoft.com/office/drawing/2014/main" id="{B141F975-CBDB-6344-B6F6-038525009C84}"/>
                  </a:ext>
                </a:extLst>
              </p:cNvPr>
              <p:cNvSpPr>
                <a:spLocks noChangeShapeType="1"/>
              </p:cNvSpPr>
              <p:nvPr/>
            </p:nvSpPr>
            <p:spPr bwMode="auto">
              <a:xfrm flipV="1">
                <a:off x="2832" y="2669"/>
                <a:ext cx="2464" cy="1027"/>
              </a:xfrm>
              <a:prstGeom prst="line">
                <a:avLst/>
              </a:prstGeom>
              <a:noFill/>
              <a:ln w="76200">
                <a:solidFill>
                  <a:srgbClr val="9D2E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pic>
        <p:nvPicPr>
          <p:cNvPr id="148486" name="Picture 1">
            <a:extLst>
              <a:ext uri="{FF2B5EF4-FFF2-40B4-BE49-F238E27FC236}">
                <a16:creationId xmlns:a16="http://schemas.microsoft.com/office/drawing/2014/main" id="{C062D373-E783-C042-A09E-E63282301E7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3771" y="5364414"/>
            <a:ext cx="16192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84924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6">
            <a:extLst>
              <a:ext uri="{FF2B5EF4-FFF2-40B4-BE49-F238E27FC236}">
                <a16:creationId xmlns:a16="http://schemas.microsoft.com/office/drawing/2014/main" id="{47931E22-96EF-044D-B090-04169923FC4D}"/>
              </a:ext>
            </a:extLst>
          </p:cNvPr>
          <p:cNvSpPr>
            <a:spLocks noGrp="1" noChangeArrowheads="1"/>
          </p:cNvSpPr>
          <p:nvPr>
            <p:ph type="title"/>
          </p:nvPr>
        </p:nvSpPr>
        <p:spPr/>
        <p:txBody>
          <a:bodyPr>
            <a:noAutofit/>
          </a:bodyPr>
          <a:lstStyle/>
          <a:p>
            <a:r>
              <a:rPr lang="en-US" altLang="en-US" sz="6000" b="1" dirty="0">
                <a:solidFill>
                  <a:srgbClr val="9B2D1F"/>
                </a:solidFill>
                <a:latin typeface="+mn-lt"/>
              </a:rPr>
              <a:t>Insecticidal Dusts</a:t>
            </a:r>
            <a:endParaRPr lang="en-US" altLang="en-US" sz="6000" b="1" dirty="0">
              <a:latin typeface="+mn-lt"/>
            </a:endParaRPr>
          </a:p>
        </p:txBody>
      </p:sp>
      <p:sp>
        <p:nvSpPr>
          <p:cNvPr id="148484" name="Rectangle 37">
            <a:extLst>
              <a:ext uri="{FF2B5EF4-FFF2-40B4-BE49-F238E27FC236}">
                <a16:creationId xmlns:a16="http://schemas.microsoft.com/office/drawing/2014/main" id="{BD71C3DB-D932-F04C-8470-FBBA944A88D7}"/>
              </a:ext>
            </a:extLst>
          </p:cNvPr>
          <p:cNvSpPr>
            <a:spLocks noGrp="1" noChangeArrowheads="1"/>
          </p:cNvSpPr>
          <p:nvPr>
            <p:ph idx="1"/>
          </p:nvPr>
        </p:nvSpPr>
        <p:spPr>
          <a:xfrm>
            <a:off x="257785" y="1769284"/>
            <a:ext cx="4168618" cy="4023360"/>
          </a:xfrm>
        </p:spPr>
        <p:txBody>
          <a:bodyPr>
            <a:noAutofit/>
          </a:bodyPr>
          <a:lstStyle/>
          <a:p>
            <a:pPr marL="284163" indent="-284163">
              <a:lnSpc>
                <a:spcPct val="100000"/>
              </a:lnSpc>
              <a:spcBef>
                <a:spcPts val="0"/>
              </a:spcBef>
              <a:spcAft>
                <a:spcPts val="0"/>
              </a:spcAft>
              <a:buFont typeface="Arial" panose="020B0604020202020204" pitchFamily="34" charset="0"/>
              <a:buChar char="•"/>
            </a:pPr>
            <a:r>
              <a:rPr lang="en-US" altLang="en-US" sz="3600" dirty="0">
                <a:solidFill>
                  <a:schemeClr val="tx1"/>
                </a:solidFill>
              </a:rPr>
              <a:t>Light dusting,</a:t>
            </a:r>
          </a:p>
          <a:p>
            <a:pPr marL="284163" indent="-284163">
              <a:lnSpc>
                <a:spcPct val="100000"/>
              </a:lnSpc>
              <a:spcBef>
                <a:spcPts val="0"/>
              </a:spcBef>
              <a:spcAft>
                <a:spcPts val="0"/>
              </a:spcAft>
              <a:buFont typeface="Arial" panose="020B0604020202020204" pitchFamily="34" charset="0"/>
              <a:buChar char="•"/>
            </a:pPr>
            <a:r>
              <a:rPr lang="en-US" altLang="en-US" sz="3600" dirty="0"/>
              <a:t>K</a:t>
            </a:r>
            <a:r>
              <a:rPr lang="en-US" altLang="en-US" sz="3600" dirty="0">
                <a:solidFill>
                  <a:schemeClr val="tx1"/>
                </a:solidFill>
              </a:rPr>
              <a:t>eep dry</a:t>
            </a:r>
          </a:p>
          <a:p>
            <a:pPr marL="284163" indent="-284163">
              <a:lnSpc>
                <a:spcPct val="100000"/>
              </a:lnSpc>
              <a:spcBef>
                <a:spcPts val="0"/>
              </a:spcBef>
              <a:spcAft>
                <a:spcPts val="0"/>
              </a:spcAft>
              <a:buFont typeface="Arial" panose="020B0604020202020204" pitchFamily="34" charset="0"/>
              <a:buChar char="•"/>
            </a:pPr>
            <a:r>
              <a:rPr lang="en-US" altLang="en-US" sz="3600" dirty="0">
                <a:solidFill>
                  <a:schemeClr val="tx1"/>
                </a:solidFill>
              </a:rPr>
              <a:t>Unit turnovers or Cabinet replacement:</a:t>
            </a:r>
          </a:p>
          <a:p>
            <a:pPr marL="465138" lvl="1" indent="-265113">
              <a:lnSpc>
                <a:spcPct val="100000"/>
              </a:lnSpc>
              <a:spcBef>
                <a:spcPts val="0"/>
              </a:spcBef>
              <a:spcAft>
                <a:spcPts val="0"/>
              </a:spcAft>
              <a:buFont typeface="Arial" panose="020B0604020202020204" pitchFamily="34" charset="0"/>
              <a:buChar char="•"/>
            </a:pPr>
            <a:r>
              <a:rPr lang="en-US" altLang="en-US" sz="3200" dirty="0">
                <a:solidFill>
                  <a:schemeClr val="tx1"/>
                </a:solidFill>
              </a:rPr>
              <a:t>Clean first</a:t>
            </a:r>
          </a:p>
          <a:p>
            <a:pPr marL="465138" lvl="1" indent="-265113">
              <a:lnSpc>
                <a:spcPct val="100000"/>
              </a:lnSpc>
              <a:spcBef>
                <a:spcPts val="0"/>
              </a:spcBef>
              <a:spcAft>
                <a:spcPts val="0"/>
              </a:spcAft>
              <a:buFont typeface="Arial" panose="020B0604020202020204" pitchFamily="34" charset="0"/>
              <a:buChar char="•"/>
            </a:pPr>
            <a:r>
              <a:rPr lang="en-US" altLang="en-US" sz="3200" dirty="0">
                <a:solidFill>
                  <a:schemeClr val="tx1"/>
                </a:solidFill>
              </a:rPr>
              <a:t>Apply in walls, under and behind cabinets</a:t>
            </a:r>
          </a:p>
        </p:txBody>
      </p:sp>
      <p:grpSp>
        <p:nvGrpSpPr>
          <p:cNvPr id="4" name="Group 3">
            <a:extLst>
              <a:ext uri="{FF2B5EF4-FFF2-40B4-BE49-F238E27FC236}">
                <a16:creationId xmlns:a16="http://schemas.microsoft.com/office/drawing/2014/main" id="{90102D71-20EA-4404-8890-AD35E7C832F5}"/>
              </a:ext>
            </a:extLst>
          </p:cNvPr>
          <p:cNvGrpSpPr/>
          <p:nvPr/>
        </p:nvGrpSpPr>
        <p:grpSpPr>
          <a:xfrm>
            <a:off x="4620930" y="2779534"/>
            <a:ext cx="7362569" cy="3071243"/>
            <a:chOff x="5117465" y="3140401"/>
            <a:chExt cx="6686153" cy="2789081"/>
          </a:xfrm>
        </p:grpSpPr>
        <p:pic>
          <p:nvPicPr>
            <p:cNvPr id="3" name="Picture 2">
              <a:extLst>
                <a:ext uri="{FF2B5EF4-FFF2-40B4-BE49-F238E27FC236}">
                  <a16:creationId xmlns:a16="http://schemas.microsoft.com/office/drawing/2014/main" id="{8C09B9A8-E284-40CF-99C2-834858D2DB20}"/>
                </a:ext>
              </a:extLst>
            </p:cNvPr>
            <p:cNvPicPr>
              <a:picLocks noChangeAspect="1"/>
            </p:cNvPicPr>
            <p:nvPr/>
          </p:nvPicPr>
          <p:blipFill>
            <a:blip r:embed="rId3"/>
            <a:stretch>
              <a:fillRect/>
            </a:stretch>
          </p:blipFill>
          <p:spPr>
            <a:xfrm>
              <a:off x="5117465" y="3140401"/>
              <a:ext cx="6686153" cy="27890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48485" name="Group 45">
              <a:extLst>
                <a:ext uri="{FF2B5EF4-FFF2-40B4-BE49-F238E27FC236}">
                  <a16:creationId xmlns:a16="http://schemas.microsoft.com/office/drawing/2014/main" id="{A3DB192B-ED0D-1E4D-9F0C-6E824E278204}"/>
                </a:ext>
              </a:extLst>
            </p:cNvPr>
            <p:cNvGrpSpPr>
              <a:grpSpLocks/>
            </p:cNvGrpSpPr>
            <p:nvPr/>
          </p:nvGrpSpPr>
          <p:grpSpPr bwMode="auto">
            <a:xfrm>
              <a:off x="5117466" y="3141226"/>
              <a:ext cx="6684805" cy="2774118"/>
              <a:chOff x="2832" y="2669"/>
              <a:chExt cx="2464" cy="1027"/>
            </a:xfrm>
          </p:grpSpPr>
          <p:sp>
            <p:nvSpPr>
              <p:cNvPr id="148488" name="Line 42">
                <a:extLst>
                  <a:ext uri="{FF2B5EF4-FFF2-40B4-BE49-F238E27FC236}">
                    <a16:creationId xmlns:a16="http://schemas.microsoft.com/office/drawing/2014/main" id="{8EA92A52-355B-7C42-8175-0B1875017A31}"/>
                  </a:ext>
                </a:extLst>
              </p:cNvPr>
              <p:cNvSpPr>
                <a:spLocks noChangeShapeType="1"/>
              </p:cNvSpPr>
              <p:nvPr/>
            </p:nvSpPr>
            <p:spPr bwMode="auto">
              <a:xfrm>
                <a:off x="2832" y="2669"/>
                <a:ext cx="2448" cy="1027"/>
              </a:xfrm>
              <a:prstGeom prst="line">
                <a:avLst/>
              </a:prstGeom>
              <a:noFill/>
              <a:ln w="76200">
                <a:solidFill>
                  <a:srgbClr val="9D2E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8489" name="Line 43">
                <a:extLst>
                  <a:ext uri="{FF2B5EF4-FFF2-40B4-BE49-F238E27FC236}">
                    <a16:creationId xmlns:a16="http://schemas.microsoft.com/office/drawing/2014/main" id="{B141F975-CBDB-6344-B6F6-038525009C84}"/>
                  </a:ext>
                </a:extLst>
              </p:cNvPr>
              <p:cNvSpPr>
                <a:spLocks noChangeShapeType="1"/>
              </p:cNvSpPr>
              <p:nvPr/>
            </p:nvSpPr>
            <p:spPr bwMode="auto">
              <a:xfrm flipV="1">
                <a:off x="2832" y="2669"/>
                <a:ext cx="2464" cy="1027"/>
              </a:xfrm>
              <a:prstGeom prst="line">
                <a:avLst/>
              </a:prstGeom>
              <a:noFill/>
              <a:ln w="76200">
                <a:solidFill>
                  <a:srgbClr val="9D2E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pic>
        <p:nvPicPr>
          <p:cNvPr id="148486" name="Picture 1">
            <a:extLst>
              <a:ext uri="{FF2B5EF4-FFF2-40B4-BE49-F238E27FC236}">
                <a16:creationId xmlns:a16="http://schemas.microsoft.com/office/drawing/2014/main" id="{C062D373-E783-C042-A09E-E63282301E7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6403" y="5926312"/>
            <a:ext cx="1181992" cy="93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727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48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848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848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7">
            <a:extLst>
              <a:ext uri="{FF2B5EF4-FFF2-40B4-BE49-F238E27FC236}">
                <a16:creationId xmlns:a16="http://schemas.microsoft.com/office/drawing/2014/main" id="{A887FC35-750F-424D-97A6-88377D2398F0}"/>
              </a:ext>
            </a:extLst>
          </p:cNvPr>
          <p:cNvSpPr>
            <a:spLocks noGrp="1" noChangeArrowheads="1"/>
          </p:cNvSpPr>
          <p:nvPr>
            <p:ph type="title"/>
          </p:nvPr>
        </p:nvSpPr>
        <p:spPr>
          <a:xfrm>
            <a:off x="324854" y="68410"/>
            <a:ext cx="11413259" cy="1671164"/>
          </a:xfrm>
        </p:spPr>
        <p:txBody>
          <a:bodyPr>
            <a:noAutofit/>
          </a:bodyPr>
          <a:lstStyle/>
          <a:p>
            <a:r>
              <a:rPr lang="en-US" altLang="en-US" sz="6000" b="1" dirty="0">
                <a:solidFill>
                  <a:srgbClr val="9B2D1F"/>
                </a:solidFill>
                <a:latin typeface="+mn-lt"/>
              </a:rPr>
              <a:t>Insect Growth Regulators</a:t>
            </a:r>
            <a:endParaRPr lang="en-US" altLang="en-US" sz="6000" dirty="0">
              <a:latin typeface="+mn-lt"/>
            </a:endParaRPr>
          </a:p>
        </p:txBody>
      </p:sp>
      <p:sp>
        <p:nvSpPr>
          <p:cNvPr id="152580" name="Rectangle 8">
            <a:extLst>
              <a:ext uri="{FF2B5EF4-FFF2-40B4-BE49-F238E27FC236}">
                <a16:creationId xmlns:a16="http://schemas.microsoft.com/office/drawing/2014/main" id="{35821419-B0A1-2F47-AD22-4A2CCA3FBC9A}"/>
              </a:ext>
            </a:extLst>
          </p:cNvPr>
          <p:cNvSpPr>
            <a:spLocks noGrp="1" noChangeArrowheads="1"/>
          </p:cNvSpPr>
          <p:nvPr>
            <p:ph idx="1"/>
          </p:nvPr>
        </p:nvSpPr>
        <p:spPr>
          <a:xfrm>
            <a:off x="5178392" y="2243138"/>
            <a:ext cx="6909892" cy="3984407"/>
          </a:xfrm>
        </p:spPr>
        <p:txBody>
          <a:bodyPr>
            <a:normAutofit fontScale="92500" lnSpcReduction="20000"/>
          </a:bodyPr>
          <a:lstStyle/>
          <a:p>
            <a:pPr marL="293688" indent="-293688" eaLnBrk="1" hangingPunct="1">
              <a:lnSpc>
                <a:spcPct val="100000"/>
              </a:lnSpc>
              <a:spcBef>
                <a:spcPts val="0"/>
              </a:spcBef>
              <a:spcAft>
                <a:spcPts val="0"/>
              </a:spcAft>
              <a:buFont typeface="Arial" panose="020B0604020202020204" pitchFamily="34" charset="0"/>
              <a:buChar char="•"/>
            </a:pPr>
            <a:r>
              <a:rPr lang="en-US" altLang="en-US" sz="4400" dirty="0">
                <a:solidFill>
                  <a:schemeClr val="tx1"/>
                </a:solidFill>
              </a:rPr>
              <a:t>Interfere with cockroach growth and egg hatching</a:t>
            </a:r>
          </a:p>
          <a:p>
            <a:pPr marL="293688" indent="-293688" eaLnBrk="1" hangingPunct="1">
              <a:lnSpc>
                <a:spcPct val="100000"/>
              </a:lnSpc>
              <a:spcBef>
                <a:spcPts val="0"/>
              </a:spcBef>
              <a:spcAft>
                <a:spcPts val="0"/>
              </a:spcAft>
              <a:buFont typeface="Arial" panose="020B0604020202020204" pitchFamily="34" charset="0"/>
              <a:buChar char="•"/>
            </a:pPr>
            <a:r>
              <a:rPr lang="en-US" altLang="en-US" sz="4400" dirty="0">
                <a:solidFill>
                  <a:schemeClr val="tx1"/>
                </a:solidFill>
              </a:rPr>
              <a:t>Take a ~month to work, effective for +/- 90 days </a:t>
            </a:r>
          </a:p>
          <a:p>
            <a:pPr marL="293688" indent="-293688" eaLnBrk="1" hangingPunct="1">
              <a:lnSpc>
                <a:spcPct val="100000"/>
              </a:lnSpc>
              <a:spcBef>
                <a:spcPts val="0"/>
              </a:spcBef>
              <a:spcAft>
                <a:spcPts val="0"/>
              </a:spcAft>
              <a:buFont typeface="Arial" panose="020B0604020202020204" pitchFamily="34" charset="0"/>
              <a:buChar char="•"/>
            </a:pPr>
            <a:r>
              <a:rPr lang="en-US" altLang="en-US" sz="4400" dirty="0">
                <a:solidFill>
                  <a:schemeClr val="tx1"/>
                </a:solidFill>
              </a:rPr>
              <a:t>Compatible with other IPM methods; may enhance or be in baits</a:t>
            </a:r>
          </a:p>
        </p:txBody>
      </p:sp>
      <p:pic>
        <p:nvPicPr>
          <p:cNvPr id="4" name="Picture 3">
            <a:extLst>
              <a:ext uri="{FF2B5EF4-FFF2-40B4-BE49-F238E27FC236}">
                <a16:creationId xmlns:a16="http://schemas.microsoft.com/office/drawing/2014/main" id="{5ACAFF8C-EC3F-478E-B1E9-504F3D3B63D1}"/>
              </a:ext>
            </a:extLst>
          </p:cNvPr>
          <p:cNvPicPr>
            <a:picLocks noChangeAspect="1"/>
          </p:cNvPicPr>
          <p:nvPr/>
        </p:nvPicPr>
        <p:blipFill>
          <a:blip r:embed="rId3"/>
          <a:stretch>
            <a:fillRect/>
          </a:stretch>
        </p:blipFill>
        <p:spPr>
          <a:xfrm>
            <a:off x="777342" y="2143630"/>
            <a:ext cx="4073791" cy="39046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42F76E09-35BC-4EB5-8295-8B405AF55401}"/>
              </a:ext>
            </a:extLst>
          </p:cNvPr>
          <p:cNvSpPr txBox="1"/>
          <p:nvPr/>
        </p:nvSpPr>
        <p:spPr>
          <a:xfrm>
            <a:off x="1124263" y="5678905"/>
            <a:ext cx="3529848" cy="369332"/>
          </a:xfrm>
          <a:prstGeom prst="rect">
            <a:avLst/>
          </a:prstGeom>
          <a:noFill/>
        </p:spPr>
        <p:txBody>
          <a:bodyPr wrap="square" rtlCol="0">
            <a:spAutoFit/>
          </a:bodyPr>
          <a:lstStyle/>
          <a:p>
            <a:r>
              <a:rPr lang="en-US" dirty="0"/>
              <a:t>Credit: Brad Harbison</a:t>
            </a:r>
          </a:p>
        </p:txBody>
      </p:sp>
      <p:pic>
        <p:nvPicPr>
          <p:cNvPr id="152581" name="Picture 1">
            <a:extLst>
              <a:ext uri="{FF2B5EF4-FFF2-40B4-BE49-F238E27FC236}">
                <a16:creationId xmlns:a16="http://schemas.microsoft.com/office/drawing/2014/main" id="{4BBB40FA-8897-B242-826B-0CD61AC3E8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298745" y="5454759"/>
            <a:ext cx="16192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36449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D8F18D-E996-4D32-B82C-17C5C66FC725}"/>
              </a:ext>
            </a:extLst>
          </p:cNvPr>
          <p:cNvSpPr/>
          <p:nvPr/>
        </p:nvSpPr>
        <p:spPr>
          <a:xfrm>
            <a:off x="1154083" y="1592826"/>
            <a:ext cx="10231672" cy="383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3">
            <a:extLst>
              <a:ext uri="{FF2B5EF4-FFF2-40B4-BE49-F238E27FC236}">
                <a16:creationId xmlns:a16="http://schemas.microsoft.com/office/drawing/2014/main" id="{6CB57B3D-9CB5-49B8-829E-0267049FFD14}"/>
              </a:ext>
            </a:extLst>
          </p:cNvPr>
          <p:cNvSpPr>
            <a:spLocks noGrp="1" noChangeArrowheads="1"/>
          </p:cNvSpPr>
          <p:nvPr>
            <p:ph type="body" sz="half" idx="2"/>
          </p:nvPr>
        </p:nvSpPr>
        <p:spPr>
          <a:xfrm>
            <a:off x="836993" y="2325892"/>
            <a:ext cx="10865852" cy="3288892"/>
          </a:xfrm>
        </p:spPr>
        <p:txBody>
          <a:bodyPr>
            <a:noAutofit/>
          </a:bodyPr>
          <a:lstStyle/>
          <a:p>
            <a:pPr marL="571500" indent="-571500">
              <a:lnSpc>
                <a:spcPct val="76000"/>
              </a:lnSpc>
              <a:buFont typeface="Arial" panose="020B0604020202020204" pitchFamily="34" charset="0"/>
              <a:buChar char="•"/>
            </a:pPr>
            <a:r>
              <a:rPr lang="en-US" altLang="en-US" sz="2800" dirty="0"/>
              <a:t>Monthly or quarterly sprays</a:t>
            </a:r>
          </a:p>
          <a:p>
            <a:pPr marL="571500" indent="-571500">
              <a:lnSpc>
                <a:spcPct val="76000"/>
              </a:lnSpc>
              <a:buFont typeface="Arial" panose="020B0604020202020204" pitchFamily="34" charset="0"/>
              <a:buChar char="•"/>
            </a:pPr>
            <a:r>
              <a:rPr lang="en-US" altLang="en-US" sz="2800" dirty="0"/>
              <a:t>Baits</a:t>
            </a:r>
          </a:p>
          <a:p>
            <a:pPr marL="571500" indent="-571500">
              <a:lnSpc>
                <a:spcPct val="76000"/>
              </a:lnSpc>
              <a:buFont typeface="Arial" panose="020B0604020202020204" pitchFamily="34" charset="0"/>
              <a:buChar char="•"/>
            </a:pPr>
            <a:r>
              <a:rPr lang="en-US" altLang="en-US" sz="2800" dirty="0"/>
              <a:t>Monitoring</a:t>
            </a:r>
          </a:p>
          <a:p>
            <a:pPr marL="571500" indent="-571500">
              <a:lnSpc>
                <a:spcPct val="76000"/>
              </a:lnSpc>
              <a:buFont typeface="Arial" panose="020B0604020202020204" pitchFamily="34" charset="0"/>
              <a:buChar char="•"/>
            </a:pPr>
            <a:r>
              <a:rPr lang="en-US" altLang="en-US" sz="2800" dirty="0"/>
              <a:t>Insect growth regulators </a:t>
            </a:r>
          </a:p>
          <a:p>
            <a:pPr marL="571500" indent="-571500">
              <a:lnSpc>
                <a:spcPct val="76000"/>
              </a:lnSpc>
              <a:buFont typeface="Arial" panose="020B0604020202020204" pitchFamily="34" charset="0"/>
              <a:buChar char="•"/>
            </a:pPr>
            <a:r>
              <a:rPr lang="en-US" altLang="en-US" sz="2800" dirty="0"/>
              <a:t>Insecticidal dusts</a:t>
            </a:r>
          </a:p>
          <a:p>
            <a:pPr marL="571500" indent="-571500">
              <a:lnSpc>
                <a:spcPct val="76000"/>
              </a:lnSpc>
              <a:buFont typeface="Arial" panose="020B0604020202020204" pitchFamily="34" charset="0"/>
              <a:buChar char="•"/>
            </a:pPr>
            <a:r>
              <a:rPr lang="en-US" altLang="en-US" sz="2800" dirty="0"/>
              <a:t>I don’t know</a:t>
            </a:r>
          </a:p>
        </p:txBody>
      </p:sp>
      <p:sp>
        <p:nvSpPr>
          <p:cNvPr id="63490" name="Slide Number Placeholder 5">
            <a:extLst>
              <a:ext uri="{FF2B5EF4-FFF2-40B4-BE49-F238E27FC236}">
                <a16:creationId xmlns:a16="http://schemas.microsoft.com/office/drawing/2014/main" id="{05692A39-0F91-DC49-9F9E-414EEDA32C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86000"/>
              </a:lnSpc>
              <a:spcBef>
                <a:spcPts val="12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ヒラギノ角ゴ Pro W3" panose="020B0300000000000000" pitchFamily="34" charset="-128"/>
              </a:defRPr>
            </a:lvl1pPr>
            <a:lvl2pPr marL="37931725" indent="-37474525">
              <a:lnSpc>
                <a:spcPct val="96000"/>
              </a:lnSpc>
              <a:spcBef>
                <a:spcPts val="7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ヒラギノ角ゴ Pro W3" panose="020B0300000000000000" pitchFamily="34" charset="-128"/>
              </a:defRPr>
            </a:lvl2pPr>
            <a:lvl3pPr marL="1143000" indent="-228600">
              <a:lnSpc>
                <a:spcPct val="96000"/>
              </a:lnSpc>
              <a:spcBef>
                <a:spcPts val="6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ＭＳ Ｐゴシック" panose="020B0600070205080204" pitchFamily="34" charset="-128"/>
              </a:defRPr>
            </a:lvl3pPr>
            <a:lvl4pPr marL="16002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4pPr>
            <a:lvl5pPr marL="2057400" indent="-228600">
              <a:lnSpc>
                <a:spcPct val="96000"/>
              </a:lnSpc>
              <a:spcBef>
                <a:spcPts val="500"/>
              </a:spcBef>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9CED851F-0A82-6C4F-922C-006AD6ABA6E4}" type="slidenum">
              <a:rPr kumimoji="0" lang="en-GB" altLang="en-US" sz="1400" b="0"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cs typeface="+mn-cs"/>
              </a:rPr>
              <a:pPr marL="0" marR="0" lvl="0" indent="0" algn="r" defTabSz="914400" rtl="0" eaLnBrk="1" fontAlgn="auto" latinLnBrk="0" hangingPunct="1">
                <a:lnSpc>
                  <a:spcPct val="100000"/>
                </a:lnSpc>
                <a:spcBef>
                  <a:spcPct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55</a:t>
            </a:fld>
            <a:endParaRPr kumimoji="0" lang="en-GB" altLang="en-US" sz="1400" b="0" i="0" u="none" strike="noStrike" kern="1200" cap="none" spc="0" normalizeH="0" baseline="0" noProof="0">
              <a:ln>
                <a:noFill/>
              </a:ln>
              <a:solidFill>
                <a:srgbClr val="000000"/>
              </a:solidFill>
              <a:effectLst/>
              <a:uLnTx/>
              <a:uFillTx/>
              <a:latin typeface="Arial" panose="020B0604020202020204" pitchFamily="34" charset="0"/>
              <a:ea typeface="ヒラギノ角ゴ Pro W3" panose="020B0300000000000000" pitchFamily="34" charset="-128"/>
              <a:cs typeface="+mn-cs"/>
            </a:endParaRPr>
          </a:p>
        </p:txBody>
      </p:sp>
      <p:sp>
        <p:nvSpPr>
          <p:cNvPr id="15" name="Rectangle 3">
            <a:extLst>
              <a:ext uri="{FF2B5EF4-FFF2-40B4-BE49-F238E27FC236}">
                <a16:creationId xmlns:a16="http://schemas.microsoft.com/office/drawing/2014/main" id="{7753A0C5-2024-42C1-810A-EDE700071A75}"/>
              </a:ext>
            </a:extLst>
          </p:cNvPr>
          <p:cNvSpPr>
            <a:spLocks noGrp="1" noChangeArrowheads="1"/>
          </p:cNvSpPr>
          <p:nvPr>
            <p:ph idx="4294967295"/>
          </p:nvPr>
        </p:nvSpPr>
        <p:spPr>
          <a:xfrm>
            <a:off x="238125" y="201613"/>
            <a:ext cx="11953875" cy="1382712"/>
          </a:xfrm>
        </p:spPr>
        <p:txBody>
          <a:bodyPr>
            <a:noAutofit/>
          </a:bodyPr>
          <a:lstStyle/>
          <a:p>
            <a:pPr marL="0" indent="0">
              <a:lnSpc>
                <a:spcPct val="76000"/>
              </a:lnSpc>
              <a:buNone/>
            </a:pPr>
            <a:r>
              <a:rPr lang="en-US" altLang="en-US" sz="6000" b="1" dirty="0">
                <a:solidFill>
                  <a:srgbClr val="9B2D1F"/>
                </a:solidFill>
              </a:rPr>
              <a:t>Which treatment/s does your PMP use?</a:t>
            </a:r>
            <a:endParaRPr lang="en-US" altLang="en-US" sz="4800" b="1" dirty="0"/>
          </a:p>
        </p:txBody>
      </p:sp>
    </p:spTree>
    <p:extLst>
      <p:ext uri="{BB962C8B-B14F-4D97-AF65-F5344CB8AC3E}">
        <p14:creationId xmlns:p14="http://schemas.microsoft.com/office/powerpoint/2010/main" val="35356206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8" name="Rectangle 34">
            <a:extLst>
              <a:ext uri="{FF2B5EF4-FFF2-40B4-BE49-F238E27FC236}">
                <a16:creationId xmlns:a16="http://schemas.microsoft.com/office/drawing/2014/main" id="{5350BDA2-09C5-0A43-9BC4-1161198C0D45}"/>
              </a:ext>
            </a:extLst>
          </p:cNvPr>
          <p:cNvSpPr>
            <a:spLocks noGrp="1" noChangeArrowheads="1"/>
          </p:cNvSpPr>
          <p:nvPr>
            <p:ph type="title"/>
          </p:nvPr>
        </p:nvSpPr>
        <p:spPr>
          <a:xfrm>
            <a:off x="61259" y="0"/>
            <a:ext cx="11719932" cy="1631479"/>
          </a:xfrm>
        </p:spPr>
        <p:txBody>
          <a:bodyPr>
            <a:noAutofit/>
          </a:bodyPr>
          <a:lstStyle/>
          <a:p>
            <a:r>
              <a:rPr lang="en-US" altLang="en-US" sz="4800" b="1" dirty="0">
                <a:solidFill>
                  <a:srgbClr val="9B2D1F"/>
                </a:solidFill>
                <a:latin typeface="+mn-lt"/>
              </a:rPr>
              <a:t>Prohibit the Use of Over-the-Counter Sprays &amp; Foggers</a:t>
            </a:r>
            <a:endParaRPr lang="en-US" altLang="en-US" sz="4800" dirty="0">
              <a:latin typeface="+mn-lt"/>
            </a:endParaRPr>
          </a:p>
        </p:txBody>
      </p:sp>
      <p:pic>
        <p:nvPicPr>
          <p:cNvPr id="5" name="Picture 4">
            <a:extLst>
              <a:ext uri="{FF2B5EF4-FFF2-40B4-BE49-F238E27FC236}">
                <a16:creationId xmlns:a16="http://schemas.microsoft.com/office/drawing/2014/main" id="{85CDC62D-3603-4AAD-8F20-EDF6DCF4FEA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356969" y="1975965"/>
            <a:ext cx="5424222" cy="36179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A89099E2-CE76-49BA-B70B-16EB5CE6327C}"/>
              </a:ext>
            </a:extLst>
          </p:cNvPr>
          <p:cNvPicPr>
            <a:picLocks noChangeAspect="1"/>
          </p:cNvPicPr>
          <p:nvPr/>
        </p:nvPicPr>
        <p:blipFill>
          <a:blip r:embed="rId4"/>
          <a:stretch>
            <a:fillRect/>
          </a:stretch>
        </p:blipFill>
        <p:spPr>
          <a:xfrm>
            <a:off x="4669846" y="3303903"/>
            <a:ext cx="2917265" cy="2917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6679" name="Text Box 35">
            <a:extLst>
              <a:ext uri="{FF2B5EF4-FFF2-40B4-BE49-F238E27FC236}">
                <a16:creationId xmlns:a16="http://schemas.microsoft.com/office/drawing/2014/main" id="{BCA65902-9772-7143-B89F-FADBFD8D46EA}"/>
              </a:ext>
            </a:extLst>
          </p:cNvPr>
          <p:cNvSpPr txBox="1">
            <a:spLocks noChangeArrowheads="1"/>
          </p:cNvSpPr>
          <p:nvPr/>
        </p:nvSpPr>
        <p:spPr bwMode="auto">
          <a:xfrm>
            <a:off x="410808" y="2644346"/>
            <a:ext cx="4036795"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ct val="30000"/>
              </a:spcBef>
              <a:buBlip>
                <a:blip r:embed="rId5"/>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ts val="0"/>
              </a:spcBef>
              <a:buFont typeface="Arial" panose="020B0604020202020204" pitchFamily="34" charset="0"/>
              <a:buChar char="•"/>
            </a:pPr>
            <a:r>
              <a:rPr lang="en-US" altLang="en-US" sz="3800" dirty="0">
                <a:solidFill>
                  <a:srgbClr val="000000"/>
                </a:solidFill>
                <a:latin typeface="+mn-lt"/>
              </a:rPr>
              <a:t>Not part of IPM </a:t>
            </a:r>
          </a:p>
          <a:p>
            <a:pPr>
              <a:lnSpc>
                <a:spcPct val="100000"/>
              </a:lnSpc>
              <a:spcBef>
                <a:spcPts val="0"/>
              </a:spcBef>
              <a:buFont typeface="Arial" panose="020B0604020202020204" pitchFamily="34" charset="0"/>
              <a:buChar char="•"/>
            </a:pPr>
            <a:r>
              <a:rPr lang="en-US" altLang="en-US" sz="3800" dirty="0">
                <a:solidFill>
                  <a:srgbClr val="000000"/>
                </a:solidFill>
                <a:latin typeface="+mn-lt"/>
              </a:rPr>
              <a:t>Not compatible with baits</a:t>
            </a:r>
          </a:p>
          <a:p>
            <a:pPr>
              <a:lnSpc>
                <a:spcPct val="100000"/>
              </a:lnSpc>
              <a:spcBef>
                <a:spcPts val="0"/>
              </a:spcBef>
              <a:buFont typeface="Arial" panose="020B0604020202020204" pitchFamily="34" charset="0"/>
              <a:buChar char="•"/>
            </a:pPr>
            <a:r>
              <a:rPr lang="en-US" altLang="en-US" sz="3800" dirty="0">
                <a:solidFill>
                  <a:srgbClr val="000000"/>
                </a:solidFill>
                <a:latin typeface="+mn-lt"/>
              </a:rPr>
              <a:t>Cockroaches develop resistance</a:t>
            </a:r>
          </a:p>
        </p:txBody>
      </p:sp>
      <p:grpSp>
        <p:nvGrpSpPr>
          <p:cNvPr id="13" name="Group 12">
            <a:extLst>
              <a:ext uri="{FF2B5EF4-FFF2-40B4-BE49-F238E27FC236}">
                <a16:creationId xmlns:a16="http://schemas.microsoft.com/office/drawing/2014/main" id="{10CD1D26-F6C1-4F86-AFF6-03C380640DB7}"/>
              </a:ext>
            </a:extLst>
          </p:cNvPr>
          <p:cNvGrpSpPr/>
          <p:nvPr/>
        </p:nvGrpSpPr>
        <p:grpSpPr>
          <a:xfrm>
            <a:off x="5547178" y="2448746"/>
            <a:ext cx="6408789" cy="3772422"/>
            <a:chOff x="5110843" y="2122714"/>
            <a:chExt cx="6845123" cy="4009863"/>
          </a:xfrm>
        </p:grpSpPr>
        <p:sp>
          <p:nvSpPr>
            <p:cNvPr id="6" name="Oval 5">
              <a:extLst>
                <a:ext uri="{FF2B5EF4-FFF2-40B4-BE49-F238E27FC236}">
                  <a16:creationId xmlns:a16="http://schemas.microsoft.com/office/drawing/2014/main" id="{74FC8921-21C5-494D-BAC8-F85FB50F3797}"/>
                </a:ext>
              </a:extLst>
            </p:cNvPr>
            <p:cNvSpPr/>
            <p:nvPr/>
          </p:nvSpPr>
          <p:spPr>
            <a:xfrm>
              <a:off x="5110843" y="2122714"/>
              <a:ext cx="6845123" cy="4009863"/>
            </a:xfrm>
            <a:prstGeom prst="ellipse">
              <a:avLst/>
            </a:prstGeom>
            <a:noFill/>
            <a:ln w="76200">
              <a:solidFill>
                <a:srgbClr val="9D2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DCD2042-A6BE-4E21-AC0C-103D18F00300}"/>
                </a:ext>
              </a:extLst>
            </p:cNvPr>
            <p:cNvCxnSpPr>
              <a:cxnSpLocks/>
              <a:stCxn id="6" idx="1"/>
            </p:cNvCxnSpPr>
            <p:nvPr/>
          </p:nvCxnSpPr>
          <p:spPr>
            <a:xfrm>
              <a:off x="6113288" y="2709945"/>
              <a:ext cx="4663569" cy="2949851"/>
            </a:xfrm>
            <a:prstGeom prst="line">
              <a:avLst/>
            </a:prstGeom>
            <a:ln w="76200">
              <a:solidFill>
                <a:srgbClr val="9D2E1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5183C8E-749E-4775-946A-2AEF98A8A098}"/>
                </a:ext>
              </a:extLst>
            </p:cNvPr>
            <p:cNvCxnSpPr>
              <a:cxnSpLocks/>
              <a:stCxn id="6" idx="3"/>
              <a:endCxn id="6" idx="7"/>
            </p:cNvCxnSpPr>
            <p:nvPr/>
          </p:nvCxnSpPr>
          <p:spPr>
            <a:xfrm flipV="1">
              <a:off x="6113288" y="2709945"/>
              <a:ext cx="4840233" cy="2835401"/>
            </a:xfrm>
            <a:prstGeom prst="line">
              <a:avLst/>
            </a:prstGeom>
            <a:ln w="76200">
              <a:solidFill>
                <a:srgbClr val="9D2E1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9297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F3C8-994B-468F-A948-4E0A31491051}"/>
              </a:ext>
            </a:extLst>
          </p:cNvPr>
          <p:cNvSpPr>
            <a:spLocks noGrp="1"/>
          </p:cNvSpPr>
          <p:nvPr>
            <p:ph type="title"/>
          </p:nvPr>
        </p:nvSpPr>
        <p:spPr/>
        <p:txBody>
          <a:bodyPr>
            <a:normAutofit fontScale="90000"/>
          </a:bodyPr>
          <a:lstStyle/>
          <a:p>
            <a:r>
              <a:rPr lang="en-US" altLang="en-US" sz="7200" b="1" dirty="0">
                <a:solidFill>
                  <a:srgbClr val="9B2D1F"/>
                </a:solidFill>
                <a:latin typeface="+mn-lt"/>
              </a:rPr>
              <a:t>Evaluate Success</a:t>
            </a:r>
            <a:endParaRPr lang="en-US" sz="7200" dirty="0">
              <a:latin typeface="+mn-lt"/>
            </a:endParaRPr>
          </a:p>
        </p:txBody>
      </p:sp>
      <p:sp>
        <p:nvSpPr>
          <p:cNvPr id="3" name="Rectangle: Rounded Corners 3">
            <a:extLst>
              <a:ext uri="{FF2B5EF4-FFF2-40B4-BE49-F238E27FC236}">
                <a16:creationId xmlns:a16="http://schemas.microsoft.com/office/drawing/2014/main" id="{965E370F-CB6B-A737-542B-2B2F176218F6}"/>
              </a:ext>
            </a:extLst>
          </p:cNvPr>
          <p:cNvSpPr/>
          <p:nvPr/>
        </p:nvSpPr>
        <p:spPr>
          <a:xfrm>
            <a:off x="1523206" y="2807959"/>
            <a:ext cx="4572794" cy="2408618"/>
          </a:xfrm>
          <a:prstGeom prst="roundRect">
            <a:avLst/>
          </a:prstGeom>
          <a:solidFill>
            <a:srgbClr val="12979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dirty="0"/>
              <a:t>Evaluate Success</a:t>
            </a:r>
          </a:p>
        </p:txBody>
      </p:sp>
    </p:spTree>
    <p:extLst>
      <p:ext uri="{BB962C8B-B14F-4D97-AF65-F5344CB8AC3E}">
        <p14:creationId xmlns:p14="http://schemas.microsoft.com/office/powerpoint/2010/main" val="391278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F5F4FC-3011-45AC-BEC3-8E08C630C221}"/>
              </a:ext>
            </a:extLst>
          </p:cNvPr>
          <p:cNvSpPr txBox="1"/>
          <p:nvPr/>
        </p:nvSpPr>
        <p:spPr>
          <a:xfrm>
            <a:off x="1118972" y="1614790"/>
            <a:ext cx="1096593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836" name="Rectangle 12">
            <a:extLst>
              <a:ext uri="{FF2B5EF4-FFF2-40B4-BE49-F238E27FC236}">
                <a16:creationId xmlns:a16="http://schemas.microsoft.com/office/drawing/2014/main" id="{944C3063-072F-EC43-8CDE-BB6C40F1EE50}"/>
              </a:ext>
            </a:extLst>
          </p:cNvPr>
          <p:cNvSpPr>
            <a:spLocks noGrp="1" noChangeArrowheads="1"/>
          </p:cNvSpPr>
          <p:nvPr>
            <p:ph type="title"/>
          </p:nvPr>
        </p:nvSpPr>
        <p:spPr>
          <a:xfrm>
            <a:off x="1263191" y="304799"/>
            <a:ext cx="10012293" cy="1309991"/>
          </a:xfrm>
        </p:spPr>
        <p:txBody>
          <a:bodyPr>
            <a:normAutofit/>
          </a:bodyPr>
          <a:lstStyle/>
          <a:p>
            <a:r>
              <a:rPr lang="en-US" altLang="en-US" sz="7200" b="1" dirty="0">
                <a:solidFill>
                  <a:srgbClr val="9B2D1F"/>
                </a:solidFill>
                <a:latin typeface="+mn-lt"/>
              </a:rPr>
              <a:t>IPM Practice</a:t>
            </a:r>
          </a:p>
        </p:txBody>
      </p:sp>
      <p:sp>
        <p:nvSpPr>
          <p:cNvPr id="120837" name="Rectangle 13">
            <a:extLst>
              <a:ext uri="{FF2B5EF4-FFF2-40B4-BE49-F238E27FC236}">
                <a16:creationId xmlns:a16="http://schemas.microsoft.com/office/drawing/2014/main" id="{A1BFED3E-1554-784A-B2DF-A314FD16C23D}"/>
              </a:ext>
            </a:extLst>
          </p:cNvPr>
          <p:cNvSpPr>
            <a:spLocks noGrp="1" noChangeArrowheads="1"/>
          </p:cNvSpPr>
          <p:nvPr>
            <p:ph idx="1"/>
          </p:nvPr>
        </p:nvSpPr>
        <p:spPr>
          <a:xfrm>
            <a:off x="685800" y="2158695"/>
            <a:ext cx="3799703" cy="3522664"/>
          </a:xfrm>
        </p:spPr>
        <p:txBody>
          <a:bodyPr>
            <a:normAutofit/>
          </a:bodyPr>
          <a:lstStyle/>
          <a:p>
            <a:r>
              <a:rPr lang="en-US" altLang="en-US" sz="4400" b="1" dirty="0"/>
              <a:t>Please share!</a:t>
            </a:r>
          </a:p>
          <a:p>
            <a:r>
              <a:rPr lang="en-US" altLang="en-US" sz="4000" dirty="0"/>
              <a:t>Examine each photo, then tell us:</a:t>
            </a:r>
            <a:endParaRPr lang="en-US" altLang="ja-JP" sz="4000" dirty="0"/>
          </a:p>
          <a:p>
            <a:pPr marL="0" indent="0">
              <a:buNone/>
            </a:pPr>
            <a:endParaRPr lang="en-US" altLang="en-US" sz="6000" dirty="0"/>
          </a:p>
        </p:txBody>
      </p:sp>
      <p:sp>
        <p:nvSpPr>
          <p:cNvPr id="120834" name="Rectangle 6">
            <a:extLst>
              <a:ext uri="{FF2B5EF4-FFF2-40B4-BE49-F238E27FC236}">
                <a16:creationId xmlns:a16="http://schemas.microsoft.com/office/drawing/2014/main" id="{E1266A06-CC3C-EB47-A648-6AC233443DF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69605D8-6E34-A445-BCC1-9AE540BAFA32}"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sp>
        <p:nvSpPr>
          <p:cNvPr id="120835" name="Rectangle 3">
            <a:extLst>
              <a:ext uri="{FF2B5EF4-FFF2-40B4-BE49-F238E27FC236}">
                <a16:creationId xmlns:a16="http://schemas.microsoft.com/office/drawing/2014/main" id="{4776E927-A4A5-B342-8DA9-7DF900E94097}"/>
              </a:ext>
            </a:extLst>
          </p:cNvPr>
          <p:cNvSpPr>
            <a:spLocks noChangeArrowheads="1"/>
          </p:cNvSpPr>
          <p:nvPr/>
        </p:nvSpPr>
        <p:spPr bwMode="auto">
          <a:xfrm>
            <a:off x="3647303" y="1390135"/>
            <a:ext cx="7772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marR="0" lvl="0" indent="0" algn="l" defTabSz="914400" rtl="0" eaLnBrk="1" fontAlgn="auto" latinLnBrk="0" hangingPunct="1">
              <a:lnSpc>
                <a:spcPct val="80000"/>
              </a:lnSpc>
              <a:spcBef>
                <a:spcPct val="0"/>
              </a:spcBef>
              <a:spcAft>
                <a:spcPct val="3000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Osaka" panose="020B0600000000000000" pitchFamily="34" charset="-128"/>
              <a:cs typeface="+mn-cs"/>
            </a:endParaRPr>
          </a:p>
        </p:txBody>
      </p:sp>
      <p:sp>
        <p:nvSpPr>
          <p:cNvPr id="6" name="Speech Bubble: Oval 5">
            <a:extLst>
              <a:ext uri="{FF2B5EF4-FFF2-40B4-BE49-F238E27FC236}">
                <a16:creationId xmlns:a16="http://schemas.microsoft.com/office/drawing/2014/main" id="{E85AC6B0-B571-4951-8C2B-1AE9870208C8}"/>
              </a:ext>
            </a:extLst>
          </p:cNvPr>
          <p:cNvSpPr/>
          <p:nvPr/>
        </p:nvSpPr>
        <p:spPr>
          <a:xfrm>
            <a:off x="6730583" y="1839445"/>
            <a:ext cx="5354323" cy="4450144"/>
          </a:xfrm>
          <a:prstGeom prst="wedgeEllipseCallout">
            <a:avLst>
              <a:gd name="adj1" fmla="val -67411"/>
              <a:gd name="adj2" fmla="val 63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3600" b="1" i="0" u="none" strike="noStrike" kern="1200" cap="none" spc="0" normalizeH="0" baseline="0" noProof="0" dirty="0">
                <a:ln>
                  <a:noFill/>
                </a:ln>
                <a:solidFill>
                  <a:prstClr val="white"/>
                </a:solidFill>
                <a:effectLst/>
                <a:uLnTx/>
                <a:uFillTx/>
                <a:latin typeface="Calibri" panose="020F0502020204030204"/>
                <a:ea typeface="+mn-ea"/>
                <a:cs typeface="+mn-cs"/>
              </a:rPr>
              <a:t>What’</a:t>
            </a:r>
            <a:r>
              <a:rPr kumimoji="0" lang="en-US" altLang="ja-JP" sz="3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s the problem here?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3600" b="1" i="0" u="none" strike="noStrike" kern="1200" cap="none" spc="0" normalizeH="0" baseline="0" noProof="0" dirty="0">
                <a:ln>
                  <a:noFill/>
                </a:ln>
                <a:solidFill>
                  <a:prstClr val="white"/>
                </a:solidFill>
                <a:effectLst/>
                <a:uLnTx/>
                <a:uFillTx/>
                <a:latin typeface="Calibri" panose="020F0502020204030204"/>
                <a:ea typeface="+mn-ea"/>
                <a:cs typeface="+mn-cs"/>
              </a:rPr>
              <a:t>How would you fix it?</a:t>
            </a:r>
            <a:r>
              <a:rPr kumimoji="0" lang="en-US" altLang="ja-JP" sz="3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36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Who is responsible?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6115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Slide Number Placeholder 3">
            <a:extLst>
              <a:ext uri="{FF2B5EF4-FFF2-40B4-BE49-F238E27FC236}">
                <a16:creationId xmlns:a16="http://schemas.microsoft.com/office/drawing/2014/main" id="{9141B47B-B616-4C6B-B415-295A2020F80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ct val="30000"/>
              </a:spcBef>
              <a:buBlip>
                <a:blip r:embed="rId3"/>
              </a:buBlip>
              <a:defRPr sz="3200">
                <a:solidFill>
                  <a:schemeClr val="tx1"/>
                </a:solidFill>
                <a:latin typeface="Arial" panose="020B0604020202020204" pitchFamily="34" charset="0"/>
                <a:ea typeface="Osaka" panose="020B0600000000000000" charset="-128"/>
              </a:defRPr>
            </a:lvl1pPr>
            <a:lvl2pPr marL="742950" indent="-285750" eaLnBrk="0" hangingPunct="0">
              <a:spcBef>
                <a:spcPct val="20000"/>
              </a:spcBef>
              <a:buChar char="–"/>
              <a:defRPr sz="2800">
                <a:solidFill>
                  <a:schemeClr val="tx1"/>
                </a:solidFill>
                <a:latin typeface="Arial" panose="020B0604020202020204" pitchFamily="34" charset="0"/>
                <a:ea typeface="Osaka" panose="020B0600000000000000" charset="-128"/>
              </a:defRPr>
            </a:lvl2pPr>
            <a:lvl3pPr marL="1143000" indent="-228600" eaLnBrk="0" hangingPunct="0">
              <a:spcBef>
                <a:spcPct val="20000"/>
              </a:spcBef>
              <a:buChar char="•"/>
              <a:defRPr sz="2400">
                <a:solidFill>
                  <a:schemeClr val="tx1"/>
                </a:solidFill>
                <a:latin typeface="Arial" panose="020B0604020202020204" pitchFamily="34" charset="0"/>
                <a:ea typeface="Osaka" panose="020B0600000000000000" charset="-128"/>
              </a:defRPr>
            </a:lvl3pPr>
            <a:lvl4pPr marL="1600200" indent="-228600" eaLnBrk="0" hangingPunct="0">
              <a:spcBef>
                <a:spcPct val="20000"/>
              </a:spcBef>
              <a:buChar char="–"/>
              <a:defRPr sz="2000">
                <a:solidFill>
                  <a:schemeClr val="tx1"/>
                </a:solidFill>
                <a:latin typeface="Arial" panose="020B0604020202020204" pitchFamily="34" charset="0"/>
                <a:ea typeface="Osaka" panose="020B0600000000000000" charset="-128"/>
              </a:defRPr>
            </a:lvl4pPr>
            <a:lvl5pPr marL="2057400" indent="-228600" eaLnBrk="0" hangingPunct="0">
              <a:spcBef>
                <a:spcPct val="20000"/>
              </a:spcBef>
              <a:buChar char="»"/>
              <a:defRPr sz="2000">
                <a:solidFill>
                  <a:schemeClr val="tx1"/>
                </a:solidFill>
                <a:latin typeface="Arial" panose="020B0604020202020204" pitchFamily="34" charset="0"/>
                <a:ea typeface="Osaka" panose="020B0600000000000000" charset="-128"/>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charset="-128"/>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charset="-128"/>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charset="-128"/>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charset="-128"/>
              </a:defRPr>
            </a:lvl9pPr>
          </a:lstStyle>
          <a:p>
            <a:pPr>
              <a:lnSpc>
                <a:spcPct val="100000"/>
              </a:lnSpc>
              <a:spcBef>
                <a:spcPct val="0"/>
              </a:spcBef>
              <a:buFontTx/>
              <a:buNone/>
            </a:pPr>
            <a:fld id="{9B84A9AF-EC5A-4FEB-8C37-60C83808E174}" type="slidenum">
              <a:rPr lang="en-US" altLang="en-US" sz="1400">
                <a:solidFill>
                  <a:srgbClr val="000000"/>
                </a:solidFill>
              </a:rPr>
              <a:pPr>
                <a:lnSpc>
                  <a:spcPct val="100000"/>
                </a:lnSpc>
                <a:spcBef>
                  <a:spcPct val="0"/>
                </a:spcBef>
                <a:buFontTx/>
                <a:buNone/>
              </a:pPr>
              <a:t>59</a:t>
            </a:fld>
            <a:endParaRPr lang="en-US" altLang="en-US" sz="1400">
              <a:solidFill>
                <a:srgbClr val="000000"/>
              </a:solidFill>
            </a:endParaRPr>
          </a:p>
        </p:txBody>
      </p:sp>
      <p:pic>
        <p:nvPicPr>
          <p:cNvPr id="3" name="Picture 2">
            <a:extLst>
              <a:ext uri="{FF2B5EF4-FFF2-40B4-BE49-F238E27FC236}">
                <a16:creationId xmlns:a16="http://schemas.microsoft.com/office/drawing/2014/main" id="{DD7AD01A-9712-4449-870B-C58717FA3836}"/>
              </a:ext>
            </a:extLst>
          </p:cNvPr>
          <p:cNvPicPr>
            <a:picLocks noChangeAspect="1"/>
          </p:cNvPicPr>
          <p:nvPr/>
        </p:nvPicPr>
        <p:blipFill>
          <a:blip r:embed="rId4"/>
          <a:stretch>
            <a:fillRect/>
          </a:stretch>
        </p:blipFill>
        <p:spPr>
          <a:xfrm>
            <a:off x="0" y="0"/>
            <a:ext cx="12194931"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3" name="Rectangle 16">
            <a:extLst>
              <a:ext uri="{FF2B5EF4-FFF2-40B4-BE49-F238E27FC236}">
                <a16:creationId xmlns:a16="http://schemas.microsoft.com/office/drawing/2014/main" id="{838D7A45-50A8-F94E-BE9C-C38E1A0EDE3A}"/>
              </a:ext>
            </a:extLst>
          </p:cNvPr>
          <p:cNvSpPr>
            <a:spLocks noGrp="1" noChangeArrowheads="1"/>
          </p:cNvSpPr>
          <p:nvPr>
            <p:ph type="title"/>
          </p:nvPr>
        </p:nvSpPr>
        <p:spPr>
          <a:xfrm>
            <a:off x="375557" y="124785"/>
            <a:ext cx="11220063" cy="1001915"/>
          </a:xfrm>
        </p:spPr>
        <p:txBody>
          <a:bodyPr>
            <a:noAutofit/>
          </a:bodyPr>
          <a:lstStyle/>
          <a:p>
            <a:r>
              <a:rPr lang="en-US" altLang="en-US" sz="7200" b="1" dirty="0">
                <a:solidFill>
                  <a:srgbClr val="9B2D1F"/>
                </a:solidFill>
                <a:latin typeface="Calibri" panose="020F0502020204030204"/>
              </a:rPr>
              <a:t>Common Cockroaches</a:t>
            </a:r>
            <a:endParaRPr lang="en-US" altLang="en-US" sz="7200" dirty="0"/>
          </a:p>
        </p:txBody>
      </p:sp>
      <p:sp>
        <p:nvSpPr>
          <p:cNvPr id="94211" name="Rectangle 9">
            <a:extLst>
              <a:ext uri="{FF2B5EF4-FFF2-40B4-BE49-F238E27FC236}">
                <a16:creationId xmlns:a16="http://schemas.microsoft.com/office/drawing/2014/main" id="{013C5532-070F-8948-9331-25A43239E285}"/>
              </a:ext>
            </a:extLst>
          </p:cNvPr>
          <p:cNvSpPr>
            <a:spLocks noChangeArrowheads="1"/>
          </p:cNvSpPr>
          <p:nvPr/>
        </p:nvSpPr>
        <p:spPr bwMode="auto">
          <a:xfrm>
            <a:off x="10026650" y="61388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800">
              <a:solidFill>
                <a:srgbClr val="000000"/>
              </a:solidFill>
            </a:endParaRPr>
          </a:p>
        </p:txBody>
      </p:sp>
      <p:sp>
        <p:nvSpPr>
          <p:cNvPr id="94212" name="Text Box 10">
            <a:extLst>
              <a:ext uri="{FF2B5EF4-FFF2-40B4-BE49-F238E27FC236}">
                <a16:creationId xmlns:a16="http://schemas.microsoft.com/office/drawing/2014/main" id="{04D7F7B8-D6DE-424C-B514-B66D4F76F6A2}"/>
              </a:ext>
            </a:extLst>
          </p:cNvPr>
          <p:cNvSpPr txBox="1">
            <a:spLocks noChangeArrowheads="1"/>
          </p:cNvSpPr>
          <p:nvPr/>
        </p:nvSpPr>
        <p:spPr bwMode="auto">
          <a:xfrm>
            <a:off x="6096000" y="1295401"/>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endParaRPr lang="en-US" altLang="en-US" sz="1800">
              <a:solidFill>
                <a:srgbClr val="000000"/>
              </a:solidFill>
            </a:endParaRPr>
          </a:p>
        </p:txBody>
      </p:sp>
      <p:sp>
        <p:nvSpPr>
          <p:cNvPr id="94214" name="Rectangle 18">
            <a:extLst>
              <a:ext uri="{FF2B5EF4-FFF2-40B4-BE49-F238E27FC236}">
                <a16:creationId xmlns:a16="http://schemas.microsoft.com/office/drawing/2014/main" id="{6A376679-D54A-9B43-BA7F-032BF9DEA86E}"/>
              </a:ext>
            </a:extLst>
          </p:cNvPr>
          <p:cNvSpPr>
            <a:spLocks noChangeArrowheads="1"/>
          </p:cNvSpPr>
          <p:nvPr/>
        </p:nvSpPr>
        <p:spPr bwMode="auto">
          <a:xfrm>
            <a:off x="10026650" y="61388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800">
              <a:solidFill>
                <a:srgbClr val="000000"/>
              </a:solidFill>
            </a:endParaRPr>
          </a:p>
        </p:txBody>
      </p:sp>
      <p:grpSp>
        <p:nvGrpSpPr>
          <p:cNvPr id="5" name="Group 4">
            <a:extLst>
              <a:ext uri="{FF2B5EF4-FFF2-40B4-BE49-F238E27FC236}">
                <a16:creationId xmlns:a16="http://schemas.microsoft.com/office/drawing/2014/main" id="{A45E4E32-515E-4BF5-B227-269E44AE5019}"/>
              </a:ext>
            </a:extLst>
          </p:cNvPr>
          <p:cNvGrpSpPr/>
          <p:nvPr/>
        </p:nvGrpSpPr>
        <p:grpSpPr>
          <a:xfrm>
            <a:off x="1608682" y="1126700"/>
            <a:ext cx="8753811" cy="5575106"/>
            <a:chOff x="198869" y="198956"/>
            <a:chExt cx="8753811" cy="5575106"/>
          </a:xfrm>
        </p:grpSpPr>
        <p:grpSp>
          <p:nvGrpSpPr>
            <p:cNvPr id="2" name="Group 1">
              <a:extLst>
                <a:ext uri="{FF2B5EF4-FFF2-40B4-BE49-F238E27FC236}">
                  <a16:creationId xmlns:a16="http://schemas.microsoft.com/office/drawing/2014/main" id="{0847D211-7CE9-443B-924C-30FFE71CF612}"/>
                </a:ext>
              </a:extLst>
            </p:cNvPr>
            <p:cNvGrpSpPr/>
            <p:nvPr/>
          </p:nvGrpSpPr>
          <p:grpSpPr>
            <a:xfrm>
              <a:off x="198869" y="198956"/>
              <a:ext cx="8753811" cy="5575106"/>
              <a:chOff x="2438400" y="1676401"/>
              <a:chExt cx="7467600" cy="4892675"/>
            </a:xfrm>
          </p:grpSpPr>
          <p:pic>
            <p:nvPicPr>
              <p:cNvPr id="94215" name="Picture 21" descr="all roaches">
                <a:extLst>
                  <a:ext uri="{FF2B5EF4-FFF2-40B4-BE49-F238E27FC236}">
                    <a16:creationId xmlns:a16="http://schemas.microsoft.com/office/drawing/2014/main" id="{ACA7A464-75A0-D244-8FDA-8F26F7678A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38400" y="1676401"/>
                <a:ext cx="7467600" cy="4879975"/>
              </a:xfrm>
              <a:prstGeom prst="rect">
                <a:avLst/>
              </a:prstGeom>
              <a:noFill/>
              <a:ln w="9525">
                <a:solidFill>
                  <a:schemeClr val="tx1"/>
                </a:solid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sp>
            <p:nvSpPr>
              <p:cNvPr id="94217" name="Text Box 23">
                <a:extLst>
                  <a:ext uri="{FF2B5EF4-FFF2-40B4-BE49-F238E27FC236}">
                    <a16:creationId xmlns:a16="http://schemas.microsoft.com/office/drawing/2014/main" id="{F10DE4D9-C3F4-0246-BE60-5504CD83A9D9}"/>
                  </a:ext>
                </a:extLst>
              </p:cNvPr>
              <p:cNvSpPr txBox="1">
                <a:spLocks noChangeArrowheads="1"/>
              </p:cNvSpPr>
              <p:nvPr/>
            </p:nvSpPr>
            <p:spPr bwMode="auto">
              <a:xfrm>
                <a:off x="4267200" y="6172201"/>
                <a:ext cx="419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sz="2000" i="1">
                    <a:solidFill>
                      <a:srgbClr val="000000"/>
                    </a:solidFill>
                  </a:rPr>
                  <a:t>sewers &amp; basements</a:t>
                </a:r>
              </a:p>
            </p:txBody>
          </p:sp>
          <p:sp>
            <p:nvSpPr>
              <p:cNvPr id="94219" name="Line 25">
                <a:extLst>
                  <a:ext uri="{FF2B5EF4-FFF2-40B4-BE49-F238E27FC236}">
                    <a16:creationId xmlns:a16="http://schemas.microsoft.com/office/drawing/2014/main" id="{D4B7FC24-6029-3E4C-9DD1-2D2B98C94F9F}"/>
                  </a:ext>
                </a:extLst>
              </p:cNvPr>
              <p:cNvSpPr>
                <a:spLocks noChangeShapeType="1"/>
              </p:cNvSpPr>
              <p:nvPr/>
            </p:nvSpPr>
            <p:spPr bwMode="auto">
              <a:xfrm flipH="1" flipV="1">
                <a:off x="5029200" y="6019800"/>
                <a:ext cx="228600" cy="228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20" name="Line 26">
                <a:extLst>
                  <a:ext uri="{FF2B5EF4-FFF2-40B4-BE49-F238E27FC236}">
                    <a16:creationId xmlns:a16="http://schemas.microsoft.com/office/drawing/2014/main" id="{7966C9D3-DB29-3D42-8E6C-09BD8840E43E}"/>
                  </a:ext>
                </a:extLst>
              </p:cNvPr>
              <p:cNvSpPr>
                <a:spLocks noChangeShapeType="1"/>
              </p:cNvSpPr>
              <p:nvPr/>
            </p:nvSpPr>
            <p:spPr bwMode="auto">
              <a:xfrm flipV="1">
                <a:off x="5486400" y="5943600"/>
                <a:ext cx="533400" cy="304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23" name="Text Box 29">
                <a:extLst>
                  <a:ext uri="{FF2B5EF4-FFF2-40B4-BE49-F238E27FC236}">
                    <a16:creationId xmlns:a16="http://schemas.microsoft.com/office/drawing/2014/main" id="{8AD3FA7C-57EE-F248-8BC7-7FA996E11327}"/>
                  </a:ext>
                </a:extLst>
              </p:cNvPr>
              <p:cNvSpPr txBox="1">
                <a:spLocks noChangeArrowheads="1"/>
              </p:cNvSpPr>
              <p:nvPr/>
            </p:nvSpPr>
            <p:spPr bwMode="auto">
              <a:xfrm>
                <a:off x="2590800" y="2971801"/>
                <a:ext cx="60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r>
                  <a:rPr lang="en-US" altLang="en-US" sz="2000" i="1">
                    <a:solidFill>
                      <a:srgbClr val="000000"/>
                    </a:solidFill>
                  </a:rPr>
                  <a:t>hot</a:t>
                </a:r>
              </a:p>
            </p:txBody>
          </p:sp>
          <p:sp>
            <p:nvSpPr>
              <p:cNvPr id="94224" name="Rectangle 30">
                <a:extLst>
                  <a:ext uri="{FF2B5EF4-FFF2-40B4-BE49-F238E27FC236}">
                    <a16:creationId xmlns:a16="http://schemas.microsoft.com/office/drawing/2014/main" id="{DC5D1A76-A909-4B41-8D00-26B5265BFD1F}"/>
                  </a:ext>
                </a:extLst>
              </p:cNvPr>
              <p:cNvSpPr>
                <a:spLocks noChangeArrowheads="1"/>
              </p:cNvSpPr>
              <p:nvPr/>
            </p:nvSpPr>
            <p:spPr bwMode="auto">
              <a:xfrm>
                <a:off x="5029201" y="2971801"/>
                <a:ext cx="650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r>
                  <a:rPr lang="en-US" altLang="en-US" sz="2000" i="1" dirty="0">
                    <a:solidFill>
                      <a:srgbClr val="000000"/>
                    </a:solidFill>
                  </a:rPr>
                  <a:t>cool</a:t>
                </a:r>
              </a:p>
            </p:txBody>
          </p:sp>
          <p:sp>
            <p:nvSpPr>
              <p:cNvPr id="94225" name="Line 31">
                <a:extLst>
                  <a:ext uri="{FF2B5EF4-FFF2-40B4-BE49-F238E27FC236}">
                    <a16:creationId xmlns:a16="http://schemas.microsoft.com/office/drawing/2014/main" id="{8CFBA678-241A-814D-A05A-7F8A59C521DD}"/>
                  </a:ext>
                </a:extLst>
              </p:cNvPr>
              <p:cNvSpPr>
                <a:spLocks noChangeShapeType="1"/>
              </p:cNvSpPr>
              <p:nvPr/>
            </p:nvSpPr>
            <p:spPr bwMode="auto">
              <a:xfrm flipV="1">
                <a:off x="3124200" y="3200400"/>
                <a:ext cx="685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26" name="Line 32">
                <a:extLst>
                  <a:ext uri="{FF2B5EF4-FFF2-40B4-BE49-F238E27FC236}">
                    <a16:creationId xmlns:a16="http://schemas.microsoft.com/office/drawing/2014/main" id="{D50724B9-06A7-4D4C-A362-8D6CE1EE09EC}"/>
                  </a:ext>
                </a:extLst>
              </p:cNvPr>
              <p:cNvSpPr>
                <a:spLocks noChangeShapeType="1"/>
              </p:cNvSpPr>
              <p:nvPr/>
            </p:nvSpPr>
            <p:spPr bwMode="auto">
              <a:xfrm flipV="1">
                <a:off x="5638800" y="3200400"/>
                <a:ext cx="304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2">
              <a:extLst>
                <a:ext uri="{FF2B5EF4-FFF2-40B4-BE49-F238E27FC236}">
                  <a16:creationId xmlns:a16="http://schemas.microsoft.com/office/drawing/2014/main" id="{4173DEEF-FF31-474C-94F0-01BED1C51D3D}"/>
                </a:ext>
              </a:extLst>
            </p:cNvPr>
            <p:cNvGrpSpPr/>
            <p:nvPr/>
          </p:nvGrpSpPr>
          <p:grpSpPr>
            <a:xfrm>
              <a:off x="6346450" y="3913224"/>
              <a:ext cx="1159762" cy="1104387"/>
              <a:chOff x="6851000" y="3991518"/>
              <a:chExt cx="1159762" cy="1104387"/>
            </a:xfrm>
          </p:grpSpPr>
          <p:sp>
            <p:nvSpPr>
              <p:cNvPr id="94216" name="Rectangle 3">
                <a:extLst>
                  <a:ext uri="{FF2B5EF4-FFF2-40B4-BE49-F238E27FC236}">
                    <a16:creationId xmlns:a16="http://schemas.microsoft.com/office/drawing/2014/main" id="{D75DA57C-7980-9042-9855-1F18AB7BB5E1}"/>
                  </a:ext>
                </a:extLst>
              </p:cNvPr>
              <p:cNvSpPr>
                <a:spLocks noChangeArrowheads="1"/>
              </p:cNvSpPr>
              <p:nvPr/>
            </p:nvSpPr>
            <p:spPr bwMode="auto">
              <a:xfrm>
                <a:off x="6851000" y="4330877"/>
                <a:ext cx="1159762" cy="76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20700" indent="-520700">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marL="0" indent="0" algn="ctr">
                  <a:buNone/>
                </a:pPr>
                <a:r>
                  <a:rPr lang="en-US" altLang="en-US" sz="2000" i="1" dirty="0">
                    <a:solidFill>
                      <a:srgbClr val="000000"/>
                    </a:solidFill>
                  </a:rPr>
                  <a:t>most common</a:t>
                </a:r>
              </a:p>
              <a:p>
                <a:pPr algn="ctr">
                  <a:buNone/>
                </a:pPr>
                <a:endParaRPr lang="en-US" altLang="en-US" sz="2000" b="1" i="1" dirty="0">
                  <a:solidFill>
                    <a:srgbClr val="000000"/>
                  </a:solidFill>
                </a:endParaRPr>
              </a:p>
              <a:p>
                <a:pPr algn="ctr"/>
                <a:endParaRPr lang="en-US" altLang="en-US" sz="2000" b="1" i="1" dirty="0">
                  <a:solidFill>
                    <a:srgbClr val="000000"/>
                  </a:solidFill>
                </a:endParaRPr>
              </a:p>
            </p:txBody>
          </p:sp>
          <p:sp>
            <p:nvSpPr>
              <p:cNvPr id="94221" name="Line 27">
                <a:extLst>
                  <a:ext uri="{FF2B5EF4-FFF2-40B4-BE49-F238E27FC236}">
                    <a16:creationId xmlns:a16="http://schemas.microsoft.com/office/drawing/2014/main" id="{CF22EEB8-97E6-2E49-BB88-85B317A76986}"/>
                  </a:ext>
                </a:extLst>
              </p:cNvPr>
              <p:cNvSpPr>
                <a:spLocks noChangeShapeType="1"/>
              </p:cNvSpPr>
              <p:nvPr/>
            </p:nvSpPr>
            <p:spPr bwMode="auto">
              <a:xfrm flipH="1" flipV="1">
                <a:off x="7227681" y="3991518"/>
                <a:ext cx="203200" cy="3079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 name="Group 3">
              <a:extLst>
                <a:ext uri="{FF2B5EF4-FFF2-40B4-BE49-F238E27FC236}">
                  <a16:creationId xmlns:a16="http://schemas.microsoft.com/office/drawing/2014/main" id="{0EFC56EF-DF54-4128-9243-E74EB28DA7A9}"/>
                </a:ext>
              </a:extLst>
            </p:cNvPr>
            <p:cNvGrpSpPr/>
            <p:nvPr/>
          </p:nvGrpSpPr>
          <p:grpSpPr>
            <a:xfrm>
              <a:off x="7695766" y="3505403"/>
              <a:ext cx="836299" cy="1051595"/>
              <a:chOff x="7695766" y="3505403"/>
              <a:chExt cx="836299" cy="1051595"/>
            </a:xfrm>
          </p:grpSpPr>
          <p:sp>
            <p:nvSpPr>
              <p:cNvPr id="94218" name="Text Box 24">
                <a:extLst>
                  <a:ext uri="{FF2B5EF4-FFF2-40B4-BE49-F238E27FC236}">
                    <a16:creationId xmlns:a16="http://schemas.microsoft.com/office/drawing/2014/main" id="{230996B5-8B1B-3F40-80B7-B98A00FCF6C7}"/>
                  </a:ext>
                </a:extLst>
              </p:cNvPr>
              <p:cNvSpPr txBox="1">
                <a:spLocks noChangeArrowheads="1"/>
              </p:cNvSpPr>
              <p:nvPr/>
            </p:nvSpPr>
            <p:spPr bwMode="auto">
              <a:xfrm>
                <a:off x="7695766" y="3849112"/>
                <a:ext cx="8362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Blip>
                    <a:blip r:embed="rId3"/>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gn="ctr">
                  <a:lnSpc>
                    <a:spcPct val="100000"/>
                  </a:lnSpc>
                  <a:spcBef>
                    <a:spcPct val="50000"/>
                  </a:spcBef>
                  <a:buNone/>
                </a:pPr>
                <a:r>
                  <a:rPr lang="en-US" altLang="en-US" sz="2000" i="1" dirty="0">
                    <a:solidFill>
                      <a:srgbClr val="000000"/>
                    </a:solidFill>
                  </a:rPr>
                  <a:t>high &amp; dry </a:t>
                </a:r>
              </a:p>
            </p:txBody>
          </p:sp>
          <p:sp>
            <p:nvSpPr>
              <p:cNvPr id="94222" name="Line 28">
                <a:extLst>
                  <a:ext uri="{FF2B5EF4-FFF2-40B4-BE49-F238E27FC236}">
                    <a16:creationId xmlns:a16="http://schemas.microsoft.com/office/drawing/2014/main" id="{C030CF49-AA04-5040-8006-0D8CD86B9860}"/>
                  </a:ext>
                </a:extLst>
              </p:cNvPr>
              <p:cNvSpPr>
                <a:spLocks noChangeShapeType="1"/>
              </p:cNvSpPr>
              <p:nvPr/>
            </p:nvSpPr>
            <p:spPr bwMode="auto">
              <a:xfrm flipH="1" flipV="1">
                <a:off x="7695766" y="3505403"/>
                <a:ext cx="270933" cy="36954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spTree>
    <p:extLst>
      <p:ext uri="{BB962C8B-B14F-4D97-AF65-F5344CB8AC3E}">
        <p14:creationId xmlns:p14="http://schemas.microsoft.com/office/powerpoint/2010/main" val="26673096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9D2E1F"/>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5E06762-DAB6-46F3-BBF7-2187DD847ADE}"/>
              </a:ext>
            </a:extLst>
          </p:cNvPr>
          <p:cNvPicPr>
            <a:picLocks noGrp="1" noChangeAspect="1"/>
          </p:cNvPicPr>
          <p:nvPr>
            <p:ph idx="1"/>
          </p:nvPr>
        </p:nvPicPr>
        <p:blipFill>
          <a:blip r:embed="rId3"/>
          <a:stretch>
            <a:fillRect/>
          </a:stretch>
        </p:blipFill>
        <p:spPr>
          <a:xfrm>
            <a:off x="4057649" y="144429"/>
            <a:ext cx="4076702" cy="6569142"/>
          </a:xfrm>
        </p:spPr>
      </p:pic>
    </p:spTree>
    <p:extLst>
      <p:ext uri="{BB962C8B-B14F-4D97-AF65-F5344CB8AC3E}">
        <p14:creationId xmlns:p14="http://schemas.microsoft.com/office/powerpoint/2010/main" val="19839614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9D2E1F"/>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2ABBF9B-5C52-44DB-AF86-DE9B0F3A680A}"/>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1004224" y="351064"/>
            <a:ext cx="4616902" cy="6155872"/>
          </a:xfrm>
          <a:prstGeom prst="rect">
            <a:avLst/>
          </a:prstGeom>
          <a:ln w="57150" cap="sq">
            <a:no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F03450AC-F683-4290-BBB1-6CB8381C20D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70873" y="351064"/>
            <a:ext cx="4616903" cy="6155872"/>
          </a:xfrm>
          <a:prstGeom prst="rect">
            <a:avLst/>
          </a:prstGeom>
          <a:ln w="5715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397658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EC0F57-976D-4DE6-A917-99F71F5CCFF5}"/>
              </a:ext>
            </a:extLst>
          </p:cNvPr>
          <p:cNvSpPr>
            <a:spLocks noGrp="1"/>
          </p:cNvSpPr>
          <p:nvPr>
            <p:ph type="sldNum" sz="quarter" idx="12"/>
          </p:nvPr>
        </p:nvSpPr>
        <p:spPr/>
        <p:txBody>
          <a:bodyPr/>
          <a:lstStyle/>
          <a:p>
            <a:pPr>
              <a:defRPr/>
            </a:pPr>
            <a:fld id="{F560F1A6-85E5-3A4A-AFDC-AA312D21FEBF}" type="slidenum">
              <a:rPr lang="en-GB" altLang="en-US" smtClean="0"/>
              <a:pPr>
                <a:defRPr/>
              </a:pPr>
              <a:t>62</a:t>
            </a:fld>
            <a:endParaRPr lang="en-GB" altLang="en-US"/>
          </a:p>
        </p:txBody>
      </p:sp>
      <p:pic>
        <p:nvPicPr>
          <p:cNvPr id="3" name="Picture 2">
            <a:extLst>
              <a:ext uri="{FF2B5EF4-FFF2-40B4-BE49-F238E27FC236}">
                <a16:creationId xmlns:a16="http://schemas.microsoft.com/office/drawing/2014/main" id="{38F6C53E-49E4-4D7A-9FAE-C8A3AE3F3DB9}"/>
              </a:ext>
            </a:extLst>
          </p:cNvPr>
          <p:cNvPicPr>
            <a:picLocks noChangeAspect="1"/>
          </p:cNvPicPr>
          <p:nvPr/>
        </p:nvPicPr>
        <p:blipFill>
          <a:blip r:embed="rId3"/>
          <a:stretch>
            <a:fillRect/>
          </a:stretch>
        </p:blipFill>
        <p:spPr>
          <a:xfrm>
            <a:off x="0" y="0"/>
            <a:ext cx="12205166" cy="6858000"/>
          </a:xfrm>
          <a:prstGeom prst="rect">
            <a:avLst/>
          </a:prstGeom>
        </p:spPr>
      </p:pic>
    </p:spTree>
    <p:extLst>
      <p:ext uri="{BB962C8B-B14F-4D97-AF65-F5344CB8AC3E}">
        <p14:creationId xmlns:p14="http://schemas.microsoft.com/office/powerpoint/2010/main" val="14151677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9D2E1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7C464F-164E-4101-9AC8-97503D40AC4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02730" y="1812472"/>
            <a:ext cx="6400800" cy="48006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1B850217-1956-422C-9850-1F7D64C624F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7842" y="244928"/>
            <a:ext cx="6166757" cy="4625068"/>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526289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620A5D-A894-40A3-906B-42B6689A5B03}"/>
              </a:ext>
            </a:extLst>
          </p:cNvPr>
          <p:cNvPicPr>
            <a:picLocks noChangeAspect="1"/>
          </p:cNvPicPr>
          <p:nvPr/>
        </p:nvPicPr>
        <p:blipFill>
          <a:blip r:embed="rId3"/>
          <a:stretch>
            <a:fillRect/>
          </a:stretch>
        </p:blipFill>
        <p:spPr>
          <a:xfrm>
            <a:off x="-1" y="0"/>
            <a:ext cx="12192001" cy="6858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CCBFF4-670A-41B2-B0A8-94E8CB422BEC}"/>
              </a:ext>
            </a:extLst>
          </p:cNvPr>
          <p:cNvPicPr>
            <a:picLocks noChangeAspect="1"/>
          </p:cNvPicPr>
          <p:nvPr/>
        </p:nvPicPr>
        <p:blipFill>
          <a:blip r:embed="rId3"/>
          <a:stretch>
            <a:fillRect/>
          </a:stretch>
        </p:blipFill>
        <p:spPr>
          <a:xfrm>
            <a:off x="-1" y="0"/>
            <a:ext cx="12370279" cy="6858000"/>
          </a:xfrm>
          <a:prstGeom prst="rect">
            <a:avLst/>
          </a:prstGeom>
        </p:spPr>
      </p:pic>
    </p:spTree>
    <p:extLst>
      <p:ext uri="{BB962C8B-B14F-4D97-AF65-F5344CB8AC3E}">
        <p14:creationId xmlns:p14="http://schemas.microsoft.com/office/powerpoint/2010/main" val="16902343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C71CAA-14BD-4107-9521-6AF2E641D13C}"/>
              </a:ext>
            </a:extLst>
          </p:cNvPr>
          <p:cNvSpPr>
            <a:spLocks noGrp="1"/>
          </p:cNvSpPr>
          <p:nvPr>
            <p:ph idx="4294967295"/>
          </p:nvPr>
        </p:nvSpPr>
        <p:spPr>
          <a:xfrm>
            <a:off x="4315522" y="2014684"/>
            <a:ext cx="3571178" cy="3020597"/>
          </a:xfrm>
        </p:spPr>
        <p:txBody>
          <a:bodyPr rtlCol="0">
            <a:normAutofit lnSpcReduction="10000"/>
          </a:bodyPr>
          <a:lstStyle/>
          <a:p>
            <a:pPr marL="0" indent="0" algn="ctr" defTabSz="457200">
              <a:lnSpc>
                <a:spcPct val="100000"/>
              </a:lnSpc>
              <a:spcBef>
                <a:spcPct val="0"/>
              </a:spcBef>
              <a:buNone/>
              <a:defRPr/>
            </a:pPr>
            <a:r>
              <a:rPr lang="en-US" altLang="en-US" sz="6600" b="1" dirty="0">
                <a:solidFill>
                  <a:srgbClr val="9B2D1F"/>
                </a:solidFill>
                <a:ea typeface="ヒラギノ角ゴ Pro W3" charset="-128"/>
              </a:rPr>
              <a:t>IPM</a:t>
            </a:r>
          </a:p>
          <a:p>
            <a:pPr marL="0" indent="0" algn="ctr" defTabSz="457200">
              <a:lnSpc>
                <a:spcPct val="100000"/>
              </a:lnSpc>
              <a:spcBef>
                <a:spcPct val="0"/>
              </a:spcBef>
              <a:buNone/>
              <a:defRPr/>
            </a:pPr>
            <a:r>
              <a:rPr lang="en-US" altLang="en-US" sz="6600" b="1" dirty="0">
                <a:solidFill>
                  <a:srgbClr val="9B2D1F"/>
                </a:solidFill>
                <a:ea typeface="ヒラギノ角ゴ Pro W3" charset="-128"/>
              </a:rPr>
              <a:t>Program</a:t>
            </a:r>
          </a:p>
          <a:p>
            <a:pPr marL="0" indent="0" algn="ctr" defTabSz="457200">
              <a:lnSpc>
                <a:spcPct val="100000"/>
              </a:lnSpc>
              <a:spcBef>
                <a:spcPct val="0"/>
              </a:spcBef>
              <a:buNone/>
              <a:defRPr/>
            </a:pPr>
            <a:r>
              <a:rPr lang="en-US" altLang="en-US" sz="6600" b="1" dirty="0">
                <a:solidFill>
                  <a:srgbClr val="9B2D1F"/>
                </a:solidFill>
                <a:ea typeface="ヒラギノ角ゴ Pro W3" charset="-128"/>
              </a:rPr>
              <a:t>Lifecycle</a:t>
            </a:r>
          </a:p>
          <a:p>
            <a:pPr eaLnBrk="1" hangingPunct="1">
              <a:defRPr/>
            </a:pPr>
            <a:endParaRPr lang="en-US" sz="3200" dirty="0">
              <a:solidFill>
                <a:srgbClr val="9B2D1F"/>
              </a:solidFill>
            </a:endParaRPr>
          </a:p>
        </p:txBody>
      </p:sp>
      <p:sp>
        <p:nvSpPr>
          <p:cNvPr id="4" name="Rectangle: Rounded Corners 3">
            <a:extLst>
              <a:ext uri="{FF2B5EF4-FFF2-40B4-BE49-F238E27FC236}">
                <a16:creationId xmlns:a16="http://schemas.microsoft.com/office/drawing/2014/main" id="{172BCE87-91E0-4FC6-AD6F-9BACE84DDFC5}"/>
              </a:ext>
            </a:extLst>
          </p:cNvPr>
          <p:cNvSpPr/>
          <p:nvPr/>
        </p:nvSpPr>
        <p:spPr>
          <a:xfrm>
            <a:off x="1370806" y="2655559"/>
            <a:ext cx="2711005" cy="1353086"/>
          </a:xfrm>
          <a:prstGeom prst="roundRect">
            <a:avLst/>
          </a:prstGeom>
          <a:solidFill>
            <a:srgbClr val="12979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Evaluate Success</a:t>
            </a:r>
          </a:p>
        </p:txBody>
      </p:sp>
      <p:sp>
        <p:nvSpPr>
          <p:cNvPr id="5" name="Rectangle: Rounded Corners 4">
            <a:extLst>
              <a:ext uri="{FF2B5EF4-FFF2-40B4-BE49-F238E27FC236}">
                <a16:creationId xmlns:a16="http://schemas.microsoft.com/office/drawing/2014/main" id="{DA9E8816-86BA-46FB-8461-92767FBA0B66}"/>
              </a:ext>
            </a:extLst>
          </p:cNvPr>
          <p:cNvSpPr/>
          <p:nvPr/>
        </p:nvSpPr>
        <p:spPr>
          <a:xfrm>
            <a:off x="4749390" y="512259"/>
            <a:ext cx="2693220" cy="1406503"/>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Inspect &amp; Monitor</a:t>
            </a:r>
          </a:p>
        </p:txBody>
      </p:sp>
      <p:sp>
        <p:nvSpPr>
          <p:cNvPr id="6" name="Rectangle: Rounded Corners 5">
            <a:extLst>
              <a:ext uri="{FF2B5EF4-FFF2-40B4-BE49-F238E27FC236}">
                <a16:creationId xmlns:a16="http://schemas.microsoft.com/office/drawing/2014/main" id="{4C12F5AE-A2A1-4C38-9A40-C826CEE3F68A}"/>
              </a:ext>
            </a:extLst>
          </p:cNvPr>
          <p:cNvSpPr/>
          <p:nvPr/>
        </p:nvSpPr>
        <p:spPr>
          <a:xfrm>
            <a:off x="8248651" y="2703547"/>
            <a:ext cx="2693221" cy="1353088"/>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Identify</a:t>
            </a:r>
          </a:p>
        </p:txBody>
      </p:sp>
      <p:sp>
        <p:nvSpPr>
          <p:cNvPr id="7" name="Rectangle: Rounded Corners 6">
            <a:extLst>
              <a:ext uri="{FF2B5EF4-FFF2-40B4-BE49-F238E27FC236}">
                <a16:creationId xmlns:a16="http://schemas.microsoft.com/office/drawing/2014/main" id="{9211607A-89AD-48C6-A6A8-4FD0C50679C3}"/>
              </a:ext>
            </a:extLst>
          </p:cNvPr>
          <p:cNvSpPr/>
          <p:nvPr/>
        </p:nvSpPr>
        <p:spPr>
          <a:xfrm>
            <a:off x="7045547" y="5035281"/>
            <a:ext cx="2711006" cy="1353088"/>
          </a:xfrm>
          <a:prstGeom prst="roundRect">
            <a:avLst/>
          </a:prstGeom>
          <a:solidFill>
            <a:srgbClr val="47C15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Scale the Response</a:t>
            </a:r>
          </a:p>
        </p:txBody>
      </p:sp>
      <p:sp>
        <p:nvSpPr>
          <p:cNvPr id="8" name="Rectangle: Rounded Corners 7">
            <a:extLst>
              <a:ext uri="{FF2B5EF4-FFF2-40B4-BE49-F238E27FC236}">
                <a16:creationId xmlns:a16="http://schemas.microsoft.com/office/drawing/2014/main" id="{3927075C-0037-4B15-B6A1-6FBAFB721DC3}"/>
              </a:ext>
            </a:extLst>
          </p:cNvPr>
          <p:cNvSpPr/>
          <p:nvPr/>
        </p:nvSpPr>
        <p:spPr>
          <a:xfrm>
            <a:off x="2162890" y="4992653"/>
            <a:ext cx="2711006" cy="1353088"/>
          </a:xfrm>
          <a:prstGeom prst="roundRect">
            <a:avLst/>
          </a:prstGeom>
          <a:solidFill>
            <a:srgbClr val="DAD01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t>Use Multiple Tools</a:t>
            </a:r>
          </a:p>
        </p:txBody>
      </p:sp>
      <p:cxnSp>
        <p:nvCxnSpPr>
          <p:cNvPr id="10" name="Straight Arrow Connector 9">
            <a:extLst>
              <a:ext uri="{FF2B5EF4-FFF2-40B4-BE49-F238E27FC236}">
                <a16:creationId xmlns:a16="http://schemas.microsoft.com/office/drawing/2014/main" id="{16306053-3975-4D12-910D-C574440D8BDD}"/>
              </a:ext>
            </a:extLst>
          </p:cNvPr>
          <p:cNvCxnSpPr>
            <a:cxnSpLocks/>
          </p:cNvCxnSpPr>
          <p:nvPr/>
        </p:nvCxnSpPr>
        <p:spPr>
          <a:xfrm>
            <a:off x="7524786" y="1213461"/>
            <a:ext cx="1913682" cy="1346284"/>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5891A2C6-9641-4109-A10F-EC94FB154493}"/>
              </a:ext>
            </a:extLst>
          </p:cNvPr>
          <p:cNvCxnSpPr>
            <a:cxnSpLocks/>
          </p:cNvCxnSpPr>
          <p:nvPr/>
        </p:nvCxnSpPr>
        <p:spPr>
          <a:xfrm flipH="1">
            <a:off x="8401050" y="4184802"/>
            <a:ext cx="1015653" cy="737947"/>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1C11761D-CF88-449E-BDD9-46418080BD3A}"/>
              </a:ext>
            </a:extLst>
          </p:cNvPr>
          <p:cNvCxnSpPr>
            <a:cxnSpLocks/>
          </p:cNvCxnSpPr>
          <p:nvPr/>
        </p:nvCxnSpPr>
        <p:spPr>
          <a:xfrm flipH="1">
            <a:off x="4943959" y="5564188"/>
            <a:ext cx="1914041"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480733CA-E4DC-47D8-B125-7C2094227C44}"/>
              </a:ext>
            </a:extLst>
          </p:cNvPr>
          <p:cNvCxnSpPr>
            <a:cxnSpLocks/>
          </p:cNvCxnSpPr>
          <p:nvPr/>
        </p:nvCxnSpPr>
        <p:spPr>
          <a:xfrm flipH="1" flipV="1">
            <a:off x="2603715" y="4056635"/>
            <a:ext cx="717682" cy="840095"/>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221A27E7-7A96-4E7A-A5F1-BDAA283598B6}"/>
              </a:ext>
            </a:extLst>
          </p:cNvPr>
          <p:cNvCxnSpPr>
            <a:cxnSpLocks/>
          </p:cNvCxnSpPr>
          <p:nvPr/>
        </p:nvCxnSpPr>
        <p:spPr>
          <a:xfrm flipV="1">
            <a:off x="2904367" y="1151469"/>
            <a:ext cx="1714127" cy="139382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94484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2E3704B6-D143-4251-B24D-8AF50D8152C0}"/>
              </a:ext>
            </a:extLst>
          </p:cNvPr>
          <p:cNvSpPr/>
          <p:nvPr/>
        </p:nvSpPr>
        <p:spPr>
          <a:xfrm>
            <a:off x="964491" y="1564810"/>
            <a:ext cx="7314095" cy="255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A0A67FD-7E8E-4D41-A422-500B75E8023F}"/>
              </a:ext>
            </a:extLst>
          </p:cNvPr>
          <p:cNvSpPr>
            <a:spLocks noGrp="1"/>
          </p:cNvSpPr>
          <p:nvPr>
            <p:ph type="title"/>
          </p:nvPr>
        </p:nvSpPr>
        <p:spPr>
          <a:xfrm>
            <a:off x="754380" y="226330"/>
            <a:ext cx="10058400" cy="1193500"/>
          </a:xfrm>
        </p:spPr>
        <p:txBody>
          <a:bodyPr>
            <a:normAutofit fontScale="90000"/>
          </a:bodyPr>
          <a:lstStyle/>
          <a:p>
            <a:pPr algn="ctr"/>
            <a:br>
              <a:rPr lang="en-US" dirty="0"/>
            </a:br>
            <a:br>
              <a:rPr lang="en-US" dirty="0"/>
            </a:br>
            <a:endParaRPr lang="en-US" dirty="0"/>
          </a:p>
        </p:txBody>
      </p:sp>
      <p:pic>
        <p:nvPicPr>
          <p:cNvPr id="7" name="Picture 6">
            <a:extLst>
              <a:ext uri="{FF2B5EF4-FFF2-40B4-BE49-F238E27FC236}">
                <a16:creationId xmlns:a16="http://schemas.microsoft.com/office/drawing/2014/main" id="{498B7C13-21FC-4A1B-8FEA-1ED64022557F}"/>
              </a:ext>
            </a:extLst>
          </p:cNvPr>
          <p:cNvPicPr>
            <a:picLocks noChangeAspect="1"/>
          </p:cNvPicPr>
          <p:nvPr/>
        </p:nvPicPr>
        <p:blipFill>
          <a:blip r:embed="rId3"/>
          <a:stretch>
            <a:fillRect/>
          </a:stretch>
        </p:blipFill>
        <p:spPr>
          <a:xfrm>
            <a:off x="7188489" y="1709716"/>
            <a:ext cx="4646233" cy="4274525"/>
          </a:xfrm>
          <a:prstGeom prst="rect">
            <a:avLst/>
          </a:prstGeom>
        </p:spPr>
      </p:pic>
      <p:sp>
        <p:nvSpPr>
          <p:cNvPr id="2" name="TextBox 1">
            <a:extLst>
              <a:ext uri="{FF2B5EF4-FFF2-40B4-BE49-F238E27FC236}">
                <a16:creationId xmlns:a16="http://schemas.microsoft.com/office/drawing/2014/main" id="{8F84015B-ABF6-4005-A1DD-CED191F7410A}"/>
              </a:ext>
            </a:extLst>
          </p:cNvPr>
          <p:cNvSpPr txBox="1"/>
          <p:nvPr/>
        </p:nvSpPr>
        <p:spPr>
          <a:xfrm>
            <a:off x="2197511" y="1165123"/>
            <a:ext cx="3318386" cy="4708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649105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2E3704B6-D143-4251-B24D-8AF50D8152C0}"/>
              </a:ext>
            </a:extLst>
          </p:cNvPr>
          <p:cNvSpPr/>
          <p:nvPr/>
        </p:nvSpPr>
        <p:spPr>
          <a:xfrm>
            <a:off x="964491" y="1564810"/>
            <a:ext cx="7314095" cy="255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A0A67FD-7E8E-4D41-A422-500B75E8023F}"/>
              </a:ext>
            </a:extLst>
          </p:cNvPr>
          <p:cNvSpPr>
            <a:spLocks noGrp="1"/>
          </p:cNvSpPr>
          <p:nvPr>
            <p:ph type="title"/>
          </p:nvPr>
        </p:nvSpPr>
        <p:spPr>
          <a:xfrm>
            <a:off x="754380" y="226330"/>
            <a:ext cx="10058400" cy="1193500"/>
          </a:xfrm>
        </p:spPr>
        <p:txBody>
          <a:bodyPr>
            <a:normAutofit fontScale="90000"/>
          </a:bodyPr>
          <a:lstStyle/>
          <a:p>
            <a:pPr algn="ctr"/>
            <a:br>
              <a:rPr lang="en-US" dirty="0"/>
            </a:br>
            <a:br>
              <a:rPr lang="en-US" dirty="0"/>
            </a:br>
            <a:endParaRPr lang="en-US" dirty="0"/>
          </a:p>
        </p:txBody>
      </p:sp>
      <p:pic>
        <p:nvPicPr>
          <p:cNvPr id="7" name="Picture 6">
            <a:extLst>
              <a:ext uri="{FF2B5EF4-FFF2-40B4-BE49-F238E27FC236}">
                <a16:creationId xmlns:a16="http://schemas.microsoft.com/office/drawing/2014/main" id="{498B7C13-21FC-4A1B-8FEA-1ED64022557F}"/>
              </a:ext>
            </a:extLst>
          </p:cNvPr>
          <p:cNvPicPr>
            <a:picLocks noChangeAspect="1"/>
          </p:cNvPicPr>
          <p:nvPr/>
        </p:nvPicPr>
        <p:blipFill>
          <a:blip r:embed="rId3"/>
          <a:stretch>
            <a:fillRect/>
          </a:stretch>
        </p:blipFill>
        <p:spPr>
          <a:xfrm>
            <a:off x="7300062" y="1722961"/>
            <a:ext cx="4646233" cy="4274525"/>
          </a:xfrm>
          <a:prstGeom prst="rect">
            <a:avLst/>
          </a:prstGeom>
        </p:spPr>
      </p:pic>
      <p:grpSp>
        <p:nvGrpSpPr>
          <p:cNvPr id="22" name="Group 21">
            <a:extLst>
              <a:ext uri="{FF2B5EF4-FFF2-40B4-BE49-F238E27FC236}">
                <a16:creationId xmlns:a16="http://schemas.microsoft.com/office/drawing/2014/main" id="{60AE937E-AB62-4556-96C8-AD0573C8FDB7}"/>
              </a:ext>
            </a:extLst>
          </p:cNvPr>
          <p:cNvGrpSpPr/>
          <p:nvPr/>
        </p:nvGrpSpPr>
        <p:grpSpPr>
          <a:xfrm>
            <a:off x="1043595" y="286603"/>
            <a:ext cx="2209174" cy="1343806"/>
            <a:chOff x="871494" y="2793"/>
            <a:chExt cx="2209174" cy="1343806"/>
          </a:xfrm>
        </p:grpSpPr>
        <p:sp>
          <p:nvSpPr>
            <p:cNvPr id="23" name="Rectangle: Rounded Corners 22">
              <a:extLst>
                <a:ext uri="{FF2B5EF4-FFF2-40B4-BE49-F238E27FC236}">
                  <a16:creationId xmlns:a16="http://schemas.microsoft.com/office/drawing/2014/main" id="{FDB4F660-31D4-4313-BEDA-537192CA33E6}"/>
                </a:ext>
              </a:extLst>
            </p:cNvPr>
            <p:cNvSpPr/>
            <p:nvPr/>
          </p:nvSpPr>
          <p:spPr>
            <a:xfrm>
              <a:off x="871494" y="2793"/>
              <a:ext cx="2209174" cy="1343806"/>
            </a:xfrm>
            <a:prstGeom prst="roundRect">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angle: Rounded Corners 6">
              <a:extLst>
                <a:ext uri="{FF2B5EF4-FFF2-40B4-BE49-F238E27FC236}">
                  <a16:creationId xmlns:a16="http://schemas.microsoft.com/office/drawing/2014/main" id="{B9E258E4-671E-4220-9C17-F5E13285960B}"/>
                </a:ext>
              </a:extLst>
            </p:cNvPr>
            <p:cNvSpPr txBox="1"/>
            <p:nvPr/>
          </p:nvSpPr>
          <p:spPr>
            <a:xfrm>
              <a:off x="937093" y="68392"/>
              <a:ext cx="2077976" cy="121260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99060" tIns="49530" rIns="99060" bIns="49530"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Session One Introduction</a:t>
              </a:r>
            </a:p>
          </p:txBody>
        </p:sp>
      </p:grpSp>
      <p:grpSp>
        <p:nvGrpSpPr>
          <p:cNvPr id="37" name="Group 36">
            <a:extLst>
              <a:ext uri="{FF2B5EF4-FFF2-40B4-BE49-F238E27FC236}">
                <a16:creationId xmlns:a16="http://schemas.microsoft.com/office/drawing/2014/main" id="{DA4035E5-30BC-4C1C-82DF-52FD49F1EC0D}"/>
              </a:ext>
            </a:extLst>
          </p:cNvPr>
          <p:cNvGrpSpPr/>
          <p:nvPr/>
        </p:nvGrpSpPr>
        <p:grpSpPr>
          <a:xfrm>
            <a:off x="994658" y="1705944"/>
            <a:ext cx="2209174" cy="1375683"/>
            <a:chOff x="871494" y="2084"/>
            <a:chExt cx="2209174" cy="1375683"/>
          </a:xfrm>
        </p:grpSpPr>
        <p:sp>
          <p:nvSpPr>
            <p:cNvPr id="38" name="Rectangle: Rounded Corners 37">
              <a:extLst>
                <a:ext uri="{FF2B5EF4-FFF2-40B4-BE49-F238E27FC236}">
                  <a16:creationId xmlns:a16="http://schemas.microsoft.com/office/drawing/2014/main" id="{165E1563-983D-4CE7-9117-9750F869476B}"/>
                </a:ext>
              </a:extLst>
            </p:cNvPr>
            <p:cNvSpPr/>
            <p:nvPr/>
          </p:nvSpPr>
          <p:spPr>
            <a:xfrm>
              <a:off x="871494" y="2084"/>
              <a:ext cx="2209174" cy="1375683"/>
            </a:xfrm>
            <a:prstGeom prst="roundRect">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E442E270-C534-407B-9CB3-BBA41FF7D9CB}"/>
                </a:ext>
              </a:extLst>
            </p:cNvPr>
            <p:cNvSpPr txBox="1"/>
            <p:nvPr/>
          </p:nvSpPr>
          <p:spPr>
            <a:xfrm>
              <a:off x="938649" y="69239"/>
              <a:ext cx="2074864" cy="1241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Session Two Cockroaches</a:t>
              </a:r>
            </a:p>
          </p:txBody>
        </p:sp>
      </p:grpSp>
      <p:sp>
        <p:nvSpPr>
          <p:cNvPr id="58" name="Rectangle: Rounded Corners 57">
            <a:extLst>
              <a:ext uri="{FF2B5EF4-FFF2-40B4-BE49-F238E27FC236}">
                <a16:creationId xmlns:a16="http://schemas.microsoft.com/office/drawing/2014/main" id="{288CB0A7-A780-44B0-888D-4C173F75CD4F}"/>
              </a:ext>
            </a:extLst>
          </p:cNvPr>
          <p:cNvSpPr/>
          <p:nvPr/>
        </p:nvSpPr>
        <p:spPr>
          <a:xfrm>
            <a:off x="3737694" y="303037"/>
            <a:ext cx="2154937" cy="1327372"/>
          </a:xfrm>
          <a:prstGeom prst="roundRect">
            <a:avLst/>
          </a:prstGeom>
          <a:solidFill>
            <a:srgbClr val="F1D4D1"/>
          </a:solidFill>
          <a:ln w="38100">
            <a:solidFill>
              <a:srgbClr val="9B2D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900" b="0" i="0" u="none" strike="noStrike" kern="1200" cap="none" spc="0" normalizeH="0" baseline="0" noProof="0" dirty="0">
                <a:ln>
                  <a:noFill/>
                </a:ln>
                <a:solidFill>
                  <a:srgbClr val="9B2D1F"/>
                </a:solidFill>
                <a:effectLst/>
                <a:uLnTx/>
                <a:uFillTx/>
                <a:latin typeface="Calibri" panose="020F0502020204030204"/>
                <a:ea typeface="+mn-ea"/>
                <a:cs typeface="+mn-cs"/>
              </a:rPr>
              <a:t>Priority Pests</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900" b="0" i="0" u="none" strike="noStrike" kern="1200" cap="none" spc="0" normalizeH="0" baseline="0" noProof="0" dirty="0">
                <a:ln>
                  <a:noFill/>
                </a:ln>
                <a:solidFill>
                  <a:srgbClr val="9B2D1F"/>
                </a:solidFill>
                <a:effectLst/>
                <a:uLnTx/>
                <a:uFillTx/>
                <a:latin typeface="Calibri" panose="020F0502020204030204"/>
                <a:ea typeface="+mn-ea"/>
                <a:cs typeface="+mn-cs"/>
              </a:rPr>
              <a:t>Why IPM</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900" b="0" i="0" u="none" strike="noStrike" kern="1200" cap="none" spc="0" normalizeH="0" baseline="0" noProof="0" dirty="0">
                <a:ln>
                  <a:noFill/>
                </a:ln>
                <a:solidFill>
                  <a:srgbClr val="9B2D1F"/>
                </a:solidFill>
                <a:effectLst/>
                <a:uLnTx/>
                <a:uFillTx/>
                <a:latin typeface="Calibri" panose="020F0502020204030204"/>
                <a:ea typeface="+mn-ea"/>
                <a:cs typeface="+mn-cs"/>
              </a:rPr>
              <a:t>Pesticides &amp; Health</a:t>
            </a:r>
          </a:p>
        </p:txBody>
      </p:sp>
      <p:pic>
        <p:nvPicPr>
          <p:cNvPr id="2" name="Picture 1">
            <a:extLst>
              <a:ext uri="{FF2B5EF4-FFF2-40B4-BE49-F238E27FC236}">
                <a16:creationId xmlns:a16="http://schemas.microsoft.com/office/drawing/2014/main" id="{C9252C87-646A-44FB-97AB-C9741319853E}"/>
              </a:ext>
            </a:extLst>
          </p:cNvPr>
          <p:cNvPicPr>
            <a:picLocks noChangeAspect="1"/>
          </p:cNvPicPr>
          <p:nvPr/>
        </p:nvPicPr>
        <p:blipFill>
          <a:blip r:embed="rId4"/>
          <a:stretch>
            <a:fillRect/>
          </a:stretch>
        </p:blipFill>
        <p:spPr>
          <a:xfrm>
            <a:off x="945115" y="4166548"/>
            <a:ext cx="1154130" cy="1286980"/>
          </a:xfrm>
          <a:prstGeom prst="rect">
            <a:avLst/>
          </a:prstGeom>
        </p:spPr>
      </p:pic>
      <p:pic>
        <p:nvPicPr>
          <p:cNvPr id="3" name="Picture 2">
            <a:extLst>
              <a:ext uri="{FF2B5EF4-FFF2-40B4-BE49-F238E27FC236}">
                <a16:creationId xmlns:a16="http://schemas.microsoft.com/office/drawing/2014/main" id="{AA55FFD9-C77D-473D-B1E8-B9FC6C6E4F39}"/>
              </a:ext>
            </a:extLst>
          </p:cNvPr>
          <p:cNvPicPr>
            <a:picLocks noChangeAspect="1"/>
          </p:cNvPicPr>
          <p:nvPr/>
        </p:nvPicPr>
        <p:blipFill>
          <a:blip r:embed="rId5"/>
          <a:stretch>
            <a:fillRect/>
          </a:stretch>
        </p:blipFill>
        <p:spPr>
          <a:xfrm>
            <a:off x="5610002" y="4826559"/>
            <a:ext cx="1315126" cy="1121725"/>
          </a:xfrm>
          <a:prstGeom prst="rect">
            <a:avLst/>
          </a:prstGeom>
        </p:spPr>
      </p:pic>
      <p:pic>
        <p:nvPicPr>
          <p:cNvPr id="5" name="Picture 4">
            <a:extLst>
              <a:ext uri="{FF2B5EF4-FFF2-40B4-BE49-F238E27FC236}">
                <a16:creationId xmlns:a16="http://schemas.microsoft.com/office/drawing/2014/main" id="{2EEB6164-8178-4E67-9A90-29DF6EF93988}"/>
              </a:ext>
            </a:extLst>
          </p:cNvPr>
          <p:cNvPicPr>
            <a:picLocks noChangeAspect="1"/>
          </p:cNvPicPr>
          <p:nvPr/>
        </p:nvPicPr>
        <p:blipFill>
          <a:blip r:embed="rId6"/>
          <a:stretch>
            <a:fillRect/>
          </a:stretch>
        </p:blipFill>
        <p:spPr>
          <a:xfrm>
            <a:off x="6266803" y="1816904"/>
            <a:ext cx="1134376" cy="1121725"/>
          </a:xfrm>
          <a:prstGeom prst="rect">
            <a:avLst/>
          </a:prstGeom>
        </p:spPr>
      </p:pic>
      <p:cxnSp>
        <p:nvCxnSpPr>
          <p:cNvPr id="16" name="Connector: Curved 15">
            <a:extLst>
              <a:ext uri="{FF2B5EF4-FFF2-40B4-BE49-F238E27FC236}">
                <a16:creationId xmlns:a16="http://schemas.microsoft.com/office/drawing/2014/main" id="{BB2035F2-1FCE-4081-A39B-2DD4E2760A8B}"/>
              </a:ext>
            </a:extLst>
          </p:cNvPr>
          <p:cNvCxnSpPr>
            <a:cxnSpLocks/>
            <a:endCxn id="58" idx="1"/>
          </p:cNvCxnSpPr>
          <p:nvPr/>
        </p:nvCxnSpPr>
        <p:spPr>
          <a:xfrm>
            <a:off x="3252769" y="958507"/>
            <a:ext cx="484925" cy="8216"/>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9A0CB3F5-FF1D-47D2-882F-C4E59667283A}"/>
              </a:ext>
            </a:extLst>
          </p:cNvPr>
          <p:cNvCxnSpPr/>
          <p:nvPr/>
        </p:nvCxnSpPr>
        <p:spPr>
          <a:xfrm flipV="1">
            <a:off x="3252769" y="958505"/>
            <a:ext cx="463296" cy="1"/>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D0CD654D-2F6B-4D11-91FA-E8CA2726A89E}"/>
              </a:ext>
            </a:extLst>
          </p:cNvPr>
          <p:cNvSpPr/>
          <p:nvPr/>
        </p:nvSpPr>
        <p:spPr>
          <a:xfrm>
            <a:off x="3716065" y="2551513"/>
            <a:ext cx="2379934" cy="2600141"/>
          </a:xfrm>
          <a:prstGeom prst="roundRect">
            <a:avLst/>
          </a:prstGeom>
          <a:solidFill>
            <a:srgbClr val="F1D4D1"/>
          </a:solidFill>
          <a:ln w="38100">
            <a:solidFill>
              <a:srgbClr val="9B2D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900" b="0" i="0" u="none" strike="noStrike" kern="1200" cap="none" spc="0" normalizeH="0" baseline="0" noProof="0" dirty="0">
                <a:ln>
                  <a:noFill/>
                </a:ln>
                <a:solidFill>
                  <a:srgbClr val="9B2D1F"/>
                </a:solidFill>
                <a:effectLst/>
                <a:uLnTx/>
                <a:uFillTx/>
                <a:latin typeface="Calibri" panose="020F0502020204030204"/>
                <a:ea typeface="+mn-ea"/>
                <a:cs typeface="+mn-cs"/>
              </a:rPr>
              <a:t>What they are</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900" b="0" i="0" u="none" strike="noStrike" kern="1200" cap="none" spc="0" normalizeH="0" baseline="0" noProof="0" dirty="0">
                <a:ln>
                  <a:noFill/>
                </a:ln>
                <a:solidFill>
                  <a:srgbClr val="9B2D1F"/>
                </a:solidFill>
                <a:effectLst/>
                <a:uLnTx/>
                <a:uFillTx/>
                <a:latin typeface="Calibri" panose="020F0502020204030204"/>
                <a:ea typeface="+mn-ea"/>
                <a:cs typeface="+mn-cs"/>
              </a:rPr>
              <a:t>Associated Health Hazards</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900" b="0" i="0" u="none" strike="noStrike" kern="1200" cap="none" spc="0" normalizeH="0" baseline="0" noProof="0" dirty="0">
                <a:ln>
                  <a:noFill/>
                </a:ln>
                <a:solidFill>
                  <a:srgbClr val="9B2D1F"/>
                </a:solidFill>
                <a:effectLst/>
                <a:uLnTx/>
                <a:uFillTx/>
                <a:latin typeface="Calibri" panose="020F0502020204030204"/>
                <a:ea typeface="+mn-ea"/>
                <a:cs typeface="+mn-cs"/>
              </a:rPr>
              <a:t>What they eat &amp; drink</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900" b="0" i="0" u="none" strike="noStrike" kern="1200" cap="none" spc="0" normalizeH="0" baseline="0" noProof="0" dirty="0">
                <a:ln>
                  <a:noFill/>
                </a:ln>
                <a:solidFill>
                  <a:srgbClr val="9B2D1F"/>
                </a:solidFill>
                <a:effectLst/>
                <a:uLnTx/>
                <a:uFillTx/>
                <a:latin typeface="Calibri" panose="020F0502020204030204"/>
                <a:ea typeface="+mn-ea"/>
                <a:cs typeface="+mn-cs"/>
              </a:rPr>
              <a:t>Where they live</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900" b="0" i="0" u="none" strike="noStrike" kern="1200" cap="none" spc="0" normalizeH="0" baseline="0" noProof="0" dirty="0">
                <a:ln>
                  <a:noFill/>
                </a:ln>
                <a:solidFill>
                  <a:srgbClr val="9B2D1F"/>
                </a:solidFill>
                <a:effectLst/>
                <a:uLnTx/>
                <a:uFillTx/>
                <a:latin typeface="Calibri" panose="020F0502020204030204"/>
                <a:ea typeface="+mn-ea"/>
                <a:cs typeface="+mn-cs"/>
              </a:rPr>
              <a:t>Prevention &amp; Control</a:t>
            </a:r>
          </a:p>
        </p:txBody>
      </p:sp>
      <p:cxnSp>
        <p:nvCxnSpPr>
          <p:cNvPr id="28" name="Connector: Curved 27">
            <a:extLst>
              <a:ext uri="{FF2B5EF4-FFF2-40B4-BE49-F238E27FC236}">
                <a16:creationId xmlns:a16="http://schemas.microsoft.com/office/drawing/2014/main" id="{17001F25-9A4D-4F89-9CDB-5AB62402C13E}"/>
              </a:ext>
            </a:extLst>
          </p:cNvPr>
          <p:cNvCxnSpPr>
            <a:cxnSpLocks/>
            <a:stCxn id="38" idx="3"/>
            <a:endCxn id="27" idx="1"/>
          </p:cNvCxnSpPr>
          <p:nvPr/>
        </p:nvCxnSpPr>
        <p:spPr>
          <a:xfrm>
            <a:off x="3203832" y="2393786"/>
            <a:ext cx="512233" cy="1457798"/>
          </a:xfrm>
          <a:prstGeom prst="curvedConnector3">
            <a:avLst>
              <a:gd name="adj1" fmla="val 50000"/>
            </a:avLst>
          </a:prstGeom>
          <a:ln w="38100">
            <a:solidFill>
              <a:srgbClr val="9B2D1F"/>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E7E03F8-8706-4983-B599-24B3EBCBB8FD}"/>
              </a:ext>
            </a:extLst>
          </p:cNvPr>
          <p:cNvSpPr txBox="1"/>
          <p:nvPr/>
        </p:nvSpPr>
        <p:spPr>
          <a:xfrm>
            <a:off x="1109194" y="5434469"/>
            <a:ext cx="9769185" cy="769441"/>
          </a:xfrm>
          <a:prstGeom prst="rect">
            <a:avLst/>
          </a:prstGeom>
          <a:noFill/>
        </p:spPr>
        <p:txBody>
          <a:bodyPr wrap="square" rtlCol="0">
            <a:spAutoFit/>
          </a:bodyPr>
          <a:lstStyle/>
          <a:p>
            <a:r>
              <a:rPr lang="en-US" sz="4400" dirty="0"/>
              <a:t>What we learned…</a:t>
            </a:r>
          </a:p>
        </p:txBody>
      </p:sp>
    </p:spTree>
    <p:extLst>
      <p:ext uri="{BB962C8B-B14F-4D97-AF65-F5344CB8AC3E}">
        <p14:creationId xmlns:p14="http://schemas.microsoft.com/office/powerpoint/2010/main" val="23907377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A9527-F23B-40CD-A811-2B44A8897060}"/>
              </a:ext>
            </a:extLst>
          </p:cNvPr>
          <p:cNvSpPr>
            <a:spLocks noGrp="1"/>
          </p:cNvSpPr>
          <p:nvPr>
            <p:ph type="title"/>
          </p:nvPr>
        </p:nvSpPr>
        <p:spPr>
          <a:xfrm>
            <a:off x="493776" y="286604"/>
            <a:ext cx="11375136" cy="1021692"/>
          </a:xfrm>
        </p:spPr>
        <p:txBody>
          <a:bodyPr>
            <a:noAutofit/>
          </a:bodyPr>
          <a:lstStyle/>
          <a:p>
            <a:pPr>
              <a:defRPr/>
            </a:pPr>
            <a:r>
              <a:rPr lang="en-US" sz="6600" b="1" dirty="0">
                <a:solidFill>
                  <a:srgbClr val="9B2D1F"/>
                </a:solidFill>
                <a:latin typeface="+mn-lt"/>
                <a:ea typeface="ヒラギノ角ゴ Pro W3" charset="-128"/>
                <a:cs typeface="+mn-cs"/>
              </a:rPr>
              <a:t>Homework for Session 2 </a:t>
            </a:r>
          </a:p>
        </p:txBody>
      </p:sp>
      <p:sp>
        <p:nvSpPr>
          <p:cNvPr id="3" name="Content Placeholder 2">
            <a:extLst>
              <a:ext uri="{FF2B5EF4-FFF2-40B4-BE49-F238E27FC236}">
                <a16:creationId xmlns:a16="http://schemas.microsoft.com/office/drawing/2014/main" id="{F35F96A8-ECC8-4ACE-AD7B-14B3843D6B1B}"/>
              </a:ext>
            </a:extLst>
          </p:cNvPr>
          <p:cNvSpPr>
            <a:spLocks noGrp="1"/>
          </p:cNvSpPr>
          <p:nvPr>
            <p:ph idx="1"/>
          </p:nvPr>
        </p:nvSpPr>
        <p:spPr>
          <a:xfrm>
            <a:off x="1097279" y="2102248"/>
            <a:ext cx="10288475" cy="4406054"/>
          </a:xfrm>
        </p:spPr>
        <p:txBody>
          <a:bodyPr>
            <a:normAutofit/>
          </a:bodyPr>
          <a:lstStyle/>
          <a:p>
            <a:pPr>
              <a:buFont typeface="Arial" panose="020B0604020202020204" pitchFamily="34" charset="0"/>
              <a:buChar char="•"/>
            </a:pPr>
            <a:r>
              <a:rPr lang="en-US" sz="4000" dirty="0">
                <a:solidFill>
                  <a:schemeClr val="tx1"/>
                </a:solidFill>
              </a:rPr>
              <a:t>Does your PMP use cockroach monitors?</a:t>
            </a:r>
          </a:p>
          <a:p>
            <a:pPr>
              <a:buFont typeface="Arial" panose="020B0604020202020204" pitchFamily="34" charset="0"/>
              <a:buChar char="•"/>
            </a:pPr>
            <a:r>
              <a:rPr lang="en-US" sz="4000" dirty="0">
                <a:solidFill>
                  <a:schemeClr val="tx1"/>
                </a:solidFill>
              </a:rPr>
              <a:t>Where? (focus units only, focus &amp; neighbors, all units, common areas)</a:t>
            </a:r>
          </a:p>
          <a:p>
            <a:pPr>
              <a:buFont typeface="Arial" panose="020B0604020202020204" pitchFamily="34" charset="0"/>
              <a:buChar char="•"/>
            </a:pPr>
            <a:r>
              <a:rPr lang="en-US" sz="4000" dirty="0">
                <a:solidFill>
                  <a:schemeClr val="tx1"/>
                </a:solidFill>
              </a:rPr>
              <a:t>How often are the monitors inspected/changed?</a:t>
            </a:r>
          </a:p>
        </p:txBody>
      </p:sp>
      <p:sp>
        <p:nvSpPr>
          <p:cNvPr id="4" name="Rectangle 3">
            <a:extLst>
              <a:ext uri="{FF2B5EF4-FFF2-40B4-BE49-F238E27FC236}">
                <a16:creationId xmlns:a16="http://schemas.microsoft.com/office/drawing/2014/main" id="{A80213D0-575E-4095-AD96-0B247F397792}"/>
              </a:ext>
            </a:extLst>
          </p:cNvPr>
          <p:cNvSpPr/>
          <p:nvPr/>
        </p:nvSpPr>
        <p:spPr>
          <a:xfrm>
            <a:off x="964491" y="1564810"/>
            <a:ext cx="10421263" cy="28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356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4F8B59-3251-42FB-A796-ED81CB6945FF}"/>
              </a:ext>
            </a:extLst>
          </p:cNvPr>
          <p:cNvPicPr>
            <a:picLocks noChangeAspect="1"/>
          </p:cNvPicPr>
          <p:nvPr/>
        </p:nvPicPr>
        <p:blipFill>
          <a:blip r:embed="rId3"/>
          <a:stretch>
            <a:fillRect/>
          </a:stretch>
        </p:blipFill>
        <p:spPr>
          <a:xfrm>
            <a:off x="-28851" y="0"/>
            <a:ext cx="12220851" cy="6841848"/>
          </a:xfrm>
          <a:prstGeom prst="rect">
            <a:avLst/>
          </a:prstGeom>
        </p:spPr>
      </p:pic>
      <p:sp>
        <p:nvSpPr>
          <p:cNvPr id="94213" name="Rectangle 16">
            <a:extLst>
              <a:ext uri="{FF2B5EF4-FFF2-40B4-BE49-F238E27FC236}">
                <a16:creationId xmlns:a16="http://schemas.microsoft.com/office/drawing/2014/main" id="{838D7A45-50A8-F94E-BE9C-C38E1A0EDE3A}"/>
              </a:ext>
            </a:extLst>
          </p:cNvPr>
          <p:cNvSpPr>
            <a:spLocks noGrp="1" noChangeArrowheads="1"/>
          </p:cNvSpPr>
          <p:nvPr>
            <p:ph type="title"/>
          </p:nvPr>
        </p:nvSpPr>
        <p:spPr>
          <a:xfrm>
            <a:off x="7756524" y="228601"/>
            <a:ext cx="4175919" cy="1945270"/>
          </a:xfrm>
          <a:solidFill>
            <a:schemeClr val="bg1"/>
          </a:solidFill>
          <a:ln w="28575">
            <a:solidFill>
              <a:schemeClr val="tx1"/>
            </a:solidFill>
          </a:ln>
        </p:spPr>
        <p:txBody>
          <a:bodyPr>
            <a:noAutofit/>
          </a:bodyPr>
          <a:lstStyle/>
          <a:p>
            <a:pPr algn="r"/>
            <a:r>
              <a:rPr lang="en-US" altLang="en-US" sz="7200" b="1" dirty="0">
                <a:solidFill>
                  <a:srgbClr val="9B2D1F"/>
                </a:solidFill>
                <a:latin typeface="Calibri" panose="020F0502020204030204"/>
              </a:rPr>
              <a:t>American Cockroach</a:t>
            </a:r>
            <a:endParaRPr lang="en-US" altLang="en-US" sz="7200" dirty="0"/>
          </a:p>
        </p:txBody>
      </p:sp>
      <p:sp>
        <p:nvSpPr>
          <p:cNvPr id="94211" name="Rectangle 9">
            <a:extLst>
              <a:ext uri="{FF2B5EF4-FFF2-40B4-BE49-F238E27FC236}">
                <a16:creationId xmlns:a16="http://schemas.microsoft.com/office/drawing/2014/main" id="{013C5532-070F-8948-9331-25A43239E285}"/>
              </a:ext>
            </a:extLst>
          </p:cNvPr>
          <p:cNvSpPr>
            <a:spLocks noChangeArrowheads="1"/>
          </p:cNvSpPr>
          <p:nvPr/>
        </p:nvSpPr>
        <p:spPr bwMode="auto">
          <a:xfrm>
            <a:off x="10026650" y="61388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Blip>
                <a:blip r:embed="rId4"/>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800">
              <a:solidFill>
                <a:srgbClr val="000000"/>
              </a:solidFill>
            </a:endParaRPr>
          </a:p>
        </p:txBody>
      </p:sp>
      <p:sp>
        <p:nvSpPr>
          <p:cNvPr id="94212" name="Text Box 10">
            <a:extLst>
              <a:ext uri="{FF2B5EF4-FFF2-40B4-BE49-F238E27FC236}">
                <a16:creationId xmlns:a16="http://schemas.microsoft.com/office/drawing/2014/main" id="{04D7F7B8-D6DE-424C-B514-B66D4F76F6A2}"/>
              </a:ext>
            </a:extLst>
          </p:cNvPr>
          <p:cNvSpPr txBox="1">
            <a:spLocks noChangeArrowheads="1"/>
          </p:cNvSpPr>
          <p:nvPr/>
        </p:nvSpPr>
        <p:spPr bwMode="auto">
          <a:xfrm>
            <a:off x="6096000" y="1295401"/>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Blip>
                <a:blip r:embed="rId4"/>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50000"/>
              </a:spcBef>
              <a:buNone/>
            </a:pPr>
            <a:endParaRPr lang="en-US" altLang="en-US" sz="1800">
              <a:solidFill>
                <a:srgbClr val="000000"/>
              </a:solidFill>
            </a:endParaRPr>
          </a:p>
        </p:txBody>
      </p:sp>
      <p:sp>
        <p:nvSpPr>
          <p:cNvPr id="94214" name="Rectangle 18">
            <a:extLst>
              <a:ext uri="{FF2B5EF4-FFF2-40B4-BE49-F238E27FC236}">
                <a16:creationId xmlns:a16="http://schemas.microsoft.com/office/drawing/2014/main" id="{6A376679-D54A-9B43-BA7F-032BF9DEA86E}"/>
              </a:ext>
            </a:extLst>
          </p:cNvPr>
          <p:cNvSpPr>
            <a:spLocks noChangeArrowheads="1"/>
          </p:cNvSpPr>
          <p:nvPr/>
        </p:nvSpPr>
        <p:spPr bwMode="auto">
          <a:xfrm>
            <a:off x="10026650" y="61388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Blip>
                <a:blip r:embed="rId4"/>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800">
              <a:solidFill>
                <a:srgbClr val="000000"/>
              </a:solidFill>
            </a:endParaRPr>
          </a:p>
        </p:txBody>
      </p:sp>
    </p:spTree>
    <p:extLst>
      <p:ext uri="{BB962C8B-B14F-4D97-AF65-F5344CB8AC3E}">
        <p14:creationId xmlns:p14="http://schemas.microsoft.com/office/powerpoint/2010/main" val="3141483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B44A62-FDAE-4FCF-9CCF-DB30FC97F4F3}"/>
              </a:ext>
            </a:extLst>
          </p:cNvPr>
          <p:cNvPicPr>
            <a:picLocks noChangeAspect="1"/>
          </p:cNvPicPr>
          <p:nvPr/>
        </p:nvPicPr>
        <p:blipFill>
          <a:blip r:embed="rId3"/>
          <a:stretch>
            <a:fillRect/>
          </a:stretch>
        </p:blipFill>
        <p:spPr>
          <a:xfrm>
            <a:off x="1031132" y="132946"/>
            <a:ext cx="10087583" cy="6725054"/>
          </a:xfrm>
          <a:prstGeom prst="rect">
            <a:avLst/>
          </a:prstGeom>
        </p:spPr>
      </p:pic>
      <p:sp>
        <p:nvSpPr>
          <p:cNvPr id="94213" name="Rectangle 16">
            <a:extLst>
              <a:ext uri="{FF2B5EF4-FFF2-40B4-BE49-F238E27FC236}">
                <a16:creationId xmlns:a16="http://schemas.microsoft.com/office/drawing/2014/main" id="{838D7A45-50A8-F94E-BE9C-C38E1A0EDE3A}"/>
              </a:ext>
            </a:extLst>
          </p:cNvPr>
          <p:cNvSpPr>
            <a:spLocks noGrp="1" noChangeArrowheads="1"/>
          </p:cNvSpPr>
          <p:nvPr>
            <p:ph type="title"/>
          </p:nvPr>
        </p:nvSpPr>
        <p:spPr>
          <a:xfrm>
            <a:off x="32596" y="3255818"/>
            <a:ext cx="3555729" cy="1676401"/>
          </a:xfrm>
          <a:solidFill>
            <a:schemeClr val="bg1"/>
          </a:solidFill>
          <a:ln w="28575">
            <a:solidFill>
              <a:schemeClr val="tx1"/>
            </a:solidFill>
          </a:ln>
        </p:spPr>
        <p:txBody>
          <a:bodyPr>
            <a:noAutofit/>
          </a:bodyPr>
          <a:lstStyle/>
          <a:p>
            <a:r>
              <a:rPr lang="en-US" altLang="en-US" sz="6000" b="1" dirty="0">
                <a:solidFill>
                  <a:srgbClr val="9B2D1F"/>
                </a:solidFill>
                <a:latin typeface="Calibri" panose="020F0502020204030204"/>
              </a:rPr>
              <a:t>Oriental </a:t>
            </a:r>
            <a:r>
              <a:rPr lang="en-US" altLang="en-US" sz="6000" b="1" dirty="0">
                <a:solidFill>
                  <a:srgbClr val="9D2E1F"/>
                </a:solidFill>
                <a:latin typeface="Calibri" panose="020F0502020204030204"/>
              </a:rPr>
              <a:t>Cockroach</a:t>
            </a:r>
            <a:endParaRPr lang="en-US" altLang="en-US" sz="6000" dirty="0">
              <a:solidFill>
                <a:srgbClr val="9D2E1F"/>
              </a:solidFill>
            </a:endParaRPr>
          </a:p>
        </p:txBody>
      </p:sp>
      <p:sp>
        <p:nvSpPr>
          <p:cNvPr id="94211" name="Rectangle 9">
            <a:extLst>
              <a:ext uri="{FF2B5EF4-FFF2-40B4-BE49-F238E27FC236}">
                <a16:creationId xmlns:a16="http://schemas.microsoft.com/office/drawing/2014/main" id="{013C5532-070F-8948-9331-25A43239E285}"/>
              </a:ext>
            </a:extLst>
          </p:cNvPr>
          <p:cNvSpPr>
            <a:spLocks noChangeArrowheads="1"/>
          </p:cNvSpPr>
          <p:nvPr/>
        </p:nvSpPr>
        <p:spPr bwMode="auto">
          <a:xfrm>
            <a:off x="10026650" y="61388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Blip>
                <a:blip r:embed="rId4"/>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800">
              <a:solidFill>
                <a:srgbClr val="000000"/>
              </a:solidFill>
            </a:endParaRPr>
          </a:p>
        </p:txBody>
      </p:sp>
      <p:sp>
        <p:nvSpPr>
          <p:cNvPr id="94214" name="Rectangle 18">
            <a:extLst>
              <a:ext uri="{FF2B5EF4-FFF2-40B4-BE49-F238E27FC236}">
                <a16:creationId xmlns:a16="http://schemas.microsoft.com/office/drawing/2014/main" id="{6A376679-D54A-9B43-BA7F-032BF9DEA86E}"/>
              </a:ext>
            </a:extLst>
          </p:cNvPr>
          <p:cNvSpPr>
            <a:spLocks noChangeArrowheads="1"/>
          </p:cNvSpPr>
          <p:nvPr/>
        </p:nvSpPr>
        <p:spPr bwMode="auto">
          <a:xfrm>
            <a:off x="10026650" y="61388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Blip>
                <a:blip r:embed="rId4"/>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800">
              <a:solidFill>
                <a:srgbClr val="000000"/>
              </a:solidFill>
            </a:endParaRPr>
          </a:p>
        </p:txBody>
      </p:sp>
      <p:sp>
        <p:nvSpPr>
          <p:cNvPr id="4" name="TextBox 3">
            <a:extLst>
              <a:ext uri="{FF2B5EF4-FFF2-40B4-BE49-F238E27FC236}">
                <a16:creationId xmlns:a16="http://schemas.microsoft.com/office/drawing/2014/main" id="{21ADAF27-5D90-4EDF-A35A-E45F7311CB68}"/>
              </a:ext>
            </a:extLst>
          </p:cNvPr>
          <p:cNvSpPr txBox="1"/>
          <p:nvPr/>
        </p:nvSpPr>
        <p:spPr>
          <a:xfrm>
            <a:off x="1031132" y="5933872"/>
            <a:ext cx="4781490" cy="369332"/>
          </a:xfrm>
          <a:prstGeom prst="rect">
            <a:avLst/>
          </a:prstGeom>
          <a:noFill/>
        </p:spPr>
        <p:txBody>
          <a:bodyPr wrap="square" rtlCol="0">
            <a:spAutoFit/>
          </a:bodyPr>
          <a:lstStyle/>
          <a:p>
            <a:r>
              <a:rPr lang="en-US" dirty="0"/>
              <a:t>Image: Daniel R. Suiter, University of Georgia</a:t>
            </a:r>
          </a:p>
        </p:txBody>
      </p:sp>
    </p:spTree>
    <p:extLst>
      <p:ext uri="{BB962C8B-B14F-4D97-AF65-F5344CB8AC3E}">
        <p14:creationId xmlns:p14="http://schemas.microsoft.com/office/powerpoint/2010/main" val="672524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0225AA-7318-44DC-95C7-61D72CEB0E33}"/>
              </a:ext>
            </a:extLst>
          </p:cNvPr>
          <p:cNvPicPr>
            <a:picLocks noChangeAspect="1"/>
          </p:cNvPicPr>
          <p:nvPr/>
        </p:nvPicPr>
        <p:blipFill>
          <a:blip r:embed="rId3"/>
          <a:stretch>
            <a:fillRect/>
          </a:stretch>
        </p:blipFill>
        <p:spPr>
          <a:xfrm>
            <a:off x="0" y="-39624"/>
            <a:ext cx="12192000" cy="6937248"/>
          </a:xfrm>
          <a:prstGeom prst="rect">
            <a:avLst/>
          </a:prstGeom>
        </p:spPr>
      </p:pic>
      <p:sp>
        <p:nvSpPr>
          <p:cNvPr id="94213" name="Rectangle 16">
            <a:extLst>
              <a:ext uri="{FF2B5EF4-FFF2-40B4-BE49-F238E27FC236}">
                <a16:creationId xmlns:a16="http://schemas.microsoft.com/office/drawing/2014/main" id="{838D7A45-50A8-F94E-BE9C-C38E1A0EDE3A}"/>
              </a:ext>
            </a:extLst>
          </p:cNvPr>
          <p:cNvSpPr>
            <a:spLocks noGrp="1" noChangeArrowheads="1"/>
          </p:cNvSpPr>
          <p:nvPr>
            <p:ph type="title"/>
          </p:nvPr>
        </p:nvSpPr>
        <p:spPr>
          <a:xfrm>
            <a:off x="7189077" y="9999"/>
            <a:ext cx="4924096" cy="1842656"/>
          </a:xfrm>
          <a:solidFill>
            <a:schemeClr val="bg1"/>
          </a:solidFill>
          <a:ln w="28575">
            <a:solidFill>
              <a:schemeClr val="tx1"/>
            </a:solidFill>
          </a:ln>
        </p:spPr>
        <p:txBody>
          <a:bodyPr>
            <a:noAutofit/>
          </a:bodyPr>
          <a:lstStyle/>
          <a:p>
            <a:pPr algn="r"/>
            <a:r>
              <a:rPr lang="en-US" altLang="en-US" sz="6000" b="1" dirty="0">
                <a:solidFill>
                  <a:srgbClr val="9B2D1F"/>
                </a:solidFill>
                <a:latin typeface="Calibri" panose="020F0502020204030204"/>
              </a:rPr>
              <a:t>Brown-banded Cockroach</a:t>
            </a:r>
            <a:endParaRPr lang="en-US" altLang="en-US" sz="6000" dirty="0"/>
          </a:p>
        </p:txBody>
      </p:sp>
      <p:sp>
        <p:nvSpPr>
          <p:cNvPr id="94211" name="Rectangle 9">
            <a:extLst>
              <a:ext uri="{FF2B5EF4-FFF2-40B4-BE49-F238E27FC236}">
                <a16:creationId xmlns:a16="http://schemas.microsoft.com/office/drawing/2014/main" id="{013C5532-070F-8948-9331-25A43239E285}"/>
              </a:ext>
            </a:extLst>
          </p:cNvPr>
          <p:cNvSpPr>
            <a:spLocks noChangeArrowheads="1"/>
          </p:cNvSpPr>
          <p:nvPr/>
        </p:nvSpPr>
        <p:spPr bwMode="auto">
          <a:xfrm>
            <a:off x="10026650" y="61388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Blip>
                <a:blip r:embed="rId4"/>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800">
              <a:solidFill>
                <a:srgbClr val="000000"/>
              </a:solidFill>
            </a:endParaRPr>
          </a:p>
        </p:txBody>
      </p:sp>
      <p:sp>
        <p:nvSpPr>
          <p:cNvPr id="94214" name="Rectangle 18">
            <a:extLst>
              <a:ext uri="{FF2B5EF4-FFF2-40B4-BE49-F238E27FC236}">
                <a16:creationId xmlns:a16="http://schemas.microsoft.com/office/drawing/2014/main" id="{6A376679-D54A-9B43-BA7F-032BF9DEA86E}"/>
              </a:ext>
            </a:extLst>
          </p:cNvPr>
          <p:cNvSpPr>
            <a:spLocks noChangeArrowheads="1"/>
          </p:cNvSpPr>
          <p:nvPr/>
        </p:nvSpPr>
        <p:spPr bwMode="auto">
          <a:xfrm>
            <a:off x="10026650" y="61388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Blip>
                <a:blip r:embed="rId4"/>
              </a:buBlip>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lnSpc>
                <a:spcPct val="100000"/>
              </a:lnSpc>
              <a:spcBef>
                <a:spcPct val="0"/>
              </a:spcBef>
              <a:buNone/>
            </a:pPr>
            <a:endParaRPr lang="en-US" altLang="en-US" sz="1800">
              <a:solidFill>
                <a:srgbClr val="000000"/>
              </a:solidFill>
            </a:endParaRPr>
          </a:p>
        </p:txBody>
      </p:sp>
      <p:pic>
        <p:nvPicPr>
          <p:cNvPr id="3" name="Picture 2">
            <a:extLst>
              <a:ext uri="{FF2B5EF4-FFF2-40B4-BE49-F238E27FC236}">
                <a16:creationId xmlns:a16="http://schemas.microsoft.com/office/drawing/2014/main" id="{31E02D08-CF65-483C-9A67-D567265D7DEE}"/>
              </a:ext>
            </a:extLst>
          </p:cNvPr>
          <p:cNvPicPr>
            <a:picLocks noChangeAspect="1"/>
          </p:cNvPicPr>
          <p:nvPr/>
        </p:nvPicPr>
        <p:blipFill>
          <a:blip r:embed="rId5"/>
          <a:stretch>
            <a:fillRect/>
          </a:stretch>
        </p:blipFill>
        <p:spPr>
          <a:xfrm>
            <a:off x="173199" y="4361446"/>
            <a:ext cx="3768179" cy="2472389"/>
          </a:xfrm>
          <a:prstGeom prst="rect">
            <a:avLst/>
          </a:prstGeom>
        </p:spPr>
      </p:pic>
    </p:spTree>
    <p:extLst>
      <p:ext uri="{BB962C8B-B14F-4D97-AF65-F5344CB8AC3E}">
        <p14:creationId xmlns:p14="http://schemas.microsoft.com/office/powerpoint/2010/main" val="216704693"/>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457200" rtl="0" eaLnBrk="0" fontAlgn="base" latinLnBrk="0" hangingPunct="0">
          <a:lnSpc>
            <a:spcPct val="96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457200" rtl="0" eaLnBrk="0" fontAlgn="base" latinLnBrk="0" hangingPunct="0">
          <a:lnSpc>
            <a:spcPct val="96000"/>
          </a:lnSpc>
          <a:spcBef>
            <a:spcPct val="0"/>
          </a:spcBef>
          <a:spcAft>
            <a:spcPct val="0"/>
          </a:spcAft>
          <a:buClr>
            <a:srgbClr val="000000"/>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BA90329B-22C0-B04B-BB1F-4005572CD491}" vid="{D3281F65-E870-B248-9618-508F5A3A666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48666</TotalTime>
  <Words>9359</Words>
  <Application>Microsoft Macintosh PowerPoint</Application>
  <PresentationFormat>Widescreen</PresentationFormat>
  <Paragraphs>826</Paragraphs>
  <Slides>69</Slides>
  <Notes>69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69</vt:i4>
      </vt:variant>
    </vt:vector>
  </HeadingPairs>
  <TitlesOfParts>
    <vt:vector size="77" baseType="lpstr">
      <vt:lpstr>Arial</vt:lpstr>
      <vt:lpstr>Calibri</vt:lpstr>
      <vt:lpstr>Calibri Light</vt:lpstr>
      <vt:lpstr>Courier New</vt:lpstr>
      <vt:lpstr>Times</vt:lpstr>
      <vt:lpstr>Blank Presentation</vt:lpstr>
      <vt:lpstr>Office Theme</vt:lpstr>
      <vt:lpstr>Theme1</vt:lpstr>
      <vt:lpstr>Session Two of Integrated Pest Management for Multifamily Housing: Cockroaches</vt:lpstr>
      <vt:lpstr>  </vt:lpstr>
      <vt:lpstr>Know Your Priority Pests</vt:lpstr>
      <vt:lpstr>     </vt:lpstr>
      <vt:lpstr>What is a Cockroach?</vt:lpstr>
      <vt:lpstr>Common Cockroaches</vt:lpstr>
      <vt:lpstr>American Cockroach</vt:lpstr>
      <vt:lpstr>Oriental Cockroach</vt:lpstr>
      <vt:lpstr>Brown-banded Cockroach</vt:lpstr>
      <vt:lpstr>German Cockroaches</vt:lpstr>
      <vt:lpstr>PowerPoint Presentation</vt:lpstr>
      <vt:lpstr>Cockroaches Are Health Hazards</vt:lpstr>
      <vt:lpstr>Cockroach Frass Math</vt:lpstr>
      <vt:lpstr>PowerPoint Presentation</vt:lpstr>
      <vt:lpstr>Signs of Cockroaches</vt:lpstr>
      <vt:lpstr>Live Cockroaches</vt:lpstr>
      <vt:lpstr>Dead Cockroaches</vt:lpstr>
      <vt:lpstr>Frass</vt:lpstr>
      <vt:lpstr>PowerPoint Presentation</vt:lpstr>
      <vt:lpstr>Where Cockroaches Live</vt:lpstr>
      <vt:lpstr>What Cockroaches Eat</vt:lpstr>
      <vt:lpstr>Where Cockroaches Drink</vt:lpstr>
      <vt:lpstr>PowerPoint Presentation</vt:lpstr>
      <vt:lpstr>Inspect &amp; Monitor</vt:lpstr>
      <vt:lpstr>Inspect </vt:lpstr>
      <vt:lpstr>When are cockroaches most active?</vt:lpstr>
      <vt:lpstr>Monitors Can Help</vt:lpstr>
      <vt:lpstr>Monitor</vt:lpstr>
      <vt:lpstr>PowerPoint Presentation</vt:lpstr>
      <vt:lpstr>PowerPoint Presentation</vt:lpstr>
      <vt:lpstr>PowerPoint Presentation</vt:lpstr>
      <vt:lpstr>PowerPoint Presentation</vt:lpstr>
      <vt:lpstr>PowerPoint Presentation</vt:lpstr>
      <vt:lpstr>PowerPoint Presentation</vt:lpstr>
      <vt:lpstr>Clean the Kitchen</vt:lpstr>
      <vt:lpstr>Clean the Kitchen</vt:lpstr>
      <vt:lpstr>Thorough Stove Cleaning</vt:lpstr>
      <vt:lpstr>Clean the Bathroom</vt:lpstr>
      <vt:lpstr>Vacuum Cockroaches</vt:lpstr>
      <vt:lpstr>Simple Soap and Water Work Best</vt:lpstr>
      <vt:lpstr>    Cockroaches like to be squeezed     </vt:lpstr>
      <vt:lpstr>Exclusion</vt:lpstr>
      <vt:lpstr>Exclusion Tools</vt:lpstr>
      <vt:lpstr>Exclusion</vt:lpstr>
      <vt:lpstr>Exclusion</vt:lpstr>
      <vt:lpstr>Targeted Chemical Use by PMP </vt:lpstr>
      <vt:lpstr>Targeted Chemical Use by PMP </vt:lpstr>
      <vt:lpstr>Baits: The most effective pesticide option</vt:lpstr>
      <vt:lpstr>Bait Delivery Mechanisms</vt:lpstr>
      <vt:lpstr>Baits</vt:lpstr>
      <vt:lpstr>Keeping Baits Attractive</vt:lpstr>
      <vt:lpstr>Insecticidal Dusts</vt:lpstr>
      <vt:lpstr>Insecticidal Dusts</vt:lpstr>
      <vt:lpstr>Insect Growth Regulators</vt:lpstr>
      <vt:lpstr>PowerPoint Presentation</vt:lpstr>
      <vt:lpstr>Prohibit the Use of Over-the-Counter Sprays &amp; Foggers</vt:lpstr>
      <vt:lpstr>Evaluate Success</vt:lpstr>
      <vt:lpstr>IPM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Homework for Session 2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Susannah K. Reese</dc:creator>
  <cp:lastModifiedBy>Susannah K. Reese</cp:lastModifiedBy>
  <cp:revision>402</cp:revision>
  <cp:lastPrinted>2020-04-24T15:47:44Z</cp:lastPrinted>
  <dcterms:created xsi:type="dcterms:W3CDTF">2019-03-04T18:55:28Z</dcterms:created>
  <dcterms:modified xsi:type="dcterms:W3CDTF">2022-10-08T13:14:00Z</dcterms:modified>
</cp:coreProperties>
</file>