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759" r:id="rId3"/>
  </p:sldMasterIdLst>
  <p:notesMasterIdLst>
    <p:notesMasterId r:id="rId86"/>
  </p:notesMasterIdLst>
  <p:sldIdLst>
    <p:sldId id="1595" r:id="rId4"/>
    <p:sldId id="1466" r:id="rId5"/>
    <p:sldId id="1596" r:id="rId6"/>
    <p:sldId id="1599" r:id="rId7"/>
    <p:sldId id="1458" r:id="rId8"/>
    <p:sldId id="1598" r:id="rId9"/>
    <p:sldId id="1537" r:id="rId10"/>
    <p:sldId id="607" r:id="rId11"/>
    <p:sldId id="262" r:id="rId12"/>
    <p:sldId id="1544" r:id="rId13"/>
    <p:sldId id="1585" r:id="rId14"/>
    <p:sldId id="1470" r:id="rId15"/>
    <p:sldId id="1545" r:id="rId16"/>
    <p:sldId id="1546" r:id="rId17"/>
    <p:sldId id="1465" r:id="rId18"/>
    <p:sldId id="1559" r:id="rId19"/>
    <p:sldId id="1586" r:id="rId20"/>
    <p:sldId id="1568" r:id="rId21"/>
    <p:sldId id="1472" r:id="rId22"/>
    <p:sldId id="1473" r:id="rId23"/>
    <p:sldId id="1474" r:id="rId24"/>
    <p:sldId id="1572" r:id="rId25"/>
    <p:sldId id="1482" r:id="rId26"/>
    <p:sldId id="1587" r:id="rId27"/>
    <p:sldId id="415" r:id="rId28"/>
    <p:sldId id="416" r:id="rId29"/>
    <p:sldId id="418" r:id="rId30"/>
    <p:sldId id="1449" r:id="rId31"/>
    <p:sldId id="1453" r:id="rId32"/>
    <p:sldId id="1452" r:id="rId33"/>
    <p:sldId id="417" r:id="rId34"/>
    <p:sldId id="1434" r:id="rId35"/>
    <p:sldId id="1489" r:id="rId36"/>
    <p:sldId id="1514" r:id="rId37"/>
    <p:sldId id="1490" r:id="rId38"/>
    <p:sldId id="1496" r:id="rId39"/>
    <p:sldId id="1493" r:id="rId40"/>
    <p:sldId id="1494" r:id="rId41"/>
    <p:sldId id="1486" r:id="rId42"/>
    <p:sldId id="1501" r:id="rId43"/>
    <p:sldId id="1507" r:id="rId44"/>
    <p:sldId id="1526" r:id="rId45"/>
    <p:sldId id="1519" r:id="rId46"/>
    <p:sldId id="1591" r:id="rId47"/>
    <p:sldId id="1522" r:id="rId48"/>
    <p:sldId id="1520" r:id="rId49"/>
    <p:sldId id="1521" r:id="rId50"/>
    <p:sldId id="1525" r:id="rId51"/>
    <p:sldId id="1527" r:id="rId52"/>
    <p:sldId id="1528" r:id="rId53"/>
    <p:sldId id="1529" r:id="rId54"/>
    <p:sldId id="1440" r:id="rId55"/>
    <p:sldId id="1573" r:id="rId56"/>
    <p:sldId id="1588" r:id="rId57"/>
    <p:sldId id="1592" r:id="rId58"/>
    <p:sldId id="1530" r:id="rId59"/>
    <p:sldId id="721" r:id="rId60"/>
    <p:sldId id="720" r:id="rId61"/>
    <p:sldId id="1534" r:id="rId62"/>
    <p:sldId id="1535" r:id="rId63"/>
    <p:sldId id="1577" r:id="rId64"/>
    <p:sldId id="1565" r:id="rId65"/>
    <p:sldId id="1574" r:id="rId66"/>
    <p:sldId id="1576" r:id="rId67"/>
    <p:sldId id="331" r:id="rId68"/>
    <p:sldId id="332" r:id="rId69"/>
    <p:sldId id="433" r:id="rId70"/>
    <p:sldId id="1593" r:id="rId71"/>
    <p:sldId id="1594" r:id="rId72"/>
    <p:sldId id="1538" r:id="rId73"/>
    <p:sldId id="1539" r:id="rId74"/>
    <p:sldId id="1540" r:id="rId75"/>
    <p:sldId id="1541" r:id="rId76"/>
    <p:sldId id="333" r:id="rId77"/>
    <p:sldId id="1597" r:id="rId78"/>
    <p:sldId id="1590" r:id="rId79"/>
    <p:sldId id="327" r:id="rId80"/>
    <p:sldId id="1569" r:id="rId81"/>
    <p:sldId id="1431" r:id="rId82"/>
    <p:sldId id="1584" r:id="rId83"/>
    <p:sldId id="1581" r:id="rId84"/>
    <p:sldId id="260" r:id="rId8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nah K. Reese" initials="SKR" lastIdx="3" clrIdx="0"/>
  <p:cmAuthor id="2" name="Jayne Windham" initials="JW"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010"/>
    <a:srgbClr val="12979C"/>
    <a:srgbClr val="9B2D1F"/>
    <a:srgbClr val="9D2E1F"/>
    <a:srgbClr val="F1D4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94" autoAdjust="0"/>
    <p:restoredTop sz="76213" autoAdjust="0"/>
  </p:normalViewPr>
  <p:slideViewPr>
    <p:cSldViewPr snapToGrid="0" snapToObjects="1">
      <p:cViewPr varScale="1">
        <p:scale>
          <a:sx n="82" d="100"/>
          <a:sy n="82" d="100"/>
        </p:scale>
        <p:origin x="1632" y="176"/>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67" d="100"/>
          <a:sy n="67" d="100"/>
        </p:scale>
        <p:origin x="2844"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viewProps" Target="view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theme" Target="theme/theme1.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commentAuthors" Target="commentAuthor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55" tIns="48327" rIns="96655"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8"/>
          </a:xfrm>
          <a:prstGeom prst="rect">
            <a:avLst/>
          </a:prstGeom>
        </p:spPr>
        <p:txBody>
          <a:bodyPr vert="horz" lIns="96655" tIns="48327" rIns="96655" bIns="48327" rtlCol="0"/>
          <a:lstStyle>
            <a:lvl1pPr algn="r">
              <a:defRPr sz="1200"/>
            </a:lvl1pPr>
          </a:lstStyle>
          <a:p>
            <a:fld id="{A997F8BC-10A1-A242-8572-A56868A5414F}" type="datetimeFigureOut">
              <a:rPr lang="en-US" smtClean="0"/>
              <a:t>10/8/22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5" tIns="48327" rIns="96655" bIns="48327" rtlCol="0" anchor="ctr"/>
          <a:lstStyle/>
          <a:p>
            <a:endParaRPr lang="en-US"/>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96655" tIns="48327" rIns="96655"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7"/>
          </a:xfrm>
          <a:prstGeom prst="rect">
            <a:avLst/>
          </a:prstGeom>
        </p:spPr>
        <p:txBody>
          <a:bodyPr vert="horz" lIns="96655" tIns="48327" rIns="96655"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7"/>
          </a:xfrm>
          <a:prstGeom prst="rect">
            <a:avLst/>
          </a:prstGeom>
        </p:spPr>
        <p:txBody>
          <a:bodyPr vert="horz" lIns="96655" tIns="48327" rIns="96655" bIns="48327" rtlCol="0" anchor="b"/>
          <a:lstStyle>
            <a:lvl1pPr algn="r">
              <a:defRPr sz="1200"/>
            </a:lvl1pPr>
          </a:lstStyle>
          <a:p>
            <a:fld id="{1A613FDA-86FC-D245-BEEB-4D72F9FD7892}" type="slidenum">
              <a:rPr lang="en-US" smtClean="0"/>
              <a:t>‹#›</a:t>
            </a:fld>
            <a:endParaRPr lang="en-US"/>
          </a:p>
        </p:txBody>
      </p:sp>
    </p:spTree>
    <p:extLst>
      <p:ext uri="{BB962C8B-B14F-4D97-AF65-F5344CB8AC3E}">
        <p14:creationId xmlns:p14="http://schemas.microsoft.com/office/powerpoint/2010/main" val="1030540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bmcpublichealth.biomedcentral.com/articles/10.1186/s12889-018-6371-z"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Welcome to Session one of Integrated Pest Management for Multifamily housing</a:t>
            </a:r>
          </a:p>
          <a:p>
            <a:r>
              <a:rPr lang="en-US" sz="1200" dirty="0">
                <a:latin typeface="Arial" panose="020B0604020202020204" pitchFamily="34" charset="0"/>
                <a:cs typeface="Arial" panose="020B0604020202020204" pitchFamily="34" charset="0"/>
              </a:rPr>
              <a:t>&lt;Click&gt;The StopPests program at the </a:t>
            </a:r>
            <a:r>
              <a:rPr lang="en-US" sz="1200" b="1" dirty="0">
                <a:latin typeface="Arial" panose="020B0604020202020204" pitchFamily="34" charset="0"/>
                <a:cs typeface="Arial" panose="020B0604020202020204" pitchFamily="34" charset="0"/>
              </a:rPr>
              <a:t>Northeastern</a:t>
            </a:r>
            <a:r>
              <a:rPr lang="en-US" sz="1200" dirty="0">
                <a:latin typeface="Arial" panose="020B0604020202020204" pitchFamily="34" charset="0"/>
                <a:cs typeface="Arial" panose="020B0604020202020204" pitchFamily="34" charset="0"/>
              </a:rPr>
              <a:t> IPM center, part of Cornell University, provides training and technical assistance for </a:t>
            </a:r>
            <a:r>
              <a:rPr lang="en-US" sz="1200" kern="1200" dirty="0">
                <a:solidFill>
                  <a:schemeClr val="tx1"/>
                </a:solidFill>
                <a:effectLst/>
                <a:latin typeface="+mn-lt"/>
                <a:ea typeface="+mn-ea"/>
                <a:cs typeface="+mn-cs"/>
              </a:rPr>
              <a:t>Federally-assisted housing sites. </a:t>
            </a:r>
            <a:r>
              <a:rPr lang="en-US" sz="1800" i="1" dirty="0">
                <a:effectLst/>
                <a:latin typeface="Calibri" panose="020F0502020204030204" pitchFamily="34" charset="0"/>
                <a:ea typeface="Calibri" panose="020F0502020204030204" pitchFamily="34" charset="0"/>
              </a:rPr>
              <a:t>StopPests is funded by HUD’s Office of Lead Hazard Control and Healthy Homes.</a:t>
            </a:r>
            <a:r>
              <a:rPr lang="en-US" sz="1800" dirty="0">
                <a:effectLst/>
                <a:latin typeface="Calibri" panose="020F0502020204030204" pitchFamily="34" charset="0"/>
                <a:ea typeface="Calibri" panose="020F0502020204030204" pitchFamily="34" charset="0"/>
              </a:rPr>
              <a:t> </a:t>
            </a:r>
            <a:r>
              <a:rPr lang="en-US" sz="1200" kern="1200" dirty="0">
                <a:solidFill>
                  <a:schemeClr val="tx1"/>
                </a:solidFill>
                <a:effectLst/>
                <a:latin typeface="+mn-lt"/>
                <a:ea typeface="+mn-ea"/>
                <a:cs typeface="+mn-cs"/>
              </a:rPr>
              <a:t> </a:t>
            </a: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&lt;Click&gt;This training content was constructed around a research-based, and objective approach to pest management in affordable housing and is intended to be used in its entirety. We do not recommend the partial use of these materials.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If all the staff from your building or development attend and take the quiz at the end, or a significant number of staff from your housing agency attend (5 or more) you can send me your address and I will send you a box of resident </a:t>
            </a:r>
            <a:r>
              <a:rPr lang="en-US" sz="1200" dirty="0" err="1">
                <a:latin typeface="Arial" panose="020B0604020202020204" pitchFamily="34" charset="0"/>
                <a:cs typeface="Arial" panose="020B0604020202020204" pitchFamily="34" charset="0"/>
              </a:rPr>
              <a:t>fhandouts</a:t>
            </a:r>
            <a:r>
              <a:rPr lang="en-US" sz="1200" dirty="0">
                <a:latin typeface="Arial" panose="020B0604020202020204" pitchFamily="34" charset="0"/>
                <a:cs typeface="Arial" panose="020B0604020202020204" pitchFamily="34" charset="0"/>
              </a:rPr>
              <a:t> and samples of monitors and traps and other IPM related items. </a:t>
            </a:r>
            <a:endParaRPr lang="en-US" altLang="en-US" sz="1200" dirty="0">
              <a:solidFill>
                <a:schemeClr val="tx1"/>
              </a:solidFill>
              <a:latin typeface="Arial" panose="020B0604020202020204" pitchFamily="34" charset="0"/>
              <a:ea typeface="ヒラギノ角ゴ Pro W3" panose="020B0300000000000000" pitchFamily="34" charset="-128"/>
              <a:cs typeface="Arial" panose="020B0604020202020204" pitchFamily="34" charset="0"/>
            </a:endParaRPr>
          </a:p>
          <a:p>
            <a:r>
              <a:rPr lang="en-US" sz="1200" dirty="0">
                <a:latin typeface="Arial" panose="020B0604020202020204" pitchFamily="34" charset="0"/>
                <a:cs typeface="Arial" panose="020B0604020202020204" pitchFamily="34" charset="0"/>
              </a:rPr>
              <a:t>&lt;Click&gt;Products, vendors, or commercial services mentioned or pictured in these trainings are for illustrative purposes only and are not meant to be endorsements. </a:t>
            </a:r>
            <a:endParaRPr lang="en-US" altLang="en-US" sz="1200" dirty="0">
              <a:solidFill>
                <a:schemeClr val="tx1"/>
              </a:solidFill>
              <a:latin typeface="Arial" panose="020B0604020202020204" pitchFamily="34" charset="0"/>
              <a:ea typeface="ヒラギノ角ゴ Pro W3" panose="020B0300000000000000"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83272" rtl="0" eaLnBrk="1" fontAlgn="auto" latinLnBrk="0" hangingPunct="1">
              <a:lnSpc>
                <a:spcPct val="100000"/>
              </a:lnSpc>
              <a:spcBef>
                <a:spcPts val="0"/>
              </a:spcBef>
              <a:spcAft>
                <a:spcPts val="0"/>
              </a:spcAft>
              <a:buClrTx/>
              <a:buSzTx/>
              <a:buFontTx/>
              <a:buNone/>
              <a:tabLst/>
              <a:defRPr/>
            </a:pPr>
            <a:fld id="{67596E10-71EA-4724-82E6-85B96D905CD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27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5988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8E3D553-4CD0-40AA-8108-122A6082C72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ea typeface="ヒラギノ角ゴ Pro W3" panose="020B0300000000000000" pitchFamily="34" charset="-128"/>
                <a:cs typeface="Arial" panose="020B0604020202020204" pitchFamily="34" charset="0"/>
              </a:rPr>
              <a:t>Cockroaches, Rodents and Bed bugs are the top three pests in affordable housing. </a:t>
            </a:r>
          </a:p>
          <a:p>
            <a:endParaRPr lang="en-US" dirty="0"/>
          </a:p>
        </p:txBody>
      </p:sp>
    </p:spTree>
    <p:extLst>
      <p:ext uri="{BB962C8B-B14F-4D97-AF65-F5344CB8AC3E}">
        <p14:creationId xmlns:p14="http://schemas.microsoft.com/office/powerpoint/2010/main" val="1048511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3C1547C0-F4E4-BA46-BD06-20EB451468DE}"/>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38285913" indent="-37824455"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r>
              <a:rPr lang="en-US" altLang="en-US"/>
              <a:t>IPM in Multifamily Housing Training</a:t>
            </a:r>
            <a:endParaRPr lang="en-GB" altLang="en-US"/>
          </a:p>
        </p:txBody>
      </p:sp>
      <p:sp>
        <p:nvSpPr>
          <p:cNvPr id="64515" name="Rectangle 6">
            <a:extLst>
              <a:ext uri="{FF2B5EF4-FFF2-40B4-BE49-F238E27FC236}">
                <a16:creationId xmlns:a16="http://schemas.microsoft.com/office/drawing/2014/main" id="{57A6326A-9EF3-2B49-A0C9-65D7414B9052}"/>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38285913" indent="-37824455"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r>
              <a:rPr lang="en-GB" altLang="en-US" dirty="0"/>
              <a:t>www.StopPests.org</a:t>
            </a:r>
          </a:p>
        </p:txBody>
      </p:sp>
      <p:sp>
        <p:nvSpPr>
          <p:cNvPr id="64516" name="Rectangle 7">
            <a:extLst>
              <a:ext uri="{FF2B5EF4-FFF2-40B4-BE49-F238E27FC236}">
                <a16:creationId xmlns:a16="http://schemas.microsoft.com/office/drawing/2014/main" id="{7FF1F1EF-ED77-BE46-91B9-DF4D2CE942F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38285913" indent="-37824455"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fld id="{184A27BC-6106-9641-8ADB-46D9584B5234}" type="slidenum">
              <a:rPr lang="en-GB" altLang="en-US" smtClean="0"/>
              <a:pPr>
                <a:spcBef>
                  <a:spcPct val="0"/>
                </a:spcBef>
                <a:buFont typeface="Arial" panose="020B0604020202020204" pitchFamily="34" charset="0"/>
                <a:buNone/>
              </a:pPr>
              <a:t>12</a:t>
            </a:fld>
            <a:endParaRPr lang="en-GB" altLang="en-US"/>
          </a:p>
        </p:txBody>
      </p:sp>
      <p:sp>
        <p:nvSpPr>
          <p:cNvPr id="64517" name="Rectangle 7">
            <a:extLst>
              <a:ext uri="{FF2B5EF4-FFF2-40B4-BE49-F238E27FC236}">
                <a16:creationId xmlns:a16="http://schemas.microsoft.com/office/drawing/2014/main" id="{33E6E544-B8E1-B945-B222-BB892E6E1CBE}"/>
              </a:ext>
            </a:extLst>
          </p:cNvPr>
          <p:cNvSpPr txBox="1">
            <a:spLocks noGrp="1" noChangeArrowheads="1"/>
          </p:cNvSpPr>
          <p:nvPr/>
        </p:nvSpPr>
        <p:spPr bwMode="auto">
          <a:xfrm>
            <a:off x="4145280" y="9271159"/>
            <a:ext cx="3168227" cy="488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56" tIns="48777" rIns="97556" bIns="48777" anchor="b"/>
          <a:lstStyle>
            <a:lvl1pPr defTabSz="963613">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37931725" indent="-37474525" defTabSz="963613">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3613">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3613">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3613">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361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361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361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361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 typeface="Arial" panose="020B0604020202020204" pitchFamily="34" charset="0"/>
              <a:buNone/>
            </a:pPr>
            <a:fld id="{3A88359D-0B48-8D4D-A888-E5B0FD50354F}" type="slidenum">
              <a:rPr lang="en-US" altLang="en-US" sz="1100">
                <a:solidFill>
                  <a:schemeClr val="tx1"/>
                </a:solidFill>
                <a:ea typeface="Osaka" panose="020B0600000000000000" pitchFamily="34" charset="-128"/>
              </a:rPr>
              <a:pPr algn="r" eaLnBrk="1" hangingPunct="1">
                <a:spcBef>
                  <a:spcPct val="0"/>
                </a:spcBef>
                <a:buClrTx/>
                <a:buSzTx/>
                <a:buFont typeface="Arial" panose="020B0604020202020204" pitchFamily="34" charset="0"/>
                <a:buNone/>
              </a:pPr>
              <a:t>12</a:t>
            </a:fld>
            <a:endParaRPr lang="en-US" altLang="en-US" sz="1100">
              <a:solidFill>
                <a:schemeClr val="tx1"/>
              </a:solidFill>
              <a:ea typeface="Osaka" panose="020B0600000000000000" pitchFamily="34" charset="-128"/>
            </a:endParaRPr>
          </a:p>
        </p:txBody>
      </p:sp>
      <p:sp>
        <p:nvSpPr>
          <p:cNvPr id="64518" name="Rectangle 2">
            <a:extLst>
              <a:ext uri="{FF2B5EF4-FFF2-40B4-BE49-F238E27FC236}">
                <a16:creationId xmlns:a16="http://schemas.microsoft.com/office/drawing/2014/main" id="{9D85C532-42F0-054B-AE01-735551770256}"/>
              </a:ext>
            </a:extLst>
          </p:cNvPr>
          <p:cNvSpPr>
            <a:spLocks noGrp="1" noRot="1" noChangeAspect="1" noChangeArrowheads="1" noTextEdit="1"/>
          </p:cNvSpPr>
          <p:nvPr>
            <p:ph type="sldImg"/>
          </p:nvPr>
        </p:nvSpPr>
        <p:spPr>
          <a:xfrm>
            <a:off x="404813" y="731838"/>
            <a:ext cx="6507162" cy="3660775"/>
          </a:xfrm>
          <a:ln/>
        </p:spPr>
      </p:sp>
      <p:sp>
        <p:nvSpPr>
          <p:cNvPr id="64519" name="Rectangle 3">
            <a:extLst>
              <a:ext uri="{FF2B5EF4-FFF2-40B4-BE49-F238E27FC236}">
                <a16:creationId xmlns:a16="http://schemas.microsoft.com/office/drawing/2014/main" id="{B66BA789-A197-4049-B17F-E1747B6A6573}"/>
              </a:ext>
            </a:extLst>
          </p:cNvPr>
          <p:cNvSpPr>
            <a:spLocks noGrp="1" noChangeArrowheads="1"/>
          </p:cNvSpPr>
          <p:nvPr>
            <p:ph type="body" idx="1"/>
          </p:nvPr>
        </p:nvSpPr>
        <p:spPr>
          <a:xfrm>
            <a:off x="406401" y="4637247"/>
            <a:ext cx="6502400" cy="439388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56" tIns="48777" rIns="97556" bIns="48777"/>
          <a:lstStyle/>
          <a:p>
            <a:pPr marL="0" marR="0" lvl="0" indent="182880" algn="l" defTabSz="914400" rtl="0" eaLnBrk="1" fontAlgn="auto" latinLnBrk="0" hangingPunct="1">
              <a:lnSpc>
                <a:spcPct val="100000"/>
              </a:lnSpc>
              <a:spcBef>
                <a:spcPts val="0"/>
              </a:spcBef>
              <a:spcAft>
                <a:spcPts val="0"/>
              </a:spcAft>
              <a:buClrTx/>
              <a:buSzTx/>
              <a:buFont typeface="Times" pitchFamily="2" charset="0"/>
              <a:buChar char="•"/>
              <a:tabLst/>
              <a:defRPr/>
            </a:pPr>
            <a:r>
              <a:rPr lang="en-US" altLang="en-US" sz="1400" b="1" dirty="0">
                <a:latin typeface="Arial" panose="020B0604020202020204" pitchFamily="34" charset="0"/>
                <a:cs typeface="Arial" panose="020B0604020202020204" pitchFamily="34" charset="0"/>
              </a:rPr>
              <a:t>Cockroaches</a:t>
            </a:r>
            <a:r>
              <a:rPr lang="en-US" altLang="en-US" sz="1400" dirty="0">
                <a:latin typeface="Arial" panose="020B0604020202020204" pitchFamily="34" charset="0"/>
                <a:cs typeface="Arial" panose="020B0604020202020204" pitchFamily="34" charset="0"/>
              </a:rPr>
              <a:t> contaminate food, and </a:t>
            </a:r>
            <a:r>
              <a:rPr lang="en-US" altLang="en-US" sz="1400" dirty="0">
                <a:solidFill>
                  <a:schemeClr val="tx1"/>
                </a:solidFill>
                <a:latin typeface="Arial" panose="020B0604020202020204" pitchFamily="34" charset="0"/>
                <a:ea typeface="ヒラギノ角ゴ Pro W3" panose="020B0300000000000000" pitchFamily="34" charset="-128"/>
                <a:cs typeface="Arial" panose="020B0604020202020204" pitchFamily="34" charset="0"/>
              </a:rPr>
              <a:t>leave their poop (called frass) and shed skins behind. Their presence in a home can trigger allergies, asthma attacks and even cause asthma in infants. </a:t>
            </a:r>
            <a:endParaRPr lang="en-US"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4787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7D55BDE-F714-4046-8861-99B99FAE8839}"/>
              </a:ext>
            </a:extLst>
          </p:cNvPr>
          <p:cNvSpPr>
            <a:spLocks noGrp="1"/>
          </p:cNvSpPr>
          <p:nvPr>
            <p:ph type="body" idx="1"/>
          </p:nvPr>
        </p:nvSpPr>
        <p:spPr/>
        <p:txBody>
          <a:bodyPr/>
          <a:lstStyle/>
          <a:p>
            <a:pPr marL="0" indent="182880">
              <a:lnSpc>
                <a:spcPct val="100000"/>
              </a:lnSpc>
              <a:spcBef>
                <a:spcPts val="0"/>
              </a:spcBef>
              <a:spcAft>
                <a:spcPts val="0"/>
              </a:spcAft>
              <a:buFont typeface="Times" pitchFamily="2" charset="0"/>
              <a:buChar char="•"/>
            </a:pPr>
            <a:r>
              <a:rPr lang="en-US" altLang="en-US" sz="1400" b="1" dirty="0">
                <a:latin typeface="Arial" panose="020B0604020202020204" pitchFamily="34" charset="0"/>
                <a:cs typeface="Arial" panose="020B0604020202020204" pitchFamily="34" charset="0"/>
              </a:rPr>
              <a:t>Rodents, </a:t>
            </a:r>
            <a:r>
              <a:rPr lang="en-US" altLang="en-US" sz="1400" dirty="0">
                <a:latin typeface="Arial" panose="020B0604020202020204" pitchFamily="34" charset="0"/>
                <a:cs typeface="Arial" panose="020B0604020202020204" pitchFamily="34" charset="0"/>
              </a:rPr>
              <a:t>such as mice and rats, destroy property, can bite, and may even cause fires. </a:t>
            </a:r>
            <a:r>
              <a:rPr lang="en-US" altLang="en-US" sz="1400" dirty="0">
                <a:solidFill>
                  <a:schemeClr val="tx1"/>
                </a:solidFill>
                <a:latin typeface="Arial" panose="020B0604020202020204" pitchFamily="34" charset="0"/>
                <a:ea typeface="ヒラギノ角ゴ Pro W3" panose="020B0300000000000000" pitchFamily="34" charset="-128"/>
                <a:cs typeface="Arial" panose="020B0604020202020204" pitchFamily="34" charset="0"/>
              </a:rPr>
              <a:t>Mice drip urine and leave their dander wherever they go, triggering allergies, asthma attacks and spreading disease. </a:t>
            </a:r>
            <a:endParaRPr lang="en-US" altLang="en-US" sz="1400" dirty="0">
              <a:latin typeface="Arial" panose="020B0604020202020204" pitchFamily="34" charset="0"/>
              <a:cs typeface="Arial" panose="020B0604020202020204" pitchFamily="34" charset="0"/>
            </a:endParaRPr>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2F7FC1E-9DA2-4206-801A-722C97366751}"/>
              </a:ext>
            </a:extLst>
          </p:cNvPr>
          <p:cNvSpPr>
            <a:spLocks noGrp="1"/>
          </p:cNvSpPr>
          <p:nvPr>
            <p:ph type="body" idx="1"/>
          </p:nvPr>
        </p:nvSpPr>
        <p:spPr/>
        <p:txBody>
          <a:bodyPr/>
          <a:lstStyle/>
          <a:p>
            <a:pPr marL="0" indent="182880">
              <a:lnSpc>
                <a:spcPct val="100000"/>
              </a:lnSpc>
              <a:spcBef>
                <a:spcPts val="0"/>
              </a:spcBef>
              <a:spcAft>
                <a:spcPts val="0"/>
              </a:spcAft>
              <a:buFont typeface="Times" pitchFamily="2" charset="0"/>
              <a:buChar char="•"/>
            </a:pPr>
            <a:r>
              <a:rPr lang="en-US" altLang="en-US" sz="1400" b="1" dirty="0">
                <a:latin typeface="Arial" panose="020B0604020202020204" pitchFamily="34" charset="0"/>
                <a:cs typeface="Arial" panose="020B0604020202020204" pitchFamily="34" charset="0"/>
              </a:rPr>
              <a:t>Bed Bugs</a:t>
            </a:r>
            <a:r>
              <a:rPr lang="en-US" altLang="en-US" sz="1400" dirty="0">
                <a:latin typeface="Arial" panose="020B0604020202020204" pitchFamily="34" charset="0"/>
                <a:cs typeface="Arial" panose="020B0604020202020204" pitchFamily="34" charset="0"/>
              </a:rPr>
              <a:t> and their bites are a nuisance and are expensive to eliminate</a:t>
            </a:r>
          </a:p>
          <a:p>
            <a:pPr defTabSz="931307">
              <a:spcBef>
                <a:spcPct val="50000"/>
              </a:spcBef>
            </a:pPr>
            <a:endParaRPr lang="en-US" altLang="en-US" sz="1400" dirty="0">
              <a:latin typeface="Arial" panose="020B0604020202020204" pitchFamily="34" charset="0"/>
              <a:ea typeface="ヒラギノ角ゴ Pro W3" panose="020B0300000000000000" pitchFamily="34" charset="-128"/>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434B6D64-DC4C-B447-BB7D-101C5271DDDF}"/>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3CEAA0A5-35F6-7B47-A91D-783288C1D4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545">
              <a:defRPr/>
            </a:pPr>
            <a:r>
              <a:rPr lang="en-US" sz="1400" dirty="0">
                <a:latin typeface="Arial" panose="020B0604020202020204" pitchFamily="34" charset="0"/>
                <a:cs typeface="Arial" panose="020B0604020202020204" pitchFamily="34" charset="0"/>
              </a:rPr>
              <a:t>IPM is a decision-making process that emphasizes prevention, knowledge of pest biology, and the use of least-disruptive control tactics, with pesticides saved as a last resort. Notice we said “process” –  At its most effective, IPM is considered to be a continuing cycle.</a:t>
            </a:r>
          </a:p>
          <a:p>
            <a:pPr>
              <a:buFont typeface="Arial" panose="020B0604020202020204" pitchFamily="34" charset="0"/>
              <a:buNone/>
            </a:pPr>
            <a:r>
              <a:rPr lang="en-US" altLang="en-US" sz="1400" dirty="0">
                <a:latin typeface="Arial" panose="020B0604020202020204" pitchFamily="34" charset="0"/>
                <a:cs typeface="Arial" panose="020B0604020202020204" pitchFamily="34" charset="0"/>
              </a:rPr>
              <a:t>In a structural setting, an IPM program consists of the following five steps:</a:t>
            </a:r>
          </a:p>
          <a:p>
            <a:pPr marL="569754" lvl="0" indent="-543681">
              <a:buFont typeface="Arial" panose="020B0604020202020204" pitchFamily="34" charset="0"/>
              <a:buAutoNum type="arabicPeriod"/>
            </a:pPr>
            <a:r>
              <a:rPr lang="en-US" altLang="en-US" sz="1400" dirty="0">
                <a:latin typeface="Arial" panose="020B0604020202020204" pitchFamily="34" charset="0"/>
                <a:cs typeface="Arial" panose="020B0604020202020204" pitchFamily="34" charset="0"/>
              </a:rPr>
              <a:t>Inspection &amp; monitor: First we inspect to determine if we have pests</a:t>
            </a:r>
          </a:p>
          <a:p>
            <a:pPr marL="569754" lvl="0" indent="-543681">
              <a:buFont typeface="+mj-lt"/>
              <a:buAutoNum type="arabicPeriod" startAt="2"/>
            </a:pPr>
            <a:r>
              <a:rPr lang="en-US" altLang="en-US" sz="1400" dirty="0">
                <a:latin typeface="Arial" panose="020B0604020202020204" pitchFamily="34" charset="0"/>
                <a:cs typeface="Arial" panose="020B0604020202020204" pitchFamily="34" charset="0"/>
              </a:rPr>
              <a:t>Identification: We want to be sure we know what the pest is, so we know the best way to combat it</a:t>
            </a:r>
          </a:p>
          <a:p>
            <a:pPr marL="569754" lvl="0" indent="-543681">
              <a:buFont typeface="+mj-lt"/>
              <a:buAutoNum type="arabicPeriod" startAt="3"/>
            </a:pPr>
            <a:r>
              <a:rPr lang="en-US" altLang="en-US" sz="1400" dirty="0">
                <a:latin typeface="Arial" panose="020B0604020202020204" pitchFamily="34" charset="0"/>
                <a:cs typeface="Arial" panose="020B0604020202020204" pitchFamily="34" charset="0"/>
              </a:rPr>
              <a:t>Scale the response to the level of infestation: How many pests do we have? , so we launch an appropriate response. For example, we would We would treat the discovery of 3 bedbugs differently than we would 300…. Monitors will help us quantify the size of the infestation so that we can scale the response.</a:t>
            </a:r>
          </a:p>
          <a:p>
            <a:pPr defTabSz="966545">
              <a:defRPr/>
            </a:pPr>
            <a:endParaRPr lang="en-US" altLang="en-US" sz="1400" dirty="0">
              <a:latin typeface="Arial" panose="020B0604020202020204" pitchFamily="34" charset="0"/>
              <a:ea typeface="ヒラギノ角ゴ Pro W3" panose="020B0300000000000000" pitchFamily="34" charset="-128"/>
            </a:endParaRPr>
          </a:p>
          <a:p>
            <a:pPr marL="569754" lvl="0" indent="-543681">
              <a:buFont typeface="+mj-lt"/>
              <a:buAutoNum type="arabicPeriod" startAt="4"/>
            </a:pPr>
            <a:r>
              <a:rPr lang="en-US" altLang="en-US" sz="1400" dirty="0">
                <a:latin typeface="Arial" panose="020B0604020202020204" pitchFamily="34" charset="0"/>
                <a:cs typeface="Arial" panose="020B0604020202020204" pitchFamily="34" charset="0"/>
              </a:rPr>
              <a:t>Multiple tools means Employment of two or more control measures (which may be behavior change, mechanical, biological, or chemical), and</a:t>
            </a:r>
          </a:p>
          <a:p>
            <a:pPr defTabSz="966545">
              <a:defRPr/>
            </a:pPr>
            <a:endParaRPr lang="en-US" altLang="en-US" sz="1400" dirty="0">
              <a:latin typeface="Arial" panose="020B0604020202020204" pitchFamily="34" charset="0"/>
              <a:ea typeface="ヒラギノ角ゴ Pro W3" panose="020B0300000000000000" pitchFamily="34" charset="-128"/>
            </a:endParaRPr>
          </a:p>
          <a:p>
            <a:pPr marL="569754" lvl="0" indent="-543681">
              <a:buFont typeface="+mj-lt"/>
              <a:buAutoNum type="arabicPeriod" startAt="5"/>
            </a:pPr>
            <a:r>
              <a:rPr lang="en-US" altLang="en-US" sz="1400" dirty="0">
                <a:latin typeface="Arial" panose="020B0604020202020204" pitchFamily="34" charset="0"/>
                <a:cs typeface="Arial" panose="020B0604020202020204" pitchFamily="34" charset="0"/>
              </a:rPr>
              <a:t>Evaluation of effectiveness : How do we know if we’ve been effective?  We don’t see pest activity, our monitors back up that claim, and our residents are not reporting pests sightings.</a:t>
            </a:r>
          </a:p>
          <a:p>
            <a:pPr algn="ctr">
              <a:buFontTx/>
              <a:buNone/>
            </a:pPr>
            <a:r>
              <a:rPr lang="en-US" altLang="en-US" dirty="0"/>
              <a:t>	</a:t>
            </a:r>
            <a:endParaRPr lang="en-US" altLang="en-US" dirty="0">
              <a:latin typeface="Arial" panose="020B0604020202020204" pitchFamily="34" charset="0"/>
              <a:ea typeface="ヒラギノ角ゴ Pro W3" panose="020B0300000000000000" pitchFamily="34" charset="-128"/>
            </a:endParaRPr>
          </a:p>
          <a:p>
            <a:endParaRPr lang="en-US" altLang="en-US" dirty="0">
              <a:latin typeface="Arial" panose="020B0604020202020204" pitchFamily="34" charset="0"/>
              <a:ea typeface="ヒラギノ角ゴ Pro W3" panose="020B0300000000000000" pitchFamily="34" charset="-128"/>
            </a:endParaRPr>
          </a:p>
        </p:txBody>
      </p:sp>
      <p:sp>
        <p:nvSpPr>
          <p:cNvPr id="76804" name="Header Placeholder 3">
            <a:extLst>
              <a:ext uri="{FF2B5EF4-FFF2-40B4-BE49-F238E27FC236}">
                <a16:creationId xmlns:a16="http://schemas.microsoft.com/office/drawing/2014/main" id="{182670FC-FBFF-3F4F-AB4D-DC9A8CAEF81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1pPr>
            <a:lvl2pPr marL="785318" indent="-302045"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2pPr>
            <a:lvl3pPr marL="1208181"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3pPr>
            <a:lvl4pPr marL="1691453"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4pPr>
            <a:lvl5pPr marL="2174725"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5pPr>
            <a:lvl6pPr marL="2657998"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6pPr>
            <a:lvl7pPr marL="3141270"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7pPr>
            <a:lvl8pPr marL="3624543"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8pPr>
            <a:lvl9pPr marL="4107815"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None/>
            </a:pPr>
            <a:r>
              <a:rPr lang="en-US" altLang="en-US" sz="1200">
                <a:solidFill>
                  <a:srgbClr val="000000"/>
                </a:solidFill>
              </a:rPr>
              <a:t>IPM in Multifamily Housing Training</a:t>
            </a:r>
            <a:endParaRPr lang="en-GB" altLang="en-US" sz="1200">
              <a:solidFill>
                <a:srgbClr val="000000"/>
              </a:solidFill>
            </a:endParaRPr>
          </a:p>
        </p:txBody>
      </p:sp>
      <p:sp>
        <p:nvSpPr>
          <p:cNvPr id="76805" name="Footer Placeholder 4">
            <a:extLst>
              <a:ext uri="{FF2B5EF4-FFF2-40B4-BE49-F238E27FC236}">
                <a16:creationId xmlns:a16="http://schemas.microsoft.com/office/drawing/2014/main" id="{74F35A4A-958F-D040-8FD0-A57A819612C2}"/>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1pPr>
            <a:lvl2pPr marL="785318" indent="-302045"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2pPr>
            <a:lvl3pPr marL="1208181"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3pPr>
            <a:lvl4pPr marL="1691453"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4pPr>
            <a:lvl5pPr marL="2174725"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5pPr>
            <a:lvl6pPr marL="2657998"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6pPr>
            <a:lvl7pPr marL="3141270"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7pPr>
            <a:lvl8pPr marL="3624543"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8pPr>
            <a:lvl9pPr marL="4107815"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None/>
            </a:pPr>
            <a:r>
              <a:rPr lang="en-GB" altLang="en-US" sz="1200" dirty="0">
                <a:solidFill>
                  <a:srgbClr val="000000"/>
                </a:solidFill>
              </a:rPr>
              <a:t>www.StopPests.org</a:t>
            </a:r>
          </a:p>
        </p:txBody>
      </p:sp>
      <p:sp>
        <p:nvSpPr>
          <p:cNvPr id="76806" name="Slide Number Placeholder 5">
            <a:extLst>
              <a:ext uri="{FF2B5EF4-FFF2-40B4-BE49-F238E27FC236}">
                <a16:creationId xmlns:a16="http://schemas.microsoft.com/office/drawing/2014/main" id="{AD7EAE76-6385-5F43-A9BD-DB5FBDDB52E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1pPr>
            <a:lvl2pPr marL="785318" indent="-302045"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2pPr>
            <a:lvl3pPr marL="1208181"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3pPr>
            <a:lvl4pPr marL="1691453"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4pPr>
            <a:lvl5pPr marL="2174725"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5pPr>
            <a:lvl6pPr marL="2657998"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6pPr>
            <a:lvl7pPr marL="3141270"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7pPr>
            <a:lvl8pPr marL="3624543"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8pPr>
            <a:lvl9pPr marL="4107815"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9pPr>
          </a:lstStyle>
          <a:p>
            <a:fld id="{A722B686-8D74-DE49-9A18-61CBD2187248}" type="slidenum">
              <a:rPr lang="en-GB" altLang="en-US" sz="1200">
                <a:solidFill>
                  <a:srgbClr val="000000"/>
                </a:solidFill>
              </a:rPr>
              <a:pPr/>
              <a:t>15</a:t>
            </a:fld>
            <a:endParaRPr lang="en-GB" altLang="en-US" sz="1200">
              <a:solidFill>
                <a:srgbClr val="000000"/>
              </a:solidFill>
            </a:endParaRPr>
          </a:p>
        </p:txBody>
      </p:sp>
    </p:spTree>
    <p:extLst>
      <p:ext uri="{BB962C8B-B14F-4D97-AF65-F5344CB8AC3E}">
        <p14:creationId xmlns:p14="http://schemas.microsoft.com/office/powerpoint/2010/main" val="2147117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B9EC68D-34E8-4379-B36A-9A72888BA732}"/>
              </a:ext>
            </a:extLst>
          </p:cNvPr>
          <p:cNvSpPr>
            <a:spLocks noGrp="1"/>
          </p:cNvSpPr>
          <p:nvPr>
            <p:ph type="body" idx="1"/>
          </p:nvPr>
        </p:nvSpPr>
        <p:spPr/>
        <p:txBody>
          <a:bodyPr/>
          <a:lstStyle/>
          <a:p>
            <a:r>
              <a:rPr lang="en-US" altLang="en-US" dirty="0">
                <a:latin typeface="Arial" panose="020B0604020202020204" pitchFamily="34" charset="0"/>
                <a:ea typeface="ヒラギノ角ゴ Pro W3" panose="020B0300000000000000" pitchFamily="34" charset="-128"/>
              </a:rPr>
              <a:t>Give a brief introduction to the IPM team approach. IPM and roles and responsibilities will be further discussed throughout the day.</a:t>
            </a:r>
          </a:p>
          <a:p>
            <a:endParaRPr lang="en-US" altLang="en-US" dirty="0">
              <a:latin typeface="Arial" panose="020B0604020202020204" pitchFamily="34" charset="0"/>
              <a:ea typeface="ヒラギノ角ゴ Pro W3" panose="020B0300000000000000" pitchFamily="34" charset="-128"/>
            </a:endParaRPr>
          </a:p>
          <a:p>
            <a:r>
              <a:rPr lang="en-US" altLang="en-US" b="1" dirty="0">
                <a:latin typeface="Arial" panose="020B0604020202020204" pitchFamily="34" charset="0"/>
                <a:ea typeface="ヒラギノ角ゴ Pro W3" panose="020B0300000000000000" pitchFamily="34" charset="-128"/>
              </a:rPr>
              <a:t>IPM Coordinator </a:t>
            </a:r>
            <a:r>
              <a:rPr lang="en-US" altLang="en-US" dirty="0">
                <a:latin typeface="Arial" panose="020B0604020202020204" pitchFamily="34" charset="0"/>
                <a:ea typeface="ヒラギノ角ゴ Pro W3" panose="020B0300000000000000" pitchFamily="34" charset="-128"/>
              </a:rPr>
              <a:t>Makes sure all jobs are funded and completed. The property can’t outsource the responsibility for quality assurance of an IPM program.</a:t>
            </a:r>
          </a:p>
          <a:p>
            <a:r>
              <a:rPr lang="en-US" altLang="en-US" b="1" dirty="0">
                <a:latin typeface="Arial" panose="020B0604020202020204" pitchFamily="34" charset="0"/>
                <a:ea typeface="ヒラギノ角ゴ Pro W3" panose="020B0300000000000000" pitchFamily="34" charset="-128"/>
              </a:rPr>
              <a:t>Property Manager </a:t>
            </a:r>
            <a:r>
              <a:rPr lang="en-US" altLang="en-US" dirty="0">
                <a:latin typeface="Arial" panose="020B0604020202020204" pitchFamily="34" charset="0"/>
                <a:ea typeface="ヒラギノ角ゴ Pro W3" panose="020B0300000000000000" pitchFamily="34" charset="-128"/>
              </a:rPr>
              <a:t>Responsible for the time and resource allocation at the property and often sets the tone for resident involvement.</a:t>
            </a:r>
          </a:p>
          <a:p>
            <a:r>
              <a:rPr lang="en-US" altLang="en-US" b="1" dirty="0">
                <a:latin typeface="Arial" panose="020B0604020202020204" pitchFamily="34" charset="0"/>
                <a:ea typeface="ヒラギノ角ゴ Pro W3" panose="020B0300000000000000" pitchFamily="34" charset="-128"/>
              </a:rPr>
              <a:t>Resident Support Services </a:t>
            </a:r>
            <a:r>
              <a:rPr lang="en-US" altLang="en-US" dirty="0">
                <a:latin typeface="Arial" panose="020B0604020202020204" pitchFamily="34" charset="0"/>
                <a:ea typeface="ヒラギノ角ゴ Pro W3" panose="020B0300000000000000" pitchFamily="34" charset="-128"/>
              </a:rPr>
              <a:t>Gets assistance for residents.</a:t>
            </a:r>
            <a:br>
              <a:rPr lang="en-US" altLang="en-US" dirty="0">
                <a:latin typeface="Arial" panose="020B0604020202020204" pitchFamily="34" charset="0"/>
                <a:ea typeface="ヒラギノ角ゴ Pro W3" panose="020B0300000000000000" pitchFamily="34" charset="-128"/>
              </a:rPr>
            </a:br>
            <a:r>
              <a:rPr lang="en-US" altLang="en-US" b="1" dirty="0">
                <a:latin typeface="Arial" panose="020B0604020202020204" pitchFamily="34" charset="0"/>
                <a:ea typeface="ヒラギノ角ゴ Pro W3" panose="020B0300000000000000" pitchFamily="34" charset="-128"/>
              </a:rPr>
              <a:t>Janitorial/Custodial Services </a:t>
            </a:r>
            <a:r>
              <a:rPr lang="en-US" altLang="en-US" dirty="0">
                <a:latin typeface="Arial" panose="020B0604020202020204" pitchFamily="34" charset="0"/>
                <a:ea typeface="ヒラギノ角ゴ Pro W3" panose="020B0300000000000000" pitchFamily="34" charset="-128"/>
              </a:rPr>
              <a:t>Cleans common areas.</a:t>
            </a:r>
            <a:br>
              <a:rPr lang="en-US" altLang="en-US" dirty="0">
                <a:latin typeface="Arial" panose="020B0604020202020204" pitchFamily="34" charset="0"/>
                <a:ea typeface="ヒラギノ角ゴ Pro W3" panose="020B0300000000000000" pitchFamily="34" charset="-128"/>
              </a:rPr>
            </a:br>
            <a:r>
              <a:rPr lang="en-US" altLang="en-US" b="1" dirty="0">
                <a:latin typeface="Arial" panose="020B0604020202020204" pitchFamily="34" charset="0"/>
                <a:ea typeface="ヒラギノ角ゴ Pro W3" panose="020B0300000000000000" pitchFamily="34" charset="-128"/>
              </a:rPr>
              <a:t>Building Superintendent Maintenance Crew </a:t>
            </a:r>
            <a:r>
              <a:rPr lang="en-US" altLang="en-US" dirty="0">
                <a:latin typeface="Arial" panose="020B0604020202020204" pitchFamily="34" charset="0"/>
                <a:ea typeface="ヒラギノ角ゴ Pro W3" panose="020B0300000000000000" pitchFamily="34" charset="-128"/>
              </a:rPr>
              <a:t>Fixes moisture issues and makes repairs that block pests.</a:t>
            </a:r>
            <a:br>
              <a:rPr lang="en-US" altLang="en-US" dirty="0">
                <a:latin typeface="Arial" panose="020B0604020202020204" pitchFamily="34" charset="0"/>
                <a:ea typeface="ヒラギノ角ゴ Pro W3" panose="020B0300000000000000" pitchFamily="34" charset="-128"/>
              </a:rPr>
            </a:br>
            <a:r>
              <a:rPr lang="en-US" altLang="en-US" b="1" dirty="0">
                <a:latin typeface="Arial" panose="020B0604020202020204" pitchFamily="34" charset="0"/>
                <a:ea typeface="ヒラギノ角ゴ Pro W3" panose="020B0300000000000000" pitchFamily="34" charset="-128"/>
              </a:rPr>
              <a:t>Resident </a:t>
            </a:r>
            <a:r>
              <a:rPr lang="en-US" altLang="en-US" dirty="0">
                <a:latin typeface="Arial" panose="020B0604020202020204" pitchFamily="34" charset="0"/>
                <a:ea typeface="ヒラギノ角ゴ Pro W3" panose="020B0300000000000000" pitchFamily="34" charset="-128"/>
              </a:rPr>
              <a:t>Cleans regularly and prepares unit for inspection and necessary treatments.</a:t>
            </a:r>
            <a:br>
              <a:rPr lang="en-US" altLang="en-US" dirty="0">
                <a:latin typeface="Arial" panose="020B0604020202020204" pitchFamily="34" charset="0"/>
                <a:ea typeface="ヒラギノ角ゴ Pro W3" panose="020B0300000000000000" pitchFamily="34" charset="-128"/>
              </a:rPr>
            </a:br>
            <a:r>
              <a:rPr lang="en-US" altLang="en-US" b="1" dirty="0">
                <a:latin typeface="Arial" panose="020B0604020202020204" pitchFamily="34" charset="0"/>
                <a:ea typeface="ヒラギノ角ゴ Pro W3" panose="020B0300000000000000" pitchFamily="34" charset="-128"/>
              </a:rPr>
              <a:t>Pest Management Professional (PMP) </a:t>
            </a:r>
            <a:r>
              <a:rPr lang="en-US" altLang="en-US" dirty="0">
                <a:latin typeface="Arial" panose="020B0604020202020204" pitchFamily="34" charset="0"/>
                <a:ea typeface="ヒラギノ角ゴ Pro W3" panose="020B0300000000000000" pitchFamily="34" charset="-128"/>
              </a:rPr>
              <a:t>Conducts inspections and applies pesticides that pose the least risk to human health and the environment.</a:t>
            </a:r>
            <a:br>
              <a:rPr lang="en-US" altLang="en-US" dirty="0">
                <a:latin typeface="Arial" panose="020B0604020202020204" pitchFamily="34" charset="0"/>
                <a:ea typeface="ヒラギノ角ゴ Pro W3" panose="020B0300000000000000" pitchFamily="34" charset="-128"/>
              </a:rPr>
            </a:br>
            <a:r>
              <a:rPr lang="en-US" altLang="en-US" b="1" dirty="0">
                <a:latin typeface="Arial" panose="020B0604020202020204" pitchFamily="34" charset="0"/>
                <a:ea typeface="ヒラギノ角ゴ Pro W3" panose="020B0300000000000000" pitchFamily="34" charset="-128"/>
              </a:rPr>
              <a:t>Landscape Services </a:t>
            </a:r>
            <a:r>
              <a:rPr lang="en-US" altLang="en-US" dirty="0">
                <a:latin typeface="Arial" panose="020B0604020202020204" pitchFamily="34" charset="0"/>
                <a:ea typeface="ヒラギノ角ゴ Pro W3" panose="020B0300000000000000" pitchFamily="34" charset="-128"/>
              </a:rPr>
              <a:t>Chooses plants that are pest-resistant and grow with minimal chemical assistance. Minimizing rat habitat should be considered when planting.</a:t>
            </a:r>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8E3D553-4CD0-40AA-8108-122A6082C724}"/>
              </a:ext>
            </a:extLst>
          </p:cNvPr>
          <p:cNvSpPr>
            <a:spLocks noGrp="1"/>
          </p:cNvSpPr>
          <p:nvPr>
            <p:ph type="body" idx="1"/>
          </p:nvPr>
        </p:nvSpPr>
        <p:spPr/>
        <p:txBody>
          <a:bodyPr/>
          <a:lstStyle/>
          <a:p>
            <a:r>
              <a:rPr lang="en-US" dirty="0"/>
              <a:t>Ask the audience</a:t>
            </a:r>
          </a:p>
        </p:txBody>
      </p:sp>
    </p:spTree>
    <p:extLst>
      <p:ext uri="{BB962C8B-B14F-4D97-AF65-F5344CB8AC3E}">
        <p14:creationId xmlns:p14="http://schemas.microsoft.com/office/powerpoint/2010/main" val="996105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CA68958-CC14-489A-9414-4FC1E54FE907}"/>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tab pos="0" algn="l"/>
                <a:tab pos="466492" algn="l"/>
                <a:tab pos="931307" algn="l"/>
                <a:tab pos="1865969" algn="l"/>
                <a:tab pos="2798953" algn="l"/>
                <a:tab pos="3731937" algn="l"/>
                <a:tab pos="4666600" algn="l"/>
                <a:tab pos="5599584" algn="l"/>
                <a:tab pos="6534245" algn="l"/>
                <a:tab pos="7465552" algn="l"/>
                <a:tab pos="8400214" algn="l"/>
                <a:tab pos="9334877" algn="l"/>
                <a:tab pos="10266182" algn="l"/>
              </a:tabLst>
              <a:defRPr/>
            </a:pPr>
            <a:r>
              <a:rPr lang="en-GB" altLang="en-US" sz="1400" b="0" dirty="0">
                <a:latin typeface="Arial" panose="020B0604020202020204" pitchFamily="34" charset="0"/>
                <a:cs typeface="Arial" panose="020B0604020202020204" pitchFamily="34" charset="0"/>
              </a:rPr>
              <a:t>Let’s discuss a few of the benefits of IPM</a:t>
            </a:r>
          </a:p>
          <a:p>
            <a:pPr>
              <a:spcBef>
                <a:spcPct val="0"/>
              </a:spcBef>
              <a:buFont typeface="Arial" panose="020B0604020202020204" pitchFamily="34" charset="0"/>
              <a:buNone/>
              <a:tabLst>
                <a:tab pos="0" algn="l"/>
                <a:tab pos="466492" algn="l"/>
                <a:tab pos="931307" algn="l"/>
                <a:tab pos="1865969" algn="l"/>
                <a:tab pos="2798953" algn="l"/>
                <a:tab pos="3731937" algn="l"/>
                <a:tab pos="4666600" algn="l"/>
                <a:tab pos="5599584" algn="l"/>
                <a:tab pos="6534245" algn="l"/>
                <a:tab pos="7465552" algn="l"/>
                <a:tab pos="8400214" algn="l"/>
                <a:tab pos="9334877" algn="l"/>
                <a:tab pos="10266182" algn="l"/>
              </a:tabLst>
            </a:pPr>
            <a:r>
              <a:rPr lang="en-GB" altLang="en-US" sz="1400" b="1" dirty="0">
                <a:latin typeface="Arial" panose="020B0604020202020204" pitchFamily="34" charset="0"/>
                <a:cs typeface="Arial" panose="020B0604020202020204" pitchFamily="34" charset="0"/>
              </a:rPr>
              <a:t>&lt;click&gt;Cost savings: </a:t>
            </a:r>
            <a:r>
              <a:rPr lang="en-GB" altLang="en-US" sz="1400" b="0" dirty="0">
                <a:latin typeface="Arial" panose="020B0604020202020204" pitchFamily="34" charset="0"/>
                <a:cs typeface="Arial" panose="020B0604020202020204" pitchFamily="34" charset="0"/>
              </a:rPr>
              <a:t>IPM results in </a:t>
            </a:r>
            <a:r>
              <a:rPr lang="en-US" altLang="en-US" sz="1400" b="0" dirty="0">
                <a:latin typeface="Arial" panose="020B0604020202020204" pitchFamily="34" charset="0"/>
                <a:cs typeface="Arial" panose="020B0604020202020204" pitchFamily="34" charset="0"/>
              </a:rPr>
              <a:t>Lower pest management costs over time, and i</a:t>
            </a:r>
            <a:r>
              <a:rPr lang="en-US" altLang="en-US" sz="1400" b="0" dirty="0">
                <a:solidFill>
                  <a:schemeClr val="tx1"/>
                </a:solidFill>
                <a:latin typeface="Arial" panose="020B0604020202020204" pitchFamily="34" charset="0"/>
                <a:ea typeface="ヒラギノ角ゴ Pro W3" panose="020B0300000000000000" pitchFamily="34" charset="-128"/>
                <a:cs typeface="Arial" panose="020B0604020202020204" pitchFamily="34" charset="0"/>
              </a:rPr>
              <a:t>s more sustainable than relying on sprays alone.</a:t>
            </a:r>
            <a:endParaRPr lang="en-GB" altLang="en-US" sz="1400" b="0" dirty="0">
              <a:solidFill>
                <a:schemeClr val="tx1"/>
              </a:solidFill>
              <a:latin typeface="Arial" panose="020B0604020202020204" pitchFamily="34" charset="0"/>
              <a:ea typeface="ヒラギノ角ゴ Pro W3" panose="020B0300000000000000"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400" b="1" i="0" dirty="0">
                <a:latin typeface="Arial" panose="020B0604020202020204" pitchFamily="34" charset="0"/>
                <a:cs typeface="Arial" panose="020B0604020202020204" pitchFamily="34" charset="0"/>
              </a:rPr>
              <a:t>&lt;click&gt;A healthier building:</a:t>
            </a:r>
            <a:r>
              <a:rPr lang="en-GB" altLang="en-US" sz="1400" i="0" dirty="0">
                <a:latin typeface="Arial" panose="020B0604020202020204" pitchFamily="34" charset="0"/>
                <a:cs typeface="Arial" panose="020B0604020202020204" pitchFamily="34" charset="0"/>
              </a:rPr>
              <a:t> IPM </a:t>
            </a:r>
            <a:r>
              <a:rPr lang="en-US" altLang="en-US" sz="1400" i="0" dirty="0">
                <a:solidFill>
                  <a:schemeClr val="tx1"/>
                </a:solidFill>
                <a:latin typeface="Arial" panose="020B0604020202020204" pitchFamily="34" charset="0"/>
                <a:ea typeface="ヒラギノ角ゴ Pro W3" panose="020B0300000000000000" pitchFamily="34" charset="-128"/>
                <a:cs typeface="Arial" panose="020B0604020202020204" pitchFamily="34" charset="0"/>
              </a:rPr>
              <a:t>relies on products and practices that work together and minimize risks to humans. This means f</a:t>
            </a:r>
            <a:r>
              <a:rPr lang="en-GB" altLang="en-US" sz="1400" i="0" dirty="0">
                <a:latin typeface="Arial" panose="020B0604020202020204" pitchFamily="34" charset="0"/>
                <a:cs typeface="Arial" panose="020B0604020202020204" pitchFamily="34" charset="0"/>
              </a:rPr>
              <a:t>ewer asthma attacks, less human exposure to pesticides, and less of a chance staff will take pests home. </a:t>
            </a:r>
            <a:r>
              <a:rPr lang="en-GB" altLang="en-US" sz="1400" i="0" dirty="0">
                <a:solidFill>
                  <a:schemeClr val="tx1"/>
                </a:solidFill>
                <a:latin typeface="Arial" panose="020B0604020202020204" pitchFamily="34" charset="0"/>
                <a:ea typeface="ヒラギノ角ゴ Pro W3" panose="020B0300000000000000" pitchFamily="34" charset="-128"/>
                <a:cs typeface="Arial" panose="020B0604020202020204" pitchFamily="34" charset="0"/>
              </a:rPr>
              <a:t>IPM repairs will make the workplace healthier for staff, too.  Many of us have family members with asthma, or who are sensitive to or </a:t>
            </a:r>
            <a:r>
              <a:rPr lang="en-US" altLang="en-US" sz="1400" i="0" dirty="0">
                <a:solidFill>
                  <a:schemeClr val="tx1"/>
                </a:solidFill>
                <a:latin typeface="Arial" panose="020B0604020202020204" pitchFamily="34" charset="0"/>
                <a:ea typeface="ヒラギノ角ゴ ProN W3" panose="020B0300000000000000" pitchFamily="34" charset="-128"/>
                <a:cs typeface="Arial" panose="020B0604020202020204" pitchFamily="34" charset="0"/>
              </a:rPr>
              <a:t>“</a:t>
            </a:r>
            <a:r>
              <a:rPr lang="en-GB" altLang="en-US" sz="1400" i="0" dirty="0">
                <a:solidFill>
                  <a:schemeClr val="tx1"/>
                </a:solidFill>
                <a:latin typeface="Arial" panose="020B0604020202020204" pitchFamily="34" charset="0"/>
                <a:ea typeface="ヒラギノ角ゴ Pro W3" panose="020B0300000000000000" pitchFamily="34" charset="-128"/>
                <a:cs typeface="Arial" panose="020B0604020202020204" pitchFamily="34" charset="0"/>
              </a:rPr>
              <a:t>allergic” to pesticides. </a:t>
            </a:r>
            <a:endParaRPr lang="en-GB" altLang="en-US" sz="140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400" b="1" i="0" dirty="0">
                <a:latin typeface="Arial" panose="020B0604020202020204" pitchFamily="34" charset="0"/>
                <a:cs typeface="Arial" panose="020B0604020202020204" pitchFamily="34" charset="0"/>
              </a:rPr>
              <a:t>&lt;click&gt;Fewer complaints:</a:t>
            </a:r>
            <a:r>
              <a:rPr lang="en-GB" altLang="en-US" sz="1400" i="0" dirty="0">
                <a:latin typeface="Arial" panose="020B0604020202020204" pitchFamily="34" charset="0"/>
                <a:cs typeface="Arial" panose="020B0604020202020204" pitchFamily="34" charset="0"/>
              </a:rPr>
              <a:t> W</a:t>
            </a:r>
            <a:r>
              <a:rPr lang="en-GB" altLang="en-US" sz="1400" i="0" dirty="0">
                <a:solidFill>
                  <a:schemeClr val="tx1"/>
                </a:solidFill>
                <a:latin typeface="Arial" panose="020B0604020202020204" pitchFamily="34" charset="0"/>
                <a:ea typeface="ヒラギノ角ゴ Pro W3" panose="020B0300000000000000" pitchFamily="34" charset="-128"/>
                <a:cs typeface="Arial" panose="020B0604020202020204" pitchFamily="34" charset="0"/>
              </a:rPr>
              <a:t>ork orders will increase at first, since residents and staff will be encouraged to use the work order system, but when repairs have been made for prevention, there will be fewer work orders than ever. </a:t>
            </a:r>
            <a:r>
              <a:rPr lang="en-GB" altLang="en-US" sz="1400" i="0" dirty="0">
                <a:latin typeface="Arial" panose="020B0604020202020204" pitchFamily="34" charset="0"/>
                <a:cs typeface="Arial" panose="020B0604020202020204" pitchFamily="34" charset="0"/>
              </a:rPr>
              <a:t>A Boston Housing Authority development reduced cockroach work orders by 68% after only one year of IPM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400" b="1" dirty="0">
                <a:latin typeface="Arial" panose="020B0604020202020204" pitchFamily="34" charset="0"/>
                <a:cs typeface="Arial" panose="020B0604020202020204" pitchFamily="34" charset="0"/>
              </a:rPr>
              <a:t>&lt;click&gt;Fewer pests:</a:t>
            </a:r>
            <a:r>
              <a:rPr lang="en-GB" altLang="en-US" sz="1400" dirty="0">
                <a:latin typeface="Arial" panose="020B0604020202020204" pitchFamily="34" charset="0"/>
                <a:cs typeface="Arial" panose="020B0604020202020204" pitchFamily="34" charset="0"/>
              </a:rPr>
              <a:t> IPM results in</a:t>
            </a:r>
            <a:r>
              <a:rPr lang="en-US" altLang="en-US" sz="1400" dirty="0">
                <a:solidFill>
                  <a:schemeClr val="tx1"/>
                </a:solidFill>
                <a:latin typeface="Arial" panose="020B0604020202020204" pitchFamily="34" charset="0"/>
                <a:ea typeface="ヒラギノ角ゴ Pro W3" panose="020B0300000000000000" pitchFamily="34" charset="-128"/>
                <a:cs typeface="Arial" panose="020B0604020202020204" pitchFamily="34" charset="0"/>
              </a:rPr>
              <a:t> longer lasting control aimed at preventing pests, so we can s</a:t>
            </a:r>
            <a:r>
              <a:rPr lang="en-GB" altLang="en-US" sz="1400" dirty="0">
                <a:latin typeface="Arial" panose="020B0604020202020204" pitchFamily="34" charset="0"/>
                <a:cs typeface="Arial" panose="020B0604020202020204" pitchFamily="34" charset="0"/>
              </a:rPr>
              <a:t>top infestations from growing and spreading disease</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400" dirty="0">
                <a:solidFill>
                  <a:schemeClr val="tx1"/>
                </a:solidFill>
                <a:latin typeface="Arial" panose="020B0604020202020204" pitchFamily="34" charset="0"/>
                <a:ea typeface="ヒラギノ角ゴ Pro W3" panose="020B0300000000000000" pitchFamily="34" charset="-128"/>
                <a:cs typeface="Arial" panose="020B0604020202020204" pitchFamily="34" charset="0"/>
              </a:rPr>
              <a:t>100% elimination of the priority pests (cockroaches, rodents, and bed bugs) inside each unit is difficult, but can be done and should be the goal. With an IPM team effort, pest problems can be reduced to isolated incidents that get taken care of before they grow and spread. It is possible to rid a unit of pests and clean up after them, so that asthma attacks are reduced. For peer-reviewed research on these topics, visit the “research” section on the StopPests website.</a:t>
            </a:r>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86392C18-AD36-8543-AC06-F3D77D9282E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38285913" indent="-37824455"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r>
              <a:rPr lang="en-US" altLang="en-US"/>
              <a:t>IPM in Multifamily Housing Training</a:t>
            </a:r>
            <a:endParaRPr lang="en-GB" altLang="en-US"/>
          </a:p>
        </p:txBody>
      </p:sp>
      <p:sp>
        <p:nvSpPr>
          <p:cNvPr id="70659" name="Rectangle 6">
            <a:extLst>
              <a:ext uri="{FF2B5EF4-FFF2-40B4-BE49-F238E27FC236}">
                <a16:creationId xmlns:a16="http://schemas.microsoft.com/office/drawing/2014/main" id="{7CBE8A35-7329-C645-941A-3BE425C8A769}"/>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38285913" indent="-37824455"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r>
              <a:rPr lang="en-GB" altLang="en-US" dirty="0"/>
              <a:t>www.StopPests.org</a:t>
            </a:r>
          </a:p>
        </p:txBody>
      </p:sp>
      <p:sp>
        <p:nvSpPr>
          <p:cNvPr id="70660" name="Rectangle 7">
            <a:extLst>
              <a:ext uri="{FF2B5EF4-FFF2-40B4-BE49-F238E27FC236}">
                <a16:creationId xmlns:a16="http://schemas.microsoft.com/office/drawing/2014/main" id="{E3055685-6CAC-ED41-8311-AE66CFC9B4B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38285913" indent="-37824455"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fld id="{ABCE8943-3C03-5746-9A94-D9BFEEB4F711}" type="slidenum">
              <a:rPr lang="en-GB" altLang="en-US" smtClean="0"/>
              <a:pPr>
                <a:spcBef>
                  <a:spcPct val="0"/>
                </a:spcBef>
                <a:buFont typeface="Arial" panose="020B0604020202020204" pitchFamily="34" charset="0"/>
                <a:buNone/>
              </a:pPr>
              <a:t>19</a:t>
            </a:fld>
            <a:endParaRPr lang="en-GB" altLang="en-US"/>
          </a:p>
        </p:txBody>
      </p:sp>
      <p:sp>
        <p:nvSpPr>
          <p:cNvPr id="70661" name="Rectangle 7">
            <a:extLst>
              <a:ext uri="{FF2B5EF4-FFF2-40B4-BE49-F238E27FC236}">
                <a16:creationId xmlns:a16="http://schemas.microsoft.com/office/drawing/2014/main" id="{280396CE-A3C5-5640-BC25-C7309F167F8E}"/>
              </a:ext>
            </a:extLst>
          </p:cNvPr>
          <p:cNvSpPr txBox="1">
            <a:spLocks noGrp="1" noChangeArrowheads="1"/>
          </p:cNvSpPr>
          <p:nvPr/>
        </p:nvSpPr>
        <p:spPr bwMode="auto">
          <a:xfrm>
            <a:off x="4145280" y="9271159"/>
            <a:ext cx="3168227" cy="488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56" tIns="48777" rIns="97556" bIns="48777" anchor="b"/>
          <a:lstStyle>
            <a:lvl1pPr defTabSz="963613">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37931725" indent="-37474525" defTabSz="963613">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3613">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3613">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3613">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361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361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361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361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 typeface="Arial" panose="020B0604020202020204" pitchFamily="34" charset="0"/>
              <a:buNone/>
            </a:pPr>
            <a:fld id="{05197F65-B2F0-F746-8E29-331D55982FF5}" type="slidenum">
              <a:rPr lang="en-US" altLang="en-US" sz="1100">
                <a:solidFill>
                  <a:schemeClr val="tx1"/>
                </a:solidFill>
                <a:ea typeface="Osaka" panose="020B0600000000000000" pitchFamily="34" charset="-128"/>
              </a:rPr>
              <a:pPr algn="r" eaLnBrk="1" hangingPunct="1">
                <a:spcBef>
                  <a:spcPct val="0"/>
                </a:spcBef>
                <a:buClrTx/>
                <a:buSzTx/>
                <a:buFont typeface="Arial" panose="020B0604020202020204" pitchFamily="34" charset="0"/>
                <a:buNone/>
              </a:pPr>
              <a:t>19</a:t>
            </a:fld>
            <a:endParaRPr lang="en-US" altLang="en-US" sz="1100">
              <a:solidFill>
                <a:schemeClr val="tx1"/>
              </a:solidFill>
              <a:ea typeface="Osaka" panose="020B0600000000000000" pitchFamily="34" charset="-128"/>
            </a:endParaRPr>
          </a:p>
        </p:txBody>
      </p:sp>
      <p:sp>
        <p:nvSpPr>
          <p:cNvPr id="70662" name="Rectangle 2">
            <a:extLst>
              <a:ext uri="{FF2B5EF4-FFF2-40B4-BE49-F238E27FC236}">
                <a16:creationId xmlns:a16="http://schemas.microsoft.com/office/drawing/2014/main" id="{F915853D-3AEA-284E-BD8D-E2E3EAC0B045}"/>
              </a:ext>
            </a:extLst>
          </p:cNvPr>
          <p:cNvSpPr>
            <a:spLocks noGrp="1" noRot="1" noChangeAspect="1" noChangeArrowheads="1" noTextEdit="1"/>
          </p:cNvSpPr>
          <p:nvPr>
            <p:ph type="sldImg"/>
          </p:nvPr>
        </p:nvSpPr>
        <p:spPr>
          <a:xfrm>
            <a:off x="404813" y="731838"/>
            <a:ext cx="6507162" cy="3660775"/>
          </a:xfrm>
          <a:ln/>
        </p:spPr>
      </p:sp>
      <p:sp>
        <p:nvSpPr>
          <p:cNvPr id="70663" name="Rectangle 3">
            <a:extLst>
              <a:ext uri="{FF2B5EF4-FFF2-40B4-BE49-F238E27FC236}">
                <a16:creationId xmlns:a16="http://schemas.microsoft.com/office/drawing/2014/main" id="{3A20C11B-F016-6846-B0AD-7924CC2BC5EB}"/>
              </a:ext>
            </a:extLst>
          </p:cNvPr>
          <p:cNvSpPr>
            <a:spLocks noGrp="1" noChangeArrowheads="1"/>
          </p:cNvSpPr>
          <p:nvPr>
            <p:ph type="body" idx="1"/>
          </p:nvPr>
        </p:nvSpPr>
        <p:spPr>
          <a:xfrm>
            <a:off x="406401" y="4637247"/>
            <a:ext cx="6502400" cy="439388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56" tIns="48777" rIns="97556" bIns="48777"/>
          <a:lstStyle/>
          <a:p>
            <a:pPr defTabSz="931307"/>
            <a:r>
              <a:rPr lang="en-US" altLang="en-US" sz="1400" dirty="0">
                <a:latin typeface="Arial" panose="020B0604020202020204" pitchFamily="34" charset="0"/>
                <a:ea typeface="ヒラギノ角ゴ Pro W3" panose="020B0300000000000000" pitchFamily="34" charset="-128"/>
                <a:cs typeface="Arial" panose="020B0604020202020204" pitchFamily="34" charset="0"/>
              </a:rPr>
              <a:t>Pests require three things to survive:  food, water and shelter. </a:t>
            </a:r>
          </a:p>
          <a:p>
            <a:pPr defTabSz="931307"/>
            <a:endParaRPr lang="en-US" altLang="en-US" sz="1400" dirty="0">
              <a:latin typeface="Arial" panose="020B0604020202020204" pitchFamily="34" charset="0"/>
              <a:ea typeface="ヒラギノ角ゴ Pro W3" panose="020B0300000000000000" pitchFamily="34" charset="-128"/>
              <a:cs typeface="Arial" panose="020B0604020202020204" pitchFamily="34" charset="0"/>
            </a:endParaRPr>
          </a:p>
          <a:p>
            <a:pPr defTabSz="931307"/>
            <a:r>
              <a:rPr lang="en-US" altLang="en-US" sz="1400" dirty="0">
                <a:latin typeface="Arial" panose="020B0604020202020204" pitchFamily="34" charset="0"/>
                <a:ea typeface="ヒラギノ角ゴ Pro W3" panose="020B0300000000000000" pitchFamily="34" charset="-128"/>
                <a:cs typeface="Arial" panose="020B0604020202020204" pitchFamily="34" charset="0"/>
              </a:rPr>
              <a:t>The three legged stool illustrates this point. If we remove any of the three legs, pest infestations won’t “stand up.” </a:t>
            </a:r>
          </a:p>
          <a:p>
            <a:pPr defTabSz="931307"/>
            <a:endParaRPr lang="en-US" altLang="en-US" sz="1400" dirty="0">
              <a:latin typeface="Arial" panose="020B0604020202020204" pitchFamily="34" charset="0"/>
              <a:ea typeface="ヒラギノ角ゴ Pro W3" panose="020B0300000000000000" pitchFamily="34" charset="-128"/>
              <a:cs typeface="Arial" panose="020B0604020202020204" pitchFamily="34" charset="0"/>
            </a:endParaRPr>
          </a:p>
          <a:p>
            <a:pPr defTabSz="931307"/>
            <a:r>
              <a:rPr lang="en-US" altLang="en-US" sz="1400" dirty="0">
                <a:latin typeface="Arial" panose="020B0604020202020204" pitchFamily="34" charset="0"/>
                <a:ea typeface="ヒラギノ角ゴ Pro W3" panose="020B0300000000000000" pitchFamily="34" charset="-128"/>
                <a:cs typeface="Arial" panose="020B0604020202020204" pitchFamily="34" charset="0"/>
              </a:rPr>
              <a:t>So the more of these we can remove, the more likely it is that the pests will find somewhere else to live!</a:t>
            </a:r>
          </a:p>
          <a:p>
            <a:pPr defTabSz="931307"/>
            <a:endParaRPr lang="en-US" altLang="en-US" dirty="0">
              <a:latin typeface="ヒラギノ角ゴ Pro W3" panose="020B0300000000000000" pitchFamily="34" charset="-128"/>
              <a:ea typeface="ヒラギノ角ゴ Pro W3" panose="020B0300000000000000" pitchFamily="34" charset="-128"/>
            </a:endParaRPr>
          </a:p>
          <a:p>
            <a:pPr defTabSz="931307"/>
            <a:endParaRPr lang="en-US" altLang="en-US" dirty="0">
              <a:latin typeface="ヒラギノ角ゴ Pro W3" panose="020B0300000000000000" pitchFamily="34" charset="-128"/>
              <a:ea typeface="ヒラギノ角ゴ Pro W3" panose="020B0300000000000000" pitchFamily="34" charset="-128"/>
            </a:endParaRPr>
          </a:p>
        </p:txBody>
      </p:sp>
    </p:spTree>
    <p:extLst>
      <p:ext uri="{BB962C8B-B14F-4D97-AF65-F5344CB8AC3E}">
        <p14:creationId xmlns:p14="http://schemas.microsoft.com/office/powerpoint/2010/main" val="43391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0F8DAECC-8215-4946-90B4-ED50AD7B63B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81962" indent="-300367"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204825"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86420"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168014"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651286"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134559"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617831"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101104"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17763" name="Rectangle 6">
            <a:extLst>
              <a:ext uri="{FF2B5EF4-FFF2-40B4-BE49-F238E27FC236}">
                <a16:creationId xmlns:a16="http://schemas.microsoft.com/office/drawing/2014/main" id="{C796DD5E-1D74-1D4E-8E10-AEC8DD38A51F}"/>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81962" indent="-300367"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204825"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86420"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168014"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651286"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134559"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617831"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101104"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17764" name="Rectangle 7">
            <a:extLst>
              <a:ext uri="{FF2B5EF4-FFF2-40B4-BE49-F238E27FC236}">
                <a16:creationId xmlns:a16="http://schemas.microsoft.com/office/drawing/2014/main" id="{5E53BF26-D12A-0C4C-B7D2-E442A857818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81962" indent="-300367"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204825"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86420"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168014"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651286"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134559"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617831"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101104"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86FF1229-FA33-D146-9B63-B9ADF4E3D245}" type="slidenum">
              <a:rPr lang="en-US" altLang="en-US" sz="1100">
                <a:ea typeface="Osaka" panose="020B0600000000000000" pitchFamily="34" charset="-128"/>
              </a:rPr>
              <a:pPr eaLnBrk="1" hangingPunct="1">
                <a:spcBef>
                  <a:spcPct val="0"/>
                </a:spcBef>
                <a:buFont typeface="Arial" panose="020B0604020202020204" pitchFamily="34" charset="0"/>
                <a:buNone/>
              </a:pPr>
              <a:t>20</a:t>
            </a:fld>
            <a:endParaRPr lang="en-US" altLang="en-US" sz="1100">
              <a:ea typeface="Osaka" panose="020B0600000000000000" pitchFamily="34" charset="-128"/>
            </a:endParaRPr>
          </a:p>
        </p:txBody>
      </p:sp>
      <p:sp>
        <p:nvSpPr>
          <p:cNvPr id="117765" name="Rectangle 2">
            <a:extLst>
              <a:ext uri="{FF2B5EF4-FFF2-40B4-BE49-F238E27FC236}">
                <a16:creationId xmlns:a16="http://schemas.microsoft.com/office/drawing/2014/main" id="{03A9A433-62B1-A446-AB98-560962C476B0}"/>
              </a:ext>
            </a:extLst>
          </p:cNvPr>
          <p:cNvSpPr>
            <a:spLocks noGrp="1" noRot="1" noChangeAspect="1" noChangeArrowheads="1" noTextEdit="1"/>
          </p:cNvSpPr>
          <p:nvPr>
            <p:ph type="sldImg"/>
          </p:nvPr>
        </p:nvSpPr>
        <p:spPr>
          <a:ln/>
        </p:spPr>
      </p:sp>
      <p:sp>
        <p:nvSpPr>
          <p:cNvPr id="117766" name="Rectangle 3">
            <a:extLst>
              <a:ext uri="{FF2B5EF4-FFF2-40B4-BE49-F238E27FC236}">
                <a16:creationId xmlns:a16="http://schemas.microsoft.com/office/drawing/2014/main" id="{8D12B415-82A1-FB43-9C11-DF6BACAF91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dirty="0">
                <a:latin typeface="Arial" panose="020B0604020202020204" pitchFamily="34" charset="0"/>
                <a:ea typeface="ＭＳ Ｐゴシック" panose="020B0600070205080204" pitchFamily="34" charset="-128"/>
              </a:rPr>
              <a:t>In order to combat pests, we need to understand how they think, and how they behave. It’s a “know your enemy” strategy. We can then use what we’ve learned about their habits against them</a:t>
            </a:r>
          </a:p>
          <a:p>
            <a:endParaRPr lang="en-US" altLang="en-US" sz="1400" dirty="0">
              <a:latin typeface="Arial" panose="020B0604020202020204" pitchFamily="34" charset="0"/>
              <a:ea typeface="ＭＳ Ｐゴシック" panose="020B0600070205080204" pitchFamily="34" charset="-128"/>
            </a:endParaRPr>
          </a:p>
          <a:p>
            <a:r>
              <a:rPr lang="en-US" altLang="en-US" sz="1400" dirty="0">
                <a:latin typeface="Arial" panose="020B0604020202020204" pitchFamily="34" charset="0"/>
                <a:ea typeface="ＭＳ Ｐゴシック" panose="020B0600070205080204" pitchFamily="34" charset="-128"/>
              </a:rPr>
              <a:t>Look at this illustration. As humans, we tend to think of a building in terms of its rooms - Bedrooms, living room, kitchen and bath all make a house a “Home”. </a:t>
            </a:r>
          </a:p>
          <a:p>
            <a:r>
              <a:rPr lang="en-US" altLang="en-US" sz="1400" dirty="0">
                <a:latin typeface="Arial" panose="020B0604020202020204" pitchFamily="34" charset="0"/>
                <a:ea typeface="ＭＳ Ｐゴシック" panose="020B0600070205080204" pitchFamily="34" charset="-128"/>
              </a:rPr>
              <a:t>Maybe we even take an occasional trip to the basement.</a:t>
            </a:r>
          </a:p>
          <a:p>
            <a:r>
              <a:rPr lang="en-US" altLang="en-US" dirty="0">
                <a:latin typeface="Arial" panose="020B0604020202020204" pitchFamily="34" charset="0"/>
                <a:ea typeface="ＭＳ Ｐゴシック" panose="020B0600070205080204" pitchFamily="34" charset="-128"/>
              </a:rPr>
              <a:t> </a:t>
            </a:r>
          </a:p>
        </p:txBody>
      </p:sp>
    </p:spTree>
    <p:extLst>
      <p:ext uri="{BB962C8B-B14F-4D97-AF65-F5344CB8AC3E}">
        <p14:creationId xmlns:p14="http://schemas.microsoft.com/office/powerpoint/2010/main" val="2298160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The content </a:t>
            </a:r>
            <a:r>
              <a:rPr lang="en-US" sz="1200" kern="1200" dirty="0">
                <a:solidFill>
                  <a:schemeClr val="tx1"/>
                </a:solidFill>
                <a:latin typeface="Arial" panose="020B0604020202020204" pitchFamily="34" charset="0"/>
                <a:ea typeface="+mn-ea"/>
                <a:cs typeface="Arial" panose="020B0604020202020204" pitchFamily="34" charset="0"/>
              </a:rPr>
              <a:t>was developed in collaboration with all of the agencies pictured here  </a:t>
            </a:r>
            <a:endParaRPr lang="en-US" altLang="en-US" sz="1200" kern="1200" dirty="0">
              <a:solidFill>
                <a:schemeClr val="tx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483272"/>
            <a:fld id="{67596E10-71EA-4724-82E6-85B96D905CD3}" type="slidenum">
              <a:rPr lang="en-US">
                <a:solidFill>
                  <a:prstClr val="black"/>
                </a:solidFill>
                <a:latin typeface="Calibri" panose="020F0502020204030204"/>
              </a:rPr>
              <a:pPr defTabSz="483272"/>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867314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02E0CBAD-DA05-494A-98FC-7460A2F84019}"/>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81962" indent="-300367"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204825"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86420"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168014"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651286"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134559"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617831"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101104"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19811" name="Rectangle 6">
            <a:extLst>
              <a:ext uri="{FF2B5EF4-FFF2-40B4-BE49-F238E27FC236}">
                <a16:creationId xmlns:a16="http://schemas.microsoft.com/office/drawing/2014/main" id="{180D005A-3C7C-804A-B765-0DB0EAEE5E37}"/>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81962" indent="-300367"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204825"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86420"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168014"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651286"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134559"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617831"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101104"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19812" name="Rectangle 7">
            <a:extLst>
              <a:ext uri="{FF2B5EF4-FFF2-40B4-BE49-F238E27FC236}">
                <a16:creationId xmlns:a16="http://schemas.microsoft.com/office/drawing/2014/main" id="{BAE1BA47-9A15-9246-9A62-1CB74CF189E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81962" indent="-300367"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204825"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86420"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168014"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651286"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134559"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617831"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101104"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4CD0486C-57D7-BC44-8C6F-48E719A57693}" type="slidenum">
              <a:rPr lang="en-US" altLang="en-US" sz="1100">
                <a:ea typeface="Osaka" panose="020B0600000000000000" pitchFamily="34" charset="-128"/>
              </a:rPr>
              <a:pPr eaLnBrk="1" hangingPunct="1">
                <a:spcBef>
                  <a:spcPct val="0"/>
                </a:spcBef>
                <a:buFont typeface="Arial" panose="020B0604020202020204" pitchFamily="34" charset="0"/>
                <a:buNone/>
              </a:pPr>
              <a:t>21</a:t>
            </a:fld>
            <a:endParaRPr lang="en-US" altLang="en-US" sz="1100">
              <a:ea typeface="Osaka" panose="020B0600000000000000" pitchFamily="34" charset="-128"/>
            </a:endParaRPr>
          </a:p>
        </p:txBody>
      </p:sp>
      <p:sp>
        <p:nvSpPr>
          <p:cNvPr id="119813" name="Slide Image Placeholder 1">
            <a:extLst>
              <a:ext uri="{FF2B5EF4-FFF2-40B4-BE49-F238E27FC236}">
                <a16:creationId xmlns:a16="http://schemas.microsoft.com/office/drawing/2014/main" id="{BED1C0AA-C553-234C-B0F5-68B2A38B0D14}"/>
              </a:ext>
            </a:extLst>
          </p:cNvPr>
          <p:cNvSpPr>
            <a:spLocks noGrp="1" noRot="1" noChangeAspect="1" noChangeArrowheads="1" noTextEdit="1"/>
          </p:cNvSpPr>
          <p:nvPr>
            <p:ph type="sldImg"/>
          </p:nvPr>
        </p:nvSpPr>
        <p:spPr>
          <a:ln/>
        </p:spPr>
      </p:sp>
      <p:sp>
        <p:nvSpPr>
          <p:cNvPr id="119814" name="Notes Placeholder 2">
            <a:extLst>
              <a:ext uri="{FF2B5EF4-FFF2-40B4-BE49-F238E27FC236}">
                <a16:creationId xmlns:a16="http://schemas.microsoft.com/office/drawing/2014/main" id="{3EF565A9-1962-F044-97D9-872EF93018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Even though pests share our spaces, they prefer to remain out of sight. So they look for good hiding spaces when we’re around, and usually come out only at night, while we’re asleep. Because of this, they don</a:t>
            </a:r>
            <a:r>
              <a:rPr lang="ja-JP" altLang="en-US" sz="1400" i="0" dirty="0">
                <a:latin typeface="Arial" panose="020B0604020202020204" pitchFamily="34" charset="0"/>
                <a:ea typeface="ＭＳ Ｐゴシック" panose="020B0600070205080204" pitchFamily="34" charset="-128"/>
                <a:cs typeface="Arial" panose="020B0604020202020204" pitchFamily="34" charset="0"/>
              </a:rPr>
              <a:t>’</a:t>
            </a:r>
            <a:r>
              <a:rPr lang="en-US" altLang="ja-JP" sz="1400" i="0" dirty="0">
                <a:latin typeface="Arial" panose="020B0604020202020204" pitchFamily="34" charset="0"/>
                <a:ea typeface="ＭＳ Ｐゴシック" panose="020B0600070205080204" pitchFamily="34" charset="-128"/>
                <a:cs typeface="Arial" panose="020B0604020202020204" pitchFamily="34" charset="0"/>
              </a:rPr>
              <a:t>t see the building the same way we do.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i="0" dirty="0">
                <a:solidFill>
                  <a:srgbClr val="000000"/>
                </a:solidFill>
                <a:latin typeface="Arial" panose="020B0604020202020204" pitchFamily="34" charset="0"/>
                <a:cs typeface="Arial" panose="020B0604020202020204" pitchFamily="34" charset="0"/>
              </a:rPr>
              <a:t>To a pest, a “home” is the spaces between walls and around and in appliance. A</a:t>
            </a:r>
            <a:r>
              <a:rPr lang="en-US" altLang="ja-JP" sz="1400" i="0" dirty="0">
                <a:latin typeface="Arial" panose="020B0604020202020204" pitchFamily="34" charset="0"/>
                <a:ea typeface="ＭＳ Ｐゴシック" panose="020B0600070205080204" pitchFamily="34" charset="-128"/>
                <a:cs typeface="Arial" panose="020B0604020202020204" pitchFamily="34" charset="0"/>
              </a:rPr>
              <a:t>ny crack or hole is a door, and in-between walls and floors is the safest place to travel and hide.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i="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Maintenance repairs will disrupt pest travel and hiding spots, making them easy to find and kill. The repairs also benefit the building. </a:t>
            </a:r>
          </a:p>
          <a:p>
            <a:endParaRPr lang="en-US" altLang="en-US" sz="1400" i="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Take a moment to look around the room you’re in right now.  Is there a dropped ceiling? What</a:t>
            </a:r>
            <a:r>
              <a:rPr lang="ja-JP" altLang="en-US" sz="1400" i="0" dirty="0">
                <a:latin typeface="Arial" panose="020B0604020202020204" pitchFamily="34" charset="0"/>
                <a:ea typeface="ＭＳ Ｐゴシック" panose="020B0600070205080204" pitchFamily="34" charset="-128"/>
                <a:cs typeface="Arial" panose="020B0604020202020204" pitchFamily="34" charset="0"/>
              </a:rPr>
              <a:t>’</a:t>
            </a:r>
            <a:r>
              <a:rPr lang="en-US" altLang="ja-JP" sz="1400" i="0" dirty="0">
                <a:latin typeface="Arial" panose="020B0604020202020204" pitchFamily="34" charset="0"/>
                <a:ea typeface="ＭＳ Ｐゴシック" panose="020B0600070205080204" pitchFamily="34" charset="-128"/>
                <a:cs typeface="Arial" panose="020B0604020202020204" pitchFamily="34" charset="0"/>
              </a:rPr>
              <a:t>s behind the electrical outlet? These areas are </a:t>
            </a:r>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like pest superhighways.</a:t>
            </a:r>
            <a:endParaRPr lang="en-US" altLang="ja-JP" sz="1400" i="0"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i="1" dirty="0">
              <a:latin typeface="Arial" panose="020B0604020202020204" pitchFamily="34" charset="0"/>
              <a:ea typeface="ＭＳ Ｐゴシック" panose="020B0600070205080204" pitchFamily="34" charset="-128"/>
            </a:endParaRPr>
          </a:p>
          <a:p>
            <a:pPr eaLnBrk="1" hangingPunct="1"/>
            <a:endParaRPr lang="en-US" altLang="en-US" i="1"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p:txBody>
      </p:sp>
      <p:sp>
        <p:nvSpPr>
          <p:cNvPr id="119815" name="Slide Number Placeholder 3">
            <a:extLst>
              <a:ext uri="{FF2B5EF4-FFF2-40B4-BE49-F238E27FC236}">
                <a16:creationId xmlns:a16="http://schemas.microsoft.com/office/drawing/2014/main" id="{F86A7F94-5722-B449-A336-443C611DBDA2}"/>
              </a:ext>
            </a:extLst>
          </p:cNvPr>
          <p:cNvSpPr txBox="1">
            <a:spLocks noGrp="1"/>
          </p:cNvSpPr>
          <p:nvPr/>
        </p:nvSpPr>
        <p:spPr bwMode="auto">
          <a:xfrm>
            <a:off x="4145280" y="9272826"/>
            <a:ext cx="3168227" cy="486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54" tIns="48777" rIns="97554" bIns="48777"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9E2815B7-770B-8243-93C2-BE7CE9866BD1}" type="slidenum">
              <a:rPr lang="en-US" altLang="en-US" sz="1100">
                <a:ea typeface="Osaka" panose="020B0600000000000000" pitchFamily="34" charset="-128"/>
              </a:rPr>
              <a:pPr algn="r" eaLnBrk="1" hangingPunct="1">
                <a:spcBef>
                  <a:spcPct val="0"/>
                </a:spcBef>
                <a:buClrTx/>
                <a:buSzTx/>
                <a:buFontTx/>
                <a:buNone/>
              </a:pPr>
              <a:t>21</a:t>
            </a:fld>
            <a:endParaRPr lang="en-US" altLang="en-US" sz="1100">
              <a:ea typeface="Osaka" panose="020B0600000000000000" pitchFamily="34" charset="-128"/>
            </a:endParaRPr>
          </a:p>
        </p:txBody>
      </p:sp>
    </p:spTree>
    <p:extLst>
      <p:ext uri="{BB962C8B-B14F-4D97-AF65-F5344CB8AC3E}">
        <p14:creationId xmlns:p14="http://schemas.microsoft.com/office/powerpoint/2010/main" val="3111177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Pest management means that we are all on the lookout for signs of pests. We can’t expect our PMP to be the only ones looking.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&lt;click&gt;Routine inspection, looking behind, under and around, is a key component of an IPM program. </a:t>
            </a:r>
          </a:p>
          <a:p>
            <a:r>
              <a:rPr lang="en-US" sz="1400" dirty="0">
                <a:latin typeface="Arial" panose="020B0604020202020204" pitchFamily="34" charset="0"/>
                <a:cs typeface="Arial" panose="020B0604020202020204" pitchFamily="34" charset="0"/>
              </a:rPr>
              <a:t>&lt;click&gt;Areas around appliances are especially attractive to pests, as they often combine good food and water sources with excellent hiding opportunities.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476037">
              <a:defRPr/>
            </a:pPr>
            <a:fld id="{67596E10-71EA-4724-82E6-85B96D905CD3}" type="slidenum">
              <a:rPr lang="en-US">
                <a:solidFill>
                  <a:prstClr val="black"/>
                </a:solidFill>
                <a:latin typeface="Calibri" panose="020F0502020204030204"/>
              </a:rPr>
              <a:pPr defTabSz="476037">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3452585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Let’s look at some tools that will help us to conduct a more thorough inspection. </a:t>
            </a:r>
          </a:p>
          <a:p>
            <a:r>
              <a:rPr lang="en-US" sz="1400" dirty="0">
                <a:latin typeface="Arial" panose="020B0604020202020204" pitchFamily="34" charset="0"/>
                <a:cs typeface="Arial" panose="020B0604020202020204" pitchFamily="34" charset="0"/>
              </a:rPr>
              <a:t>First, we need a good flashlight. Using a bright light, even during daylight, can help us find pest infestations. We’ll want to search for pest evidence, entry points, hiding spaces, and possible sources of food and water. </a:t>
            </a:r>
          </a:p>
          <a:p>
            <a:r>
              <a:rPr lang="en-US" sz="1400" dirty="0">
                <a:latin typeface="Arial" panose="020B0604020202020204" pitchFamily="34" charset="0"/>
                <a:cs typeface="Arial" panose="020B0604020202020204" pitchFamily="34" charset="0"/>
              </a:rPr>
              <a:t>But what about the spaces we can’t readily see? Wouldn’t it be great if we could see behind and underneath appliances without having to pull them away from the walls?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&lt;click&gt;One helpful tool is the telescoping mirror, which provides a view of places behind the appliance where we can’t fit. </a:t>
            </a:r>
          </a:p>
          <a:p>
            <a:r>
              <a:rPr lang="en-US" sz="1400" dirty="0">
                <a:latin typeface="Arial" panose="020B0604020202020204" pitchFamily="34" charset="0"/>
                <a:cs typeface="Arial" panose="020B0604020202020204" pitchFamily="34" charset="0"/>
              </a:rPr>
              <a:t>&lt;click&gt;And technology is improving all the time. Consider this wireless endoscopic camera, which works from your smartphone. You can get a view of any place the scope will fit, and even take photos or videos with it, documenting what you see. </a:t>
            </a:r>
          </a:p>
        </p:txBody>
      </p:sp>
      <p:sp>
        <p:nvSpPr>
          <p:cNvPr id="4" name="Slide Number Placeholder 3"/>
          <p:cNvSpPr>
            <a:spLocks noGrp="1"/>
          </p:cNvSpPr>
          <p:nvPr>
            <p:ph type="sldNum" sz="quarter" idx="5"/>
          </p:nvPr>
        </p:nvSpPr>
        <p:spPr/>
        <p:txBody>
          <a:bodyPr/>
          <a:lstStyle/>
          <a:p>
            <a:pPr defTabSz="476037">
              <a:defRPr/>
            </a:pPr>
            <a:fld id="{67596E10-71EA-4724-82E6-85B96D905CD3}" type="slidenum">
              <a:rPr lang="en-US">
                <a:solidFill>
                  <a:prstClr val="black"/>
                </a:solidFill>
                <a:latin typeface="Calibri" panose="020F0502020204030204"/>
              </a:rPr>
              <a:pPr defTabSz="476037">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2524949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1B49A0C9-DCCD-084A-9A90-BE33BD5F8DE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81962" indent="-300367"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204825"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86420"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168014"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651286"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134559"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617831"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101104"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21859" name="Rectangle 6">
            <a:extLst>
              <a:ext uri="{FF2B5EF4-FFF2-40B4-BE49-F238E27FC236}">
                <a16:creationId xmlns:a16="http://schemas.microsoft.com/office/drawing/2014/main" id="{EE8A786B-0B4F-9E4A-B79C-6C795577B47F}"/>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81962" indent="-300367"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204825"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86420"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168014"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651286"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134559"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617831"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101104"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21860" name="Rectangle 7">
            <a:extLst>
              <a:ext uri="{FF2B5EF4-FFF2-40B4-BE49-F238E27FC236}">
                <a16:creationId xmlns:a16="http://schemas.microsoft.com/office/drawing/2014/main" id="{2C527469-3F6D-CF4C-BC7F-E91D0F34E16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81962" indent="-300367"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204825"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86420"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168014"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651286"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134559"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617831"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101104"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731032C5-1536-AB47-86F5-49C5C08E9542}" type="slidenum">
              <a:rPr lang="en-US" altLang="en-US" sz="1100">
                <a:ea typeface="Osaka" panose="020B0600000000000000" pitchFamily="34" charset="-128"/>
              </a:rPr>
              <a:pPr eaLnBrk="1" hangingPunct="1">
                <a:spcBef>
                  <a:spcPct val="0"/>
                </a:spcBef>
                <a:buFont typeface="Arial" panose="020B0604020202020204" pitchFamily="34" charset="0"/>
                <a:buNone/>
              </a:pPr>
              <a:t>24</a:t>
            </a:fld>
            <a:endParaRPr lang="en-US" altLang="en-US" sz="1100">
              <a:ea typeface="Osaka" panose="020B0600000000000000" pitchFamily="34" charset="-128"/>
            </a:endParaRPr>
          </a:p>
        </p:txBody>
      </p:sp>
      <p:sp>
        <p:nvSpPr>
          <p:cNvPr id="121861" name="Rectangle 7">
            <a:extLst>
              <a:ext uri="{FF2B5EF4-FFF2-40B4-BE49-F238E27FC236}">
                <a16:creationId xmlns:a16="http://schemas.microsoft.com/office/drawing/2014/main" id="{ED41F734-0B02-3A41-A8F8-C63AEEC611DF}"/>
              </a:ext>
            </a:extLst>
          </p:cNvPr>
          <p:cNvSpPr txBox="1">
            <a:spLocks noGrp="1" noChangeArrowheads="1"/>
          </p:cNvSpPr>
          <p:nvPr/>
        </p:nvSpPr>
        <p:spPr bwMode="auto">
          <a:xfrm>
            <a:off x="4145280" y="9272826"/>
            <a:ext cx="3168227" cy="486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54" tIns="48777" rIns="97554" bIns="48777"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A4233558-2F4D-E845-A9E6-806CC2B67F74}" type="slidenum">
              <a:rPr lang="en-US" altLang="en-US" sz="1100">
                <a:ea typeface="Osaka" panose="020B0600000000000000" pitchFamily="34" charset="-128"/>
              </a:rPr>
              <a:pPr algn="r" eaLnBrk="1" hangingPunct="1">
                <a:spcBef>
                  <a:spcPct val="0"/>
                </a:spcBef>
                <a:buClrTx/>
                <a:buSzTx/>
                <a:buFontTx/>
                <a:buNone/>
              </a:pPr>
              <a:t>24</a:t>
            </a:fld>
            <a:endParaRPr lang="en-US" altLang="en-US" sz="1100">
              <a:ea typeface="Osaka" panose="020B0600000000000000" pitchFamily="34" charset="-128"/>
            </a:endParaRPr>
          </a:p>
        </p:txBody>
      </p:sp>
      <p:sp>
        <p:nvSpPr>
          <p:cNvPr id="121862" name="Rectangle 2">
            <a:extLst>
              <a:ext uri="{FF2B5EF4-FFF2-40B4-BE49-F238E27FC236}">
                <a16:creationId xmlns:a16="http://schemas.microsoft.com/office/drawing/2014/main" id="{D39A2E61-72AA-6540-B590-C3FF384F2AD3}"/>
              </a:ext>
            </a:extLst>
          </p:cNvPr>
          <p:cNvSpPr>
            <a:spLocks noGrp="1" noRot="1" noChangeAspect="1" noChangeArrowheads="1" noTextEdit="1"/>
          </p:cNvSpPr>
          <p:nvPr>
            <p:ph type="sldImg"/>
          </p:nvPr>
        </p:nvSpPr>
        <p:spPr>
          <a:ln/>
        </p:spPr>
      </p:sp>
      <p:sp>
        <p:nvSpPr>
          <p:cNvPr id="121863" name="Rectangle 3">
            <a:extLst>
              <a:ext uri="{FF2B5EF4-FFF2-40B4-BE49-F238E27FC236}">
                <a16:creationId xmlns:a16="http://schemas.microsoft.com/office/drawing/2014/main" id="{46AF9853-9CF0-CB41-A3FB-8C6A577FA5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dirty="0">
                <a:latin typeface="Arial" panose="020B0604020202020204" pitchFamily="34" charset="0"/>
                <a:ea typeface="ＭＳ Ｐゴシック" panose="020B0600070205080204" pitchFamily="34" charset="-128"/>
                <a:cs typeface="Arial" panose="020B0604020202020204" pitchFamily="34" charset="0"/>
              </a:rPr>
              <a:t>Let’s think through some of the problems that contribute to pest infestations.</a:t>
            </a:r>
          </a:p>
          <a:p>
            <a:pPr eaLnBrk="1" hangingPunct="1"/>
            <a:r>
              <a:rPr lang="en-US" altLang="en-US" sz="1400" dirty="0">
                <a:latin typeface="Arial" panose="020B0604020202020204" pitchFamily="34" charset="0"/>
                <a:ea typeface="ＭＳ Ｐゴシック" panose="020B0600070205080204" pitchFamily="34" charset="-128"/>
                <a:cs typeface="Arial" panose="020B0604020202020204" pitchFamily="34" charset="0"/>
              </a:rPr>
              <a:t>We’ll develop our skills by reviewing the following photos.  I’ll warn you that the photos are somewhat graphic – not intended to shock you; just to illustrate the conditions.</a:t>
            </a:r>
          </a:p>
          <a:p>
            <a:pPr eaLnBrk="1" hangingPunct="1"/>
            <a:endParaRPr lang="en-US" altLang="en-US" sz="14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z="1400" dirty="0">
                <a:latin typeface="Arial" panose="020B0604020202020204" pitchFamily="34" charset="0"/>
                <a:ea typeface="ＭＳ Ｐゴシック" panose="020B0600070205080204" pitchFamily="34" charset="-128"/>
                <a:cs typeface="Arial" panose="020B0604020202020204" pitchFamily="34" charset="0"/>
              </a:rPr>
              <a:t>As you view each photo, see if you can spot</a:t>
            </a:r>
          </a:p>
          <a:p>
            <a:pPr eaLnBrk="1" hangingPunct="1"/>
            <a:endParaRPr lang="en-US" altLang="en-US" sz="14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400" dirty="0">
                <a:latin typeface="Arial" panose="020B0604020202020204" pitchFamily="34" charset="0"/>
                <a:cs typeface="Arial" panose="020B0604020202020204" pitchFamily="34" charset="0"/>
              </a:rPr>
              <a:t>What’</a:t>
            </a:r>
            <a:r>
              <a:rPr lang="en-US" altLang="ja-JP" sz="1400" dirty="0">
                <a:latin typeface="Arial" panose="020B0604020202020204" pitchFamily="34" charset="0"/>
                <a:cs typeface="Arial" panose="020B0604020202020204" pitchFamily="34" charset="0"/>
              </a:rPr>
              <a:t>s the problem, or the pest conducive condition?</a:t>
            </a:r>
          </a:p>
          <a:p>
            <a:r>
              <a:rPr lang="en-US" altLang="en-US" sz="1400" dirty="0">
                <a:latin typeface="Arial" panose="020B0604020202020204" pitchFamily="34" charset="0"/>
                <a:cs typeface="Arial" panose="020B0604020202020204" pitchFamily="34" charset="0"/>
              </a:rPr>
              <a:t>How would you fix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i="0" dirty="0">
                <a:latin typeface="Arial" panose="020B0604020202020204" pitchFamily="34" charset="0"/>
                <a:cs typeface="Arial" panose="020B0604020202020204" pitchFamily="34" charset="0"/>
              </a:rPr>
              <a:t>Who is responsible for the fix?</a:t>
            </a:r>
          </a:p>
          <a:p>
            <a:pPr eaLnBrk="1" hangingPunct="1"/>
            <a:endParaRPr lang="en-US" altLang="en-US" sz="1400" i="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We’ll give you a few seconds to examine the photo, then discuss our findings</a:t>
            </a:r>
          </a:p>
          <a:p>
            <a:pPr eaLnBrk="1" hangingPunct="1"/>
            <a:endParaRPr lang="en-US" altLang="en-US" sz="1400" i="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829354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0" dirty="0">
                <a:latin typeface="Arial" panose="020B0604020202020204" pitchFamily="34" charset="0"/>
                <a:cs typeface="Arial" panose="020B0604020202020204" pitchFamily="34" charset="0"/>
              </a:rPr>
              <a:t>Remember that pests are looking for food, water, and shelter. In this kitchen we’re providing all three!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0" dirty="0">
                <a:latin typeface="Arial" panose="020B0604020202020204" pitchFamily="34" charset="0"/>
                <a:cs typeface="Arial" panose="020B0604020202020204" pitchFamily="34" charset="0"/>
              </a:rPr>
              <a:t>The problem: Food on dishes and counters; water in the sink and the drainboard provide the perfect midnight snack for pests.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400" i="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What’s the fix: Cleaning and drying dishes nightly will go a long way to control the pest at no cost to the property.</a:t>
            </a:r>
          </a:p>
          <a:p>
            <a:pPr eaLnBrk="1" hangingPunct="1"/>
            <a:endParaRPr lang="en-US" altLang="en-US" sz="1400" i="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Who’s Responsible: The resident, with appropriate education, can eliminate these conditions</a:t>
            </a:r>
          </a:p>
          <a:p>
            <a:pPr eaLnBrk="1" hangingPunct="1"/>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This example shows how knowledge of the pest, along with awareness of the environment, and a simple change in practices, can result in pest management.</a:t>
            </a:r>
          </a:p>
          <a:p>
            <a:endParaRPr lang="en-US" dirty="0"/>
          </a:p>
        </p:txBody>
      </p:sp>
      <p:sp>
        <p:nvSpPr>
          <p:cNvPr id="4" name="Slide Number Placeholder 3"/>
          <p:cNvSpPr>
            <a:spLocks noGrp="1"/>
          </p:cNvSpPr>
          <p:nvPr>
            <p:ph type="sldNum" sz="quarter" idx="5"/>
          </p:nvPr>
        </p:nvSpPr>
        <p:spPr/>
        <p:txBody>
          <a:bodyPr/>
          <a:lstStyle/>
          <a:p>
            <a:fld id="{1A613FDA-86FC-D245-BEEB-4D72F9FD7892}" type="slidenum">
              <a:rPr lang="en-US" smtClean="0"/>
              <a:t>25</a:t>
            </a:fld>
            <a:endParaRPr lang="en-US"/>
          </a:p>
        </p:txBody>
      </p:sp>
    </p:spTree>
    <p:extLst>
      <p:ext uri="{BB962C8B-B14F-4D97-AF65-F5344CB8AC3E}">
        <p14:creationId xmlns:p14="http://schemas.microsoft.com/office/powerpoint/2010/main" val="9984105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In some homes, the pot of grease is left on the stove for later use. Did you know that 1 drop of grease can feed a roach for 20 days…</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0" dirty="0">
                <a:latin typeface="Arial" panose="020B0604020202020204" pitchFamily="34" charset="0"/>
                <a:cs typeface="Arial" panose="020B0604020202020204" pitchFamily="34" charset="0"/>
              </a:rPr>
              <a:t>The problem: This pot of cooking grease left on the stove provides dinner for pests.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400" i="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What’s the fix: Proper storage and disposal of leftover food will remove food sources.</a:t>
            </a:r>
          </a:p>
          <a:p>
            <a:pPr eaLnBrk="1" hangingPunct="1"/>
            <a:endParaRPr lang="en-US" altLang="en-US" sz="1400" i="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Who’s Responsible: Once again, the resident, with appropriate education, can eliminate these conditions</a:t>
            </a:r>
          </a:p>
          <a:p>
            <a:endParaRPr lang="en-US" dirty="0"/>
          </a:p>
        </p:txBody>
      </p:sp>
      <p:sp>
        <p:nvSpPr>
          <p:cNvPr id="4" name="Slide Number Placeholder 3"/>
          <p:cNvSpPr>
            <a:spLocks noGrp="1"/>
          </p:cNvSpPr>
          <p:nvPr>
            <p:ph type="sldNum" sz="quarter" idx="5"/>
          </p:nvPr>
        </p:nvSpPr>
        <p:spPr/>
        <p:txBody>
          <a:bodyPr/>
          <a:lstStyle/>
          <a:p>
            <a:fld id="{1A613FDA-86FC-D245-BEEB-4D72F9FD7892}" type="slidenum">
              <a:rPr lang="en-US" smtClean="0"/>
              <a:t>26</a:t>
            </a:fld>
            <a:endParaRPr lang="en-US"/>
          </a:p>
        </p:txBody>
      </p:sp>
    </p:spTree>
    <p:extLst>
      <p:ext uri="{BB962C8B-B14F-4D97-AF65-F5344CB8AC3E}">
        <p14:creationId xmlns:p14="http://schemas.microsoft.com/office/powerpoint/2010/main" val="3868730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a:extLst>
              <a:ext uri="{FF2B5EF4-FFF2-40B4-BE49-F238E27FC236}">
                <a16:creationId xmlns:a16="http://schemas.microsoft.com/office/drawing/2014/main" id="{6AD393C1-D812-454F-8FD1-8CFC25C971E3}"/>
              </a:ext>
            </a:extLst>
          </p:cNvPr>
          <p:cNvSpPr>
            <a:spLocks noGrp="1" noRot="1" noChangeAspect="1" noTextEdit="1"/>
          </p:cNvSpPr>
          <p:nvPr>
            <p:ph type="sldImg"/>
          </p:nvPr>
        </p:nvSpPr>
        <p:spPr>
          <a:ln/>
        </p:spPr>
      </p:sp>
      <p:sp>
        <p:nvSpPr>
          <p:cNvPr id="346115" name="Notes Placeholder 2">
            <a:extLst>
              <a:ext uri="{FF2B5EF4-FFF2-40B4-BE49-F238E27FC236}">
                <a16:creationId xmlns:a16="http://schemas.microsoft.com/office/drawing/2014/main" id="{E818AA75-BF2E-4E47-8650-3C0AF345B2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dirty="0">
                <a:latin typeface="Arial" panose="020B0604020202020204" pitchFamily="34" charset="0"/>
                <a:cs typeface="Arial" panose="020B0604020202020204" pitchFamily="34" charset="0"/>
              </a:rPr>
              <a:t>This pot of water in the base cabinet provides water for pests, and the full pot indicates that this leak under sink has been here for sometime. </a:t>
            </a:r>
          </a:p>
          <a:p>
            <a:endParaRPr lang="en-US" alt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0" dirty="0">
                <a:latin typeface="Arial" panose="020B0604020202020204" pitchFamily="34" charset="0"/>
                <a:cs typeface="Arial" panose="020B0604020202020204" pitchFamily="34" charset="0"/>
              </a:rPr>
              <a:t>The problem: Pot filled with water, catching an active leak under the sink.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400" i="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What’s the fix: Leaks should be reported and repaired promptly.</a:t>
            </a:r>
            <a:r>
              <a:rPr lang="en-US" sz="1400" dirty="0">
                <a:latin typeface="Arial" panose="020B0604020202020204" pitchFamily="34" charset="0"/>
                <a:cs typeface="Arial" panose="020B0604020202020204" pitchFamily="34" charset="0"/>
              </a:rPr>
              <a:t> </a:t>
            </a:r>
            <a:endParaRPr lang="en-US" altLang="en-US" sz="1400" i="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sz="1400" i="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Who’s Responsible: Maintenance should respond promptly to reports of leaks.</a:t>
            </a:r>
            <a:r>
              <a:rPr lang="en-US" sz="1400" dirty="0">
                <a:latin typeface="Arial" panose="020B0604020202020204" pitchFamily="34" charset="0"/>
                <a:cs typeface="Arial" panose="020B0604020202020204" pitchFamily="34" charset="0"/>
              </a:rPr>
              <a:t> </a:t>
            </a:r>
            <a:endParaRPr lang="en-US" altLang="en-US" sz="1400" i="0"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latin typeface="Arial" panose="020B0604020202020204" pitchFamily="34" charset="0"/>
            </a:endParaRPr>
          </a:p>
        </p:txBody>
      </p:sp>
      <p:sp>
        <p:nvSpPr>
          <p:cNvPr id="346116" name="Header Placeholder 3">
            <a:extLst>
              <a:ext uri="{FF2B5EF4-FFF2-40B4-BE49-F238E27FC236}">
                <a16:creationId xmlns:a16="http://schemas.microsoft.com/office/drawing/2014/main" id="{1CCC66CF-D957-404B-8250-328A7F2D33F0}"/>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81595" eaLnBrk="0" hangingPunct="0">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charset="-128"/>
              </a:defRPr>
            </a:lvl1pPr>
            <a:lvl2pPr marL="785318" indent="-302045" defTabSz="481595" eaLnBrk="0" hangingPunct="0">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charset="-128"/>
              </a:defRPr>
            </a:lvl2pPr>
            <a:lvl3pPr marL="1208181" indent="-241636" defTabSz="481595" eaLnBrk="0" hangingPunct="0">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91453" indent="-241636" defTabSz="481595" eaLnBrk="0" hangingPunct="0">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174725" indent="-241636" defTabSz="481595" eaLnBrk="0" hangingPunct="0">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657998"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141270"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624543"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107815"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r>
              <a:rPr lang="en-US" altLang="en-US"/>
              <a:t>IPM in Multifamily Housing Training</a:t>
            </a:r>
            <a:endParaRPr lang="en-GB" altLang="en-US"/>
          </a:p>
        </p:txBody>
      </p:sp>
      <p:sp>
        <p:nvSpPr>
          <p:cNvPr id="346117" name="Footer Placeholder 4">
            <a:extLst>
              <a:ext uri="{FF2B5EF4-FFF2-40B4-BE49-F238E27FC236}">
                <a16:creationId xmlns:a16="http://schemas.microsoft.com/office/drawing/2014/main" id="{9E997848-FFB5-42EE-8210-53BD7CBA8566}"/>
              </a:ext>
            </a:extLst>
          </p:cNvPr>
          <p:cNvSpPr>
            <a:spLocks noGrp="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81595" eaLnBrk="0" hangingPunct="0">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charset="-128"/>
              </a:defRPr>
            </a:lvl1pPr>
            <a:lvl2pPr marL="785318" indent="-302045" defTabSz="481595" eaLnBrk="0" hangingPunct="0">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charset="-128"/>
              </a:defRPr>
            </a:lvl2pPr>
            <a:lvl3pPr marL="1208181" indent="-241636" defTabSz="481595" eaLnBrk="0" hangingPunct="0">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91453" indent="-241636" defTabSz="481595" eaLnBrk="0" hangingPunct="0">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174725" indent="-241636" defTabSz="481595" eaLnBrk="0" hangingPunct="0">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657998"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141270"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624543"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107815"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r>
              <a:rPr lang="en-GB" altLang="en-US" dirty="0"/>
              <a:t>www.StopPests.org</a:t>
            </a:r>
          </a:p>
        </p:txBody>
      </p:sp>
      <p:sp>
        <p:nvSpPr>
          <p:cNvPr id="346118" name="Slide Number Placeholder 5">
            <a:extLst>
              <a:ext uri="{FF2B5EF4-FFF2-40B4-BE49-F238E27FC236}">
                <a16:creationId xmlns:a16="http://schemas.microsoft.com/office/drawing/2014/main" id="{3D02E7E9-00E5-40CC-A3FC-B021A367BDDB}"/>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81595" eaLnBrk="0" hangingPunct="0">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charset="-128"/>
              </a:defRPr>
            </a:lvl1pPr>
            <a:lvl2pPr marL="785318" indent="-302045" defTabSz="481595" eaLnBrk="0" hangingPunct="0">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charset="-128"/>
              </a:defRPr>
            </a:lvl2pPr>
            <a:lvl3pPr marL="1208181" indent="-241636" defTabSz="481595" eaLnBrk="0" hangingPunct="0">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91453" indent="-241636" defTabSz="481595" eaLnBrk="0" hangingPunct="0">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174725" indent="-241636" defTabSz="481595" eaLnBrk="0" hangingPunct="0">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657998"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141270"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624543"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107815"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fld id="{9E781BC8-A2CE-4174-8D87-D15DB5C321FE}" type="slidenum">
              <a:rPr lang="en-GB" altLang="en-US"/>
              <a:pPr>
                <a:spcBef>
                  <a:spcPct val="0"/>
                </a:spcBef>
                <a:buFont typeface="Arial" panose="020B0604020202020204" pitchFamily="34" charset="0"/>
                <a:buNone/>
              </a:pPr>
              <a:t>27</a:t>
            </a:fld>
            <a:endParaRPr lang="en-GB"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An overflowing dumpster is an open invitation to pests, especially rats who like to snack on the same food as humans.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0" dirty="0">
                <a:latin typeface="Arial" panose="020B0604020202020204" pitchFamily="34" charset="0"/>
                <a:cs typeface="Arial" panose="020B0604020202020204" pitchFamily="34" charset="0"/>
              </a:rPr>
              <a:t>The problem: An open dumpster with trash, including mattresses, strewn over the surrounding ground.</a:t>
            </a: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What’s the fix: </a:t>
            </a:r>
            <a:r>
              <a:rPr lang="en-US" sz="1400" dirty="0">
                <a:latin typeface="Arial" panose="020B0604020202020204" pitchFamily="34" charset="0"/>
                <a:cs typeface="Arial" panose="020B0604020202020204" pitchFamily="34" charset="0"/>
              </a:rPr>
              <a:t>Dumpsters should be kept closed and emptied frequently to discourage rats from feeding here.</a:t>
            </a:r>
          </a:p>
          <a:p>
            <a:pPr eaLnBrk="1" hangingPunct="1"/>
            <a:endParaRPr lang="en-US" altLang="en-US" sz="1400" i="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Who’s Responsible: The facility should see that dumpsters are emptied frequently, and residents should be educated to always close the dumpster lids after use.</a:t>
            </a:r>
            <a:r>
              <a:rPr lang="en-US" sz="1400" dirty="0">
                <a:latin typeface="Arial" panose="020B0604020202020204" pitchFamily="34" charset="0"/>
                <a:cs typeface="Arial" panose="020B0604020202020204" pitchFamily="34" charset="0"/>
              </a:rPr>
              <a:t> </a:t>
            </a:r>
            <a:endParaRPr lang="en-US" altLang="en-US" sz="1400" i="0" dirty="0">
              <a:latin typeface="Arial" panose="020B0604020202020204" pitchFamily="34" charset="0"/>
              <a:ea typeface="ＭＳ Ｐゴシック" panose="020B0600070205080204" pitchFamily="34"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A613FDA-86FC-D245-BEEB-4D72F9FD7892}" type="slidenum">
              <a:rPr lang="en-US" smtClean="0"/>
              <a:t>28</a:t>
            </a:fld>
            <a:endParaRPr lang="en-US"/>
          </a:p>
        </p:txBody>
      </p:sp>
    </p:spTree>
    <p:extLst>
      <p:ext uri="{BB962C8B-B14F-4D97-AF65-F5344CB8AC3E}">
        <p14:creationId xmlns:p14="http://schemas.microsoft.com/office/powerpoint/2010/main" val="1377261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Note the holes, or penetrations, where plumbing pipes come through the walls – that’s ample room for a pest to enter and set up housekeeping.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0" dirty="0">
                <a:latin typeface="Arial" panose="020B0604020202020204" pitchFamily="34" charset="0"/>
                <a:cs typeface="Arial" panose="020B0604020202020204" pitchFamily="34" charset="0"/>
              </a:rPr>
              <a:t>The problem: </a:t>
            </a:r>
            <a:r>
              <a:rPr lang="en-US" sz="1400" dirty="0">
                <a:latin typeface="Arial" panose="020B0604020202020204" pitchFamily="34" charset="0"/>
                <a:cs typeface="Arial" panose="020B0604020202020204" pitchFamily="34" charset="0"/>
              </a:rPr>
              <a:t>This is roach frass under a sink, where cockroaches have easy access to water and shelter.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What’s the fix: </a:t>
            </a:r>
            <a:r>
              <a:rPr lang="en-US" sz="1400" dirty="0">
                <a:latin typeface="Arial" panose="020B0604020202020204" pitchFamily="34" charset="0"/>
                <a:cs typeface="Arial" panose="020B0604020202020204" pitchFamily="34" charset="0"/>
              </a:rPr>
              <a:t>Adding sealant around these holes and an escutcheon plate would stop the entry.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0" dirty="0">
                <a:latin typeface="Arial" panose="020B0604020202020204" pitchFamily="34" charset="0"/>
                <a:ea typeface="ＭＳ Ｐゴシック" panose="020B0600070205080204" pitchFamily="34" charset="-128"/>
                <a:cs typeface="Arial" panose="020B0604020202020204" pitchFamily="34" charset="0"/>
              </a:rPr>
              <a:t>Who’s Responsible: Facility maintenance should inspect for access points and eliminate them.</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613FDA-86FC-D245-BEEB-4D72F9FD7892}" type="slidenum">
              <a:rPr lang="en-US" smtClean="0"/>
              <a:t>29</a:t>
            </a:fld>
            <a:endParaRPr lang="en-US"/>
          </a:p>
        </p:txBody>
      </p:sp>
    </p:spTree>
    <p:extLst>
      <p:ext uri="{BB962C8B-B14F-4D97-AF65-F5344CB8AC3E}">
        <p14:creationId xmlns:p14="http://schemas.microsoft.com/office/powerpoint/2010/main" val="3502602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Pests can travel through doorways, too. </a:t>
            </a:r>
          </a:p>
          <a:p>
            <a:endParaRPr lang="en-US" sz="1400" i="0" dirty="0">
              <a:latin typeface="Arial" panose="020B0604020202020204" pitchFamily="34" charset="0"/>
              <a:cs typeface="Arial" panose="020B0604020202020204" pitchFamily="34" charset="0"/>
            </a:endParaRPr>
          </a:p>
          <a:p>
            <a:r>
              <a:rPr lang="en-US" sz="1400" i="0" dirty="0">
                <a:latin typeface="Arial" panose="020B0604020202020204" pitchFamily="34" charset="0"/>
                <a:cs typeface="Arial" panose="020B0604020202020204" pitchFamily="34" charset="0"/>
              </a:rPr>
              <a:t>The problem: </a:t>
            </a:r>
            <a:r>
              <a:rPr lang="en-US" sz="1400" dirty="0">
                <a:latin typeface="Arial" panose="020B0604020202020204" pitchFamily="34" charset="0"/>
                <a:cs typeface="Arial" panose="020B0604020202020204" pitchFamily="34" charset="0"/>
              </a:rPr>
              <a:t>This gap along the door and deteriorated door sweep provide ample opportunity for pest entry. All three priority pests could fit through this opening.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400" i="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What’s the fix: Replacing the door sweep and adjusting the door for a tight fit can keep pests out</a:t>
            </a:r>
            <a:r>
              <a:rPr lang="en-US" sz="1400"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0" dirty="0">
                <a:latin typeface="Arial" panose="020B0604020202020204" pitchFamily="34" charset="0"/>
                <a:ea typeface="ＭＳ Ｐゴシック" panose="020B0600070205080204" pitchFamily="34" charset="-128"/>
                <a:cs typeface="Arial" panose="020B0604020202020204" pitchFamily="34" charset="0"/>
              </a:rPr>
              <a:t>Who’s responsible: Facility maintenance should inspect for access points and eliminate them.</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613FDA-86FC-D245-BEEB-4D72F9FD7892}" type="slidenum">
              <a:rPr lang="en-US" smtClean="0"/>
              <a:t>30</a:t>
            </a:fld>
            <a:endParaRPr lang="en-US"/>
          </a:p>
        </p:txBody>
      </p:sp>
    </p:spTree>
    <p:extLst>
      <p:ext uri="{BB962C8B-B14F-4D97-AF65-F5344CB8AC3E}">
        <p14:creationId xmlns:p14="http://schemas.microsoft.com/office/powerpoint/2010/main" val="2876702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6ECE87D-DE2B-404D-84E6-0C822CF379E2}"/>
              </a:ext>
            </a:extLst>
          </p:cNvPr>
          <p:cNvSpPr>
            <a:spLocks noGrp="1"/>
          </p:cNvSpPr>
          <p:nvPr>
            <p:ph type="body" idx="1"/>
          </p:nvPr>
        </p:nvSpPr>
        <p:spPr/>
        <p:txBody>
          <a:bodyPr/>
          <a:lstStyle/>
          <a:p>
            <a:r>
              <a:rPr lang="en-US" dirty="0"/>
              <a:t>Trainer bio here</a:t>
            </a:r>
          </a:p>
        </p:txBody>
      </p:sp>
    </p:spTree>
    <p:extLst>
      <p:ext uri="{BB962C8B-B14F-4D97-AF65-F5344CB8AC3E}">
        <p14:creationId xmlns:p14="http://schemas.microsoft.com/office/powerpoint/2010/main" val="362734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This open trash bin might be feeding the roaches seen on this wall – and the photo was taken in the daytime.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0" dirty="0">
                <a:latin typeface="Arial" panose="020B0604020202020204" pitchFamily="34" charset="0"/>
                <a:cs typeface="Arial" panose="020B0604020202020204" pitchFamily="34" charset="0"/>
              </a:rPr>
              <a:t>The problem: The open trash can is an invitation for pests to dine.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400" i="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What’s the fix: </a:t>
            </a:r>
            <a:r>
              <a:rPr lang="en-US" sz="1400" dirty="0">
                <a:latin typeface="Arial" panose="020B0604020202020204" pitchFamily="34" charset="0"/>
                <a:cs typeface="Arial" panose="020B0604020202020204" pitchFamily="34" charset="0"/>
              </a:rPr>
              <a:t>Trash cans should have tight sealing lids and be emptied daily. </a:t>
            </a:r>
            <a:endParaRPr lang="en-US" altLang="en-US" sz="1400" i="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sz="1400" i="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Who’s Responsible: The resident, with appropriate education, can eliminate these conditions.  Perhaps management would provide functional trash receptacles for all units.</a:t>
            </a:r>
          </a:p>
          <a:p>
            <a:endParaRPr lang="en-US" dirty="0"/>
          </a:p>
        </p:txBody>
      </p:sp>
      <p:sp>
        <p:nvSpPr>
          <p:cNvPr id="4" name="Slide Number Placeholder 3"/>
          <p:cNvSpPr>
            <a:spLocks noGrp="1"/>
          </p:cNvSpPr>
          <p:nvPr>
            <p:ph type="sldNum" sz="quarter" idx="5"/>
          </p:nvPr>
        </p:nvSpPr>
        <p:spPr/>
        <p:txBody>
          <a:bodyPr/>
          <a:lstStyle/>
          <a:p>
            <a:fld id="{1A613FDA-86FC-D245-BEEB-4D72F9FD7892}" type="slidenum">
              <a:rPr lang="en-US" smtClean="0"/>
              <a:t>31</a:t>
            </a:fld>
            <a:endParaRPr lang="en-US"/>
          </a:p>
        </p:txBody>
      </p:sp>
    </p:spTree>
    <p:extLst>
      <p:ext uri="{BB962C8B-B14F-4D97-AF65-F5344CB8AC3E}">
        <p14:creationId xmlns:p14="http://schemas.microsoft.com/office/powerpoint/2010/main" val="36849841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We can’t tell if this is a current infestation or an old one. How will we know if pest treatments are working if we don’t remove the old evidence?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0" dirty="0">
                <a:latin typeface="Arial" panose="020B0604020202020204" pitchFamily="34" charset="0"/>
                <a:cs typeface="Arial" panose="020B0604020202020204" pitchFamily="34" charset="0"/>
              </a:rPr>
              <a:t>The problem: You can s</a:t>
            </a:r>
            <a:r>
              <a:rPr lang="en-US" sz="1400" dirty="0">
                <a:latin typeface="Arial" panose="020B0604020202020204" pitchFamily="34" charset="0"/>
                <a:cs typeface="Arial" panose="020B0604020202020204" pitchFamily="34" charset="0"/>
              </a:rPr>
              <a:t>ee the abundant roach &amp; mouse droppings on this kitchen floor.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What’s the fix: </a:t>
            </a:r>
            <a:r>
              <a:rPr lang="en-US" sz="1400" dirty="0">
                <a:latin typeface="Arial" panose="020B0604020202020204" pitchFamily="34" charset="0"/>
                <a:cs typeface="Arial" panose="020B0604020202020204" pitchFamily="34" charset="0"/>
              </a:rPr>
              <a:t>Old evidence, like dead bugs, shed skins and droppings must be removed. Left behind, they create health problems.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0" dirty="0">
                <a:latin typeface="Arial" panose="020B0604020202020204" pitchFamily="34" charset="0"/>
                <a:ea typeface="ＭＳ Ｐゴシック" panose="020B0600070205080204" pitchFamily="34" charset="-128"/>
                <a:cs typeface="Arial" panose="020B0604020202020204" pitchFamily="34" charset="0"/>
              </a:rPr>
              <a:t>Who’s Responsible: Maintenance should be involved in making permanent fixes to eliminate entry points. And residents must be educated that droppings and dead pests are still a health threat. </a:t>
            </a:r>
            <a:r>
              <a:rPr lang="en-US" sz="1400" dirty="0">
                <a:latin typeface="Arial" panose="020B0604020202020204" pitchFamily="34" charset="0"/>
                <a:cs typeface="Arial" panose="020B0604020202020204" pitchFamily="34" charset="0"/>
              </a:rPr>
              <a:t>It’s clear that an attempt was made to close up this entry point. In a later session, we’ll show you some more permanent solutions.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A613FDA-86FC-D245-BEEB-4D72F9FD7892}" type="slidenum">
              <a:rPr lang="en-US" smtClean="0"/>
              <a:t>32</a:t>
            </a:fld>
            <a:endParaRPr lang="en-US"/>
          </a:p>
        </p:txBody>
      </p:sp>
    </p:spTree>
    <p:extLst>
      <p:ext uri="{BB962C8B-B14F-4D97-AF65-F5344CB8AC3E}">
        <p14:creationId xmlns:p14="http://schemas.microsoft.com/office/powerpoint/2010/main" val="2812358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8244B7E2-C163-0E46-BD15-70BD1DACBAC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IPM in Multifamily Housing Training</a:t>
            </a:r>
          </a:p>
        </p:txBody>
      </p:sp>
      <p:sp>
        <p:nvSpPr>
          <p:cNvPr id="167939" name="Rectangle 6">
            <a:extLst>
              <a:ext uri="{FF2B5EF4-FFF2-40B4-BE49-F238E27FC236}">
                <a16:creationId xmlns:a16="http://schemas.microsoft.com/office/drawing/2014/main" id="{0E729B59-7128-9441-8E54-04C9A5B693D5}"/>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www.StopPests.org</a:t>
            </a:r>
          </a:p>
        </p:txBody>
      </p:sp>
      <p:sp>
        <p:nvSpPr>
          <p:cNvPr id="167940" name="Rectangle 7">
            <a:extLst>
              <a:ext uri="{FF2B5EF4-FFF2-40B4-BE49-F238E27FC236}">
                <a16:creationId xmlns:a16="http://schemas.microsoft.com/office/drawing/2014/main" id="{9132ECF4-E31F-7F4B-89EF-563BB486E82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fld id="{C274578B-A98F-BD48-8D1E-D506B8C012F7}" type="slidenum">
              <a:rPr lang="en-US" altLang="en-US" sz="1100">
                <a:ea typeface="Osaka" panose="020B0600000000000000" pitchFamily="34" charset="-128"/>
              </a:rPr>
              <a:pPr>
                <a:spcBef>
                  <a:spcPct val="0"/>
                </a:spcBef>
                <a:defRPr/>
              </a:pPr>
              <a:t>33</a:t>
            </a:fld>
            <a:endParaRPr lang="en-US" altLang="en-US" sz="1100">
              <a:ea typeface="Osaka" panose="020B0600000000000000" pitchFamily="34" charset="-128"/>
            </a:endParaRPr>
          </a:p>
        </p:txBody>
      </p:sp>
      <p:sp>
        <p:nvSpPr>
          <p:cNvPr id="167941" name="Rectangle 1026">
            <a:extLst>
              <a:ext uri="{FF2B5EF4-FFF2-40B4-BE49-F238E27FC236}">
                <a16:creationId xmlns:a16="http://schemas.microsoft.com/office/drawing/2014/main" id="{86994A52-13CD-9945-A14B-41D919F45C48}"/>
              </a:ext>
            </a:extLst>
          </p:cNvPr>
          <p:cNvSpPr>
            <a:spLocks noGrp="1" noRot="1" noChangeAspect="1" noChangeArrowheads="1" noTextEdit="1"/>
          </p:cNvSpPr>
          <p:nvPr>
            <p:ph type="sldImg"/>
          </p:nvPr>
        </p:nvSpPr>
        <p:spPr>
          <a:xfrm>
            <a:off x="404813" y="733425"/>
            <a:ext cx="6507162" cy="3660775"/>
          </a:xfrm>
          <a:ln/>
        </p:spPr>
      </p:sp>
      <p:sp>
        <p:nvSpPr>
          <p:cNvPr id="167942" name="Rectangle 1027">
            <a:extLst>
              <a:ext uri="{FF2B5EF4-FFF2-40B4-BE49-F238E27FC236}">
                <a16:creationId xmlns:a16="http://schemas.microsoft.com/office/drawing/2014/main" id="{5019BBB9-0BA8-334B-9D07-E34843AE77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7" tIns="46144" rIns="92287" bIns="46144"/>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0" dirty="0">
                <a:latin typeface="Arial" panose="020B0604020202020204" pitchFamily="34" charset="0"/>
                <a:ea typeface="ＭＳ Ｐゴシック" panose="020B0600070205080204" pitchFamily="34" charset="-128"/>
                <a:cs typeface="Arial" panose="020B0604020202020204" pitchFamily="34" charset="0"/>
              </a:rPr>
              <a:t>We hope that these practical examples of IPM principles have been helpful.  </a:t>
            </a:r>
            <a:r>
              <a:rPr lang="en-US" altLang="en-US" sz="1400" b="0" kern="1200" dirty="0">
                <a:solidFill>
                  <a:srgbClr val="800000"/>
                </a:solidFill>
                <a:latin typeface="Arial" panose="020B0604020202020204" pitchFamily="34" charset="0"/>
                <a:ea typeface="+mn-ea"/>
                <a:cs typeface="Arial" panose="020B0604020202020204" pitchFamily="34" charset="0"/>
              </a:rPr>
              <a:t>Now let’s think about the intersection of Healthy Homes &amp; IPM.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400" b="0" kern="1200" dirty="0">
              <a:solidFill>
                <a:srgbClr val="800000"/>
              </a:solidFill>
              <a:latin typeface="Arial" panose="020B0604020202020204" pitchFamily="34" charset="0"/>
              <a:ea typeface="+mn-ea"/>
              <a:cs typeface="Arial" panose="020B0604020202020204" pitchFamily="34" charset="0"/>
            </a:endParaRPr>
          </a:p>
          <a:p>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The concepts of healthy housing and IPM are joined at the hip.  Although there is no statutory definition of a healthy home, here is the one that the National Center for Healthy Housing uses:</a:t>
            </a:r>
            <a:endParaRPr lang="en-US" altLang="en-US" sz="1400" i="1" dirty="0">
              <a:latin typeface="Arial" panose="020B0604020202020204" pitchFamily="34" charset="0"/>
              <a:ea typeface="ＭＳ Ｐゴシック" panose="020B0600070205080204" pitchFamily="34" charset="-128"/>
            </a:endParaRPr>
          </a:p>
          <a:p>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&lt;click&gt;Healthy Housing is designed, constructed, maintained, and rehabilitated in a manner that is conducive to good occupant health. </a:t>
            </a:r>
          </a:p>
          <a:p>
            <a:endParaRPr lang="en-US" altLang="en-US" sz="1400" i="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i="0" dirty="0">
                <a:latin typeface="Arial" panose="020B0604020202020204" pitchFamily="34" charset="0"/>
                <a:ea typeface="ＭＳ Ｐゴシック" panose="020B0600070205080204" pitchFamily="34" charset="-128"/>
                <a:cs typeface="Arial" panose="020B0604020202020204" pitchFamily="34" charset="0"/>
              </a:rPr>
              <a:t>Let’s consider this list of eight hazard-reduction strategies with the goal of creating healthy homes:</a:t>
            </a:r>
            <a:endParaRPr lang="en-US" altLang="en-US" i="1" dirty="0">
              <a:latin typeface="Arial" panose="020B0604020202020204" pitchFamily="34" charset="0"/>
              <a:ea typeface="ＭＳ Ｐゴシック" panose="020B0600070205080204" pitchFamily="34" charset="-128"/>
            </a:endParaRPr>
          </a:p>
          <a:p>
            <a:endParaRPr lang="en-US" altLang="en-US" i="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437462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8244B7E2-C163-0E46-BD15-70BD1DACBAC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IPM in Multifamily Housing Training</a:t>
            </a:r>
          </a:p>
        </p:txBody>
      </p:sp>
      <p:sp>
        <p:nvSpPr>
          <p:cNvPr id="167939" name="Rectangle 6">
            <a:extLst>
              <a:ext uri="{FF2B5EF4-FFF2-40B4-BE49-F238E27FC236}">
                <a16:creationId xmlns:a16="http://schemas.microsoft.com/office/drawing/2014/main" id="{0E729B59-7128-9441-8E54-04C9A5B693D5}"/>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www.StopPests.org</a:t>
            </a:r>
          </a:p>
        </p:txBody>
      </p:sp>
      <p:sp>
        <p:nvSpPr>
          <p:cNvPr id="167940" name="Rectangle 7">
            <a:extLst>
              <a:ext uri="{FF2B5EF4-FFF2-40B4-BE49-F238E27FC236}">
                <a16:creationId xmlns:a16="http://schemas.microsoft.com/office/drawing/2014/main" id="{9132ECF4-E31F-7F4B-89EF-563BB486E82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fld id="{C274578B-A98F-BD48-8D1E-D506B8C012F7}" type="slidenum">
              <a:rPr lang="en-US" altLang="en-US" sz="1100">
                <a:ea typeface="Osaka" panose="020B0600000000000000" pitchFamily="34" charset="-128"/>
              </a:rPr>
              <a:pPr>
                <a:spcBef>
                  <a:spcPct val="0"/>
                </a:spcBef>
                <a:defRPr/>
              </a:pPr>
              <a:t>34</a:t>
            </a:fld>
            <a:endParaRPr lang="en-US" altLang="en-US" sz="1100">
              <a:ea typeface="Osaka" panose="020B0600000000000000" pitchFamily="34" charset="-128"/>
            </a:endParaRPr>
          </a:p>
        </p:txBody>
      </p:sp>
      <p:sp>
        <p:nvSpPr>
          <p:cNvPr id="167941" name="Rectangle 1026">
            <a:extLst>
              <a:ext uri="{FF2B5EF4-FFF2-40B4-BE49-F238E27FC236}">
                <a16:creationId xmlns:a16="http://schemas.microsoft.com/office/drawing/2014/main" id="{86994A52-13CD-9945-A14B-41D919F45C48}"/>
              </a:ext>
            </a:extLst>
          </p:cNvPr>
          <p:cNvSpPr>
            <a:spLocks noGrp="1" noRot="1" noChangeAspect="1" noChangeArrowheads="1" noTextEdit="1"/>
          </p:cNvSpPr>
          <p:nvPr>
            <p:ph type="sldImg"/>
          </p:nvPr>
        </p:nvSpPr>
        <p:spPr>
          <a:xfrm>
            <a:off x="404813" y="733425"/>
            <a:ext cx="6507162" cy="3660775"/>
          </a:xfrm>
          <a:ln/>
        </p:spPr>
      </p:sp>
      <p:sp>
        <p:nvSpPr>
          <p:cNvPr id="167942" name="Rectangle 1027">
            <a:extLst>
              <a:ext uri="{FF2B5EF4-FFF2-40B4-BE49-F238E27FC236}">
                <a16:creationId xmlns:a16="http://schemas.microsoft.com/office/drawing/2014/main" id="{5019BBB9-0BA8-334B-9D07-E34843AE77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7" tIns="46144" rIns="92287" bIns="46144"/>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Let’s consider this list of eight hazard-reduction strategies with the goal of creating healthy homes:</a:t>
            </a:r>
            <a:endParaRPr lang="en-US" altLang="en-US" sz="1400" i="1"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Keep the home dry, </a:t>
            </a:r>
            <a:endParaRPr lang="en-US" altLang="en-US" sz="1400" i="1" dirty="0">
              <a:latin typeface="Arial" panose="020B0604020202020204" pitchFamily="34" charset="0"/>
              <a:ea typeface="ＭＳ Ｐゴシック" panose="020B0600070205080204" pitchFamily="34" charset="-128"/>
            </a:endParaRPr>
          </a:p>
          <a:p>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clean, </a:t>
            </a:r>
            <a:endParaRPr lang="en-US" altLang="en-US" sz="1400" i="1" dirty="0">
              <a:latin typeface="Arial" panose="020B0604020202020204" pitchFamily="34" charset="0"/>
              <a:ea typeface="ＭＳ Ｐゴシック" panose="020B0600070205080204" pitchFamily="34" charset="-128"/>
            </a:endParaRPr>
          </a:p>
          <a:p>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ventilated, safe,</a:t>
            </a:r>
            <a:endParaRPr lang="en-US" altLang="en-US" sz="1400" i="1" dirty="0">
              <a:latin typeface="Arial" panose="020B0604020202020204" pitchFamily="34" charset="0"/>
              <a:ea typeface="ＭＳ Ｐゴシック" panose="020B0600070205080204" pitchFamily="34" charset="-128"/>
            </a:endParaRPr>
          </a:p>
          <a:p>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contaminant-free, maintained</a:t>
            </a:r>
            <a:endParaRPr lang="en-US" altLang="en-US" sz="1400" i="1" dirty="0">
              <a:latin typeface="Arial" panose="020B0604020202020204" pitchFamily="34" charset="0"/>
              <a:ea typeface="ＭＳ Ｐゴシック" panose="020B0600070205080204" pitchFamily="34" charset="-128"/>
            </a:endParaRPr>
          </a:p>
          <a:p>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Thermally-controlled, and pest free.</a:t>
            </a:r>
          </a:p>
          <a:p>
            <a:endParaRPr lang="en-US" altLang="en-US" sz="1400" i="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These eight points, or “keep its”, can help us remember how to keep a home healthy. Many of these principles are inter-related. For instance, keeping a home well-maintained, by repairing water leaks and sealing entry points, also helps to keep it dry and pest-free. Keeping it dry reduces sources of water for pests. And of course, keeping a home pest-free ties in with several of the other principles. Fewer pests mean fewer pesticides, or contaminants. Cleaning up dishes, harborage, and food sources to keep it pest free are also part of the bigger principle of keep it clean. </a:t>
            </a:r>
          </a:p>
          <a:p>
            <a:endParaRPr lang="en-US" altLang="en-US" sz="1400" i="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Protecting and maintaining a building for pest control will help make a building healthy for both occupants and property management staff. </a:t>
            </a:r>
          </a:p>
          <a:p>
            <a:endParaRPr lang="en-US" altLang="en-US" i="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03918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C2C0441F-333F-C948-B3CC-B782B52D0D4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IPM in Multifamily Housing Training</a:t>
            </a:r>
          </a:p>
        </p:txBody>
      </p:sp>
      <p:sp>
        <p:nvSpPr>
          <p:cNvPr id="176131" name="Rectangle 6">
            <a:extLst>
              <a:ext uri="{FF2B5EF4-FFF2-40B4-BE49-F238E27FC236}">
                <a16:creationId xmlns:a16="http://schemas.microsoft.com/office/drawing/2014/main" id="{13DCEF93-7B5B-0549-A364-332C198E2F0B}"/>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www.StopPests.org</a:t>
            </a:r>
          </a:p>
        </p:txBody>
      </p:sp>
      <p:sp>
        <p:nvSpPr>
          <p:cNvPr id="176132" name="Rectangle 7">
            <a:extLst>
              <a:ext uri="{FF2B5EF4-FFF2-40B4-BE49-F238E27FC236}">
                <a16:creationId xmlns:a16="http://schemas.microsoft.com/office/drawing/2014/main" id="{0A753C22-7F30-D84E-9482-2D189B86CB1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fld id="{DEFC4C49-58FA-7C4D-B687-194956E2EECE}" type="slidenum">
              <a:rPr lang="en-US" altLang="en-US" sz="1100">
                <a:ea typeface="Osaka" panose="020B0600000000000000" pitchFamily="34" charset="-128"/>
              </a:rPr>
              <a:pPr>
                <a:spcBef>
                  <a:spcPct val="0"/>
                </a:spcBef>
                <a:defRPr/>
              </a:pPr>
              <a:t>35</a:t>
            </a:fld>
            <a:endParaRPr lang="en-US" altLang="en-US" sz="1100">
              <a:ea typeface="Osaka" panose="020B0600000000000000" pitchFamily="34" charset="-128"/>
            </a:endParaRPr>
          </a:p>
        </p:txBody>
      </p:sp>
      <p:sp>
        <p:nvSpPr>
          <p:cNvPr id="176133" name="Rectangle 7">
            <a:extLst>
              <a:ext uri="{FF2B5EF4-FFF2-40B4-BE49-F238E27FC236}">
                <a16:creationId xmlns:a16="http://schemas.microsoft.com/office/drawing/2014/main" id="{B5878A63-D578-CB48-9357-198B1F960682}"/>
              </a:ext>
            </a:extLst>
          </p:cNvPr>
          <p:cNvSpPr txBox="1">
            <a:spLocks noGrp="1" noChangeArrowheads="1"/>
          </p:cNvSpPr>
          <p:nvPr/>
        </p:nvSpPr>
        <p:spPr bwMode="auto">
          <a:xfrm>
            <a:off x="4145280" y="9272826"/>
            <a:ext cx="3168227" cy="486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64" tIns="48781" rIns="97564" bIns="48781"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defTabSz="1020242">
              <a:spcBef>
                <a:spcPct val="0"/>
              </a:spcBef>
              <a:buClrTx/>
              <a:buSzTx/>
              <a:defRPr/>
            </a:pPr>
            <a:fld id="{B6CAD8C0-2EB2-9D43-9972-A0BC441C652F}" type="slidenum">
              <a:rPr lang="en-US" altLang="en-US">
                <a:ea typeface="Osaka" panose="020B0600000000000000" pitchFamily="34" charset="-128"/>
              </a:rPr>
              <a:pPr algn="r" defTabSz="1020242">
                <a:spcBef>
                  <a:spcPct val="0"/>
                </a:spcBef>
                <a:buClrTx/>
                <a:buSzTx/>
                <a:defRPr/>
              </a:pPr>
              <a:t>35</a:t>
            </a:fld>
            <a:endParaRPr lang="en-US" altLang="en-US">
              <a:ea typeface="Osaka" panose="020B0600000000000000" pitchFamily="34" charset="-128"/>
            </a:endParaRPr>
          </a:p>
        </p:txBody>
      </p:sp>
      <p:sp>
        <p:nvSpPr>
          <p:cNvPr id="176134" name="Rectangle 2">
            <a:extLst>
              <a:ext uri="{FF2B5EF4-FFF2-40B4-BE49-F238E27FC236}">
                <a16:creationId xmlns:a16="http://schemas.microsoft.com/office/drawing/2014/main" id="{1AFBA749-DF20-B14A-B922-9369D439CBF8}"/>
              </a:ext>
            </a:extLst>
          </p:cNvPr>
          <p:cNvSpPr>
            <a:spLocks noGrp="1" noRot="1" noChangeAspect="1" noChangeArrowheads="1" noTextEdit="1"/>
          </p:cNvSpPr>
          <p:nvPr>
            <p:ph type="sldImg"/>
          </p:nvPr>
        </p:nvSpPr>
        <p:spPr>
          <a:solidFill>
            <a:srgbClr val="FFFFFF"/>
          </a:solidFill>
          <a:ln/>
        </p:spPr>
      </p:sp>
      <p:sp>
        <p:nvSpPr>
          <p:cNvPr id="238599" name="Rectangle 3">
            <a:extLst>
              <a:ext uri="{FF2B5EF4-FFF2-40B4-BE49-F238E27FC236}">
                <a16:creationId xmlns:a16="http://schemas.microsoft.com/office/drawing/2014/main" id="{68C5F073-9540-4792-BE67-7B58BA0A2336}"/>
              </a:ext>
            </a:extLst>
          </p:cNvPr>
          <p:cNvSpPr>
            <a:spLocks noGrp="1" noChangeArrowheads="1"/>
          </p:cNvSpPr>
          <p:nvPr>
            <p:ph type="body" idx="1"/>
          </p:nvPr>
        </p:nvSpPr>
        <p:spPr>
          <a:xfrm>
            <a:off x="729828" y="4637247"/>
            <a:ext cx="5855547" cy="4392216"/>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indent="-229891">
              <a:spcBef>
                <a:spcPts val="608"/>
              </a:spcBef>
              <a:defRPr/>
            </a:pPr>
            <a:r>
              <a:rPr lang="en-US" altLang="en-US" sz="1200" b="1" kern="1200" dirty="0">
                <a:solidFill>
                  <a:srgbClr val="800000"/>
                </a:solidFill>
                <a:latin typeface="Arial" panose="020B0604020202020204" pitchFamily="34" charset="0"/>
                <a:ea typeface="+mn-ea"/>
                <a:cs typeface="Arial" panose="020B0604020202020204" pitchFamily="34" charset="0"/>
              </a:rPr>
              <a:t>Let's see what HUD says about pest control. </a:t>
            </a:r>
            <a:endParaRPr lang="en-US" altLang="en-US" sz="1200" i="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defRPr/>
            </a:pPr>
            <a:endParaRPr lang="en-US" altLang="ja-JP" dirty="0">
              <a:latin typeface="Arial" panose="020B0604020202020204" pitchFamily="34" charset="0"/>
              <a:ea typeface="ＭＳ Ｐゴシック" panose="020B0600070205080204" pitchFamily="34" charset="-128"/>
            </a:endParaRPr>
          </a:p>
          <a:p>
            <a:pPr indent="-229891">
              <a:spcBef>
                <a:spcPts val="608"/>
              </a:spcBef>
              <a:defRPr/>
            </a:pPr>
            <a:endParaRPr lang="en-US" altLang="en-US" i="1" dirty="0">
              <a:latin typeface="Arial" panose="020B0604020202020204" pitchFamily="34" charset="0"/>
              <a:ea typeface="ＭＳ Ｐゴシック" panose="020B0600070205080204" pitchFamily="34" charset="-128"/>
            </a:endParaRPr>
          </a:p>
          <a:p>
            <a:pPr indent="-229891">
              <a:spcBef>
                <a:spcPts val="608"/>
              </a:spcBef>
              <a:defRPr/>
            </a:pPr>
            <a:r>
              <a:rPr lang="en-US" altLang="en-US" sz="1200" dirty="0">
                <a:latin typeface="Arial" panose="020B0604020202020204" pitchFamily="34" charset="0"/>
                <a:ea typeface="ＭＳ Ｐゴシック" panose="020B0600070205080204" pitchFamily="34" charset="-128"/>
                <a:cs typeface="Arial" panose="020B0604020202020204" pitchFamily="34" charset="0"/>
              </a:rPr>
              <a:t>HUD has a commitment to IPM, and supports its implementation by funding programs like this training and inspecting for pest infestation.</a:t>
            </a:r>
          </a:p>
          <a:p>
            <a:pPr indent="-229891">
              <a:spcBef>
                <a:spcPts val="608"/>
              </a:spcBef>
              <a:defRPr/>
            </a:pPr>
            <a:endParaRPr lang="en-US" altLang="en-US" sz="1200" dirty="0">
              <a:latin typeface="Arial" panose="020B0604020202020204" pitchFamily="34" charset="0"/>
              <a:ea typeface="ＭＳ Ｐゴシック" panose="020B0600070205080204" pitchFamily="34" charset="-128"/>
              <a:cs typeface="Arial" panose="020B0604020202020204" pitchFamily="34" charset="0"/>
            </a:endParaRPr>
          </a:p>
          <a:p>
            <a:pPr indent="-229891">
              <a:spcBef>
                <a:spcPts val="608"/>
              </a:spcBef>
              <a:defRPr/>
            </a:pPr>
            <a:endParaRPr lang="en-US" altLang="en-US" sz="1200" i="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defRPr/>
            </a:pPr>
            <a:endParaRPr lang="en-US" altLang="ja-JP" dirty="0">
              <a:latin typeface="Arial" panose="020B0604020202020204" pitchFamily="34" charset="0"/>
              <a:ea typeface="ＭＳ Ｐゴシック" panose="020B0600070205080204" pitchFamily="34" charset="-128"/>
            </a:endParaRPr>
          </a:p>
          <a:p>
            <a:pPr indent="-229891">
              <a:spcBef>
                <a:spcPts val="608"/>
              </a:spcBef>
              <a:defRPr/>
            </a:pPr>
            <a:endParaRPr lang="en-US" altLang="en-US" i="1" dirty="0">
              <a:latin typeface="Arial" panose="020B0604020202020204" pitchFamily="34" charset="0"/>
              <a:ea typeface="ＭＳ Ｐゴシック" panose="020B0600070205080204" pitchFamily="34" charset="-128"/>
            </a:endParaRPr>
          </a:p>
          <a:p>
            <a:pPr indent="-229891">
              <a:spcBef>
                <a:spcPts val="608"/>
              </a:spcBef>
              <a:defRPr/>
            </a:pPr>
            <a:endParaRPr lang="en-US" altLang="en-US" i="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798309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C2C0441F-333F-C948-B3CC-B782B52D0D4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IPM in Multifamily Housing Training</a:t>
            </a:r>
          </a:p>
        </p:txBody>
      </p:sp>
      <p:sp>
        <p:nvSpPr>
          <p:cNvPr id="176131" name="Rectangle 6">
            <a:extLst>
              <a:ext uri="{FF2B5EF4-FFF2-40B4-BE49-F238E27FC236}">
                <a16:creationId xmlns:a16="http://schemas.microsoft.com/office/drawing/2014/main" id="{13DCEF93-7B5B-0549-A364-332C198E2F0B}"/>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www.StopPests.org</a:t>
            </a:r>
          </a:p>
        </p:txBody>
      </p:sp>
      <p:sp>
        <p:nvSpPr>
          <p:cNvPr id="176132" name="Rectangle 7">
            <a:extLst>
              <a:ext uri="{FF2B5EF4-FFF2-40B4-BE49-F238E27FC236}">
                <a16:creationId xmlns:a16="http://schemas.microsoft.com/office/drawing/2014/main" id="{0A753C22-7F30-D84E-9482-2D189B86CB1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fld id="{DEFC4C49-58FA-7C4D-B687-194956E2EECE}" type="slidenum">
              <a:rPr lang="en-US" altLang="en-US" sz="1100">
                <a:ea typeface="Osaka" panose="020B0600000000000000" pitchFamily="34" charset="-128"/>
              </a:rPr>
              <a:pPr>
                <a:spcBef>
                  <a:spcPct val="0"/>
                </a:spcBef>
                <a:defRPr/>
              </a:pPr>
              <a:t>36</a:t>
            </a:fld>
            <a:endParaRPr lang="en-US" altLang="en-US" sz="1100">
              <a:ea typeface="Osaka" panose="020B0600000000000000" pitchFamily="34" charset="-128"/>
            </a:endParaRPr>
          </a:p>
        </p:txBody>
      </p:sp>
      <p:sp>
        <p:nvSpPr>
          <p:cNvPr id="176133" name="Rectangle 7">
            <a:extLst>
              <a:ext uri="{FF2B5EF4-FFF2-40B4-BE49-F238E27FC236}">
                <a16:creationId xmlns:a16="http://schemas.microsoft.com/office/drawing/2014/main" id="{B5878A63-D578-CB48-9357-198B1F960682}"/>
              </a:ext>
            </a:extLst>
          </p:cNvPr>
          <p:cNvSpPr txBox="1">
            <a:spLocks noGrp="1" noChangeArrowheads="1"/>
          </p:cNvSpPr>
          <p:nvPr/>
        </p:nvSpPr>
        <p:spPr bwMode="auto">
          <a:xfrm>
            <a:off x="4145280" y="9272826"/>
            <a:ext cx="3168227" cy="486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64" tIns="48781" rIns="97564" bIns="48781"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defTabSz="1020242">
              <a:spcBef>
                <a:spcPct val="0"/>
              </a:spcBef>
              <a:buClrTx/>
              <a:buSzTx/>
              <a:defRPr/>
            </a:pPr>
            <a:fld id="{B6CAD8C0-2EB2-9D43-9972-A0BC441C652F}" type="slidenum">
              <a:rPr lang="en-US" altLang="en-US">
                <a:ea typeface="Osaka" panose="020B0600000000000000" pitchFamily="34" charset="-128"/>
              </a:rPr>
              <a:pPr algn="r" defTabSz="1020242">
                <a:spcBef>
                  <a:spcPct val="0"/>
                </a:spcBef>
                <a:buClrTx/>
                <a:buSzTx/>
                <a:defRPr/>
              </a:pPr>
              <a:t>36</a:t>
            </a:fld>
            <a:endParaRPr lang="en-US" altLang="en-US">
              <a:ea typeface="Osaka" panose="020B0600000000000000" pitchFamily="34" charset="-128"/>
            </a:endParaRPr>
          </a:p>
        </p:txBody>
      </p:sp>
      <p:sp>
        <p:nvSpPr>
          <p:cNvPr id="176134" name="Rectangle 2">
            <a:extLst>
              <a:ext uri="{FF2B5EF4-FFF2-40B4-BE49-F238E27FC236}">
                <a16:creationId xmlns:a16="http://schemas.microsoft.com/office/drawing/2014/main" id="{1AFBA749-DF20-B14A-B922-9369D439CBF8}"/>
              </a:ext>
            </a:extLst>
          </p:cNvPr>
          <p:cNvSpPr>
            <a:spLocks noGrp="1" noRot="1" noChangeAspect="1" noChangeArrowheads="1" noTextEdit="1"/>
          </p:cNvSpPr>
          <p:nvPr>
            <p:ph type="sldImg"/>
          </p:nvPr>
        </p:nvSpPr>
        <p:spPr>
          <a:solidFill>
            <a:srgbClr val="FFFFFF"/>
          </a:solidFill>
          <a:ln/>
        </p:spPr>
      </p:sp>
      <p:sp>
        <p:nvSpPr>
          <p:cNvPr id="238599" name="Rectangle 3">
            <a:extLst>
              <a:ext uri="{FF2B5EF4-FFF2-40B4-BE49-F238E27FC236}">
                <a16:creationId xmlns:a16="http://schemas.microsoft.com/office/drawing/2014/main" id="{68C5F073-9540-4792-BE67-7B58BA0A2336}"/>
              </a:ext>
            </a:extLst>
          </p:cNvPr>
          <p:cNvSpPr>
            <a:spLocks noGrp="1" noChangeArrowheads="1"/>
          </p:cNvSpPr>
          <p:nvPr>
            <p:ph type="body" idx="1"/>
          </p:nvPr>
        </p:nvSpPr>
        <p:spPr>
          <a:xfrm>
            <a:off x="729828" y="4637247"/>
            <a:ext cx="5855547" cy="4392216"/>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indent="-229891">
              <a:spcBef>
                <a:spcPts val="608"/>
              </a:spcBef>
              <a:defRPr/>
            </a:pPr>
            <a:r>
              <a:rPr lang="en-US" altLang="en-US" sz="1200" dirty="0">
                <a:latin typeface="Arial" panose="020B0604020202020204" pitchFamily="34" charset="0"/>
                <a:ea typeface="ＭＳ Ｐゴシック" panose="020B0600070205080204" pitchFamily="34" charset="-128"/>
                <a:cs typeface="Arial" panose="020B0604020202020204" pitchFamily="34" charset="0"/>
              </a:rPr>
              <a:t>HUD</a:t>
            </a:r>
            <a:r>
              <a:rPr lang="ja-JP" altLang="en-US" sz="1200" dirty="0">
                <a:latin typeface="Arial" panose="020B0604020202020204" pitchFamily="34" charset="0"/>
                <a:ea typeface="ＭＳ Ｐゴシック" panose="020B0600070205080204" pitchFamily="34" charset="-128"/>
                <a:cs typeface="Arial" panose="020B0604020202020204" pitchFamily="34" charset="0"/>
              </a:rPr>
              <a:t>’</a:t>
            </a:r>
            <a:r>
              <a:rPr lang="en-US" altLang="ja-JP" sz="1200" dirty="0">
                <a:latin typeface="Arial" panose="020B0604020202020204" pitchFamily="34" charset="0"/>
                <a:ea typeface="ＭＳ Ｐゴシック" panose="020B0600070205080204" pitchFamily="34" charset="-128"/>
                <a:cs typeface="Arial" panose="020B0604020202020204" pitchFamily="34" charset="0"/>
              </a:rPr>
              <a:t>s promotion of IPM complies with the Federal Insecticide, Fungicide, and Rodenticide Act, or FIFRA</a:t>
            </a:r>
            <a:endParaRPr lang="en-US" altLang="en-US" sz="1200" i="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defRPr/>
            </a:pPr>
            <a:endParaRPr lang="en-US" altLang="ja-JP" dirty="0">
              <a:latin typeface="Arial" panose="020B0604020202020204" pitchFamily="34" charset="0"/>
              <a:ea typeface="ＭＳ Ｐゴシック" panose="020B0600070205080204" pitchFamily="34" charset="-128"/>
            </a:endParaRPr>
          </a:p>
          <a:p>
            <a:pPr indent="-229891">
              <a:spcBef>
                <a:spcPts val="608"/>
              </a:spcBef>
              <a:defRPr/>
            </a:pPr>
            <a:endParaRPr lang="en-US" altLang="en-US" i="1" dirty="0">
              <a:latin typeface="Arial" panose="020B0604020202020204" pitchFamily="34" charset="0"/>
              <a:ea typeface="ＭＳ Ｐゴシック" panose="020B0600070205080204" pitchFamily="34" charset="-128"/>
            </a:endParaRPr>
          </a:p>
          <a:p>
            <a:pPr indent="-229891">
              <a:spcBef>
                <a:spcPts val="608"/>
              </a:spcBef>
              <a:defRPr/>
            </a:pPr>
            <a:r>
              <a:rPr lang="en-US" altLang="ja-JP" sz="1200" dirty="0">
                <a:latin typeface="Arial" panose="020B0604020202020204" pitchFamily="34" charset="0"/>
                <a:ea typeface="ＭＳ Ｐゴシック" panose="020B0600070205080204" pitchFamily="34" charset="-128"/>
                <a:cs typeface="Arial" panose="020B0604020202020204" pitchFamily="34" charset="0"/>
              </a:rPr>
              <a:t>FIFRA states, in part &lt;click&gt;: </a:t>
            </a:r>
            <a:r>
              <a:rPr lang="ja-JP" altLang="en-US" sz="1200" dirty="0">
                <a:latin typeface="Arial" panose="020B0604020202020204" pitchFamily="34" charset="0"/>
                <a:ea typeface="ＭＳ Ｐゴシック" panose="020B0600070205080204" pitchFamily="34" charset="-128"/>
                <a:cs typeface="Arial" panose="020B0604020202020204" pitchFamily="34" charset="0"/>
              </a:rPr>
              <a:t>“</a:t>
            </a:r>
            <a:r>
              <a:rPr lang="en-US" altLang="ja-JP" sz="1200" dirty="0">
                <a:latin typeface="Arial" panose="020B0604020202020204" pitchFamily="34" charset="0"/>
                <a:ea typeface="ＭＳ Ｐゴシック" panose="020B0600070205080204" pitchFamily="34" charset="-128"/>
                <a:cs typeface="Arial" panose="020B0604020202020204" pitchFamily="34" charset="0"/>
              </a:rPr>
              <a:t>Federal agencies shall use Integrated Pest Management techniques in carrying out pest management activities, and shall promote Integrated Pest Management through procurement and regulatory policies, and other activities.</a:t>
            </a:r>
            <a:r>
              <a:rPr lang="ja-JP" altLang="en-US" sz="1200" dirty="0">
                <a:latin typeface="Arial" panose="020B0604020202020204" pitchFamily="34" charset="0"/>
                <a:ea typeface="ＭＳ Ｐゴシック" panose="020B0600070205080204" pitchFamily="34" charset="-128"/>
                <a:cs typeface="Arial" panose="020B0604020202020204" pitchFamily="34" charset="0"/>
              </a:rPr>
              <a:t>”</a:t>
            </a:r>
            <a:r>
              <a:rPr lang="en-US" altLang="ja-JP" sz="1200" dirty="0">
                <a:latin typeface="Arial" panose="020B0604020202020204" pitchFamily="34" charset="0"/>
                <a:ea typeface="ＭＳ Ｐゴシック" panose="020B0600070205080204" pitchFamily="34" charset="-128"/>
                <a:cs typeface="Arial" panose="020B0604020202020204" pitchFamily="34" charset="0"/>
              </a:rPr>
              <a:t> 7 USC 136r-1</a:t>
            </a:r>
          </a:p>
          <a:p>
            <a:pPr indent="-229891">
              <a:spcBef>
                <a:spcPts val="608"/>
              </a:spcBef>
              <a:defRPr/>
            </a:pPr>
            <a:endParaRPr lang="en-US" altLang="en-US" sz="1200" i="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defRPr/>
            </a:pPr>
            <a:endParaRPr lang="en-US" altLang="ja-JP" dirty="0">
              <a:latin typeface="Arial" panose="020B0604020202020204" pitchFamily="34" charset="0"/>
              <a:ea typeface="ＭＳ Ｐゴシック" panose="020B0600070205080204" pitchFamily="34" charset="-128"/>
            </a:endParaRPr>
          </a:p>
          <a:p>
            <a:pPr indent="-229891">
              <a:spcBef>
                <a:spcPts val="608"/>
              </a:spcBef>
              <a:defRPr/>
            </a:pPr>
            <a:endParaRPr lang="en-US" altLang="en-US" i="1" dirty="0">
              <a:latin typeface="Arial" panose="020B0604020202020204" pitchFamily="34" charset="0"/>
              <a:ea typeface="ＭＳ Ｐゴシック" panose="020B0600070205080204" pitchFamily="34" charset="-128"/>
            </a:endParaRPr>
          </a:p>
          <a:p>
            <a:pPr indent="-229891">
              <a:spcBef>
                <a:spcPts val="608"/>
              </a:spcBef>
              <a:defRPr/>
            </a:pPr>
            <a:endParaRPr lang="en-US" altLang="en-US" i="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150168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C2C0441F-333F-C948-B3CC-B782B52D0D4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IPM in Multifamily Housing Training</a:t>
            </a:r>
          </a:p>
        </p:txBody>
      </p:sp>
      <p:sp>
        <p:nvSpPr>
          <p:cNvPr id="176131" name="Rectangle 6">
            <a:extLst>
              <a:ext uri="{FF2B5EF4-FFF2-40B4-BE49-F238E27FC236}">
                <a16:creationId xmlns:a16="http://schemas.microsoft.com/office/drawing/2014/main" id="{13DCEF93-7B5B-0549-A364-332C198E2F0B}"/>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www.StopPests.org</a:t>
            </a:r>
          </a:p>
        </p:txBody>
      </p:sp>
      <p:sp>
        <p:nvSpPr>
          <p:cNvPr id="176132" name="Rectangle 7">
            <a:extLst>
              <a:ext uri="{FF2B5EF4-FFF2-40B4-BE49-F238E27FC236}">
                <a16:creationId xmlns:a16="http://schemas.microsoft.com/office/drawing/2014/main" id="{0A753C22-7F30-D84E-9482-2D189B86CB1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fld id="{DEFC4C49-58FA-7C4D-B687-194956E2EECE}" type="slidenum">
              <a:rPr lang="en-US" altLang="en-US" sz="1100">
                <a:ea typeface="Osaka" panose="020B0600000000000000" pitchFamily="34" charset="-128"/>
              </a:rPr>
              <a:pPr>
                <a:spcBef>
                  <a:spcPct val="0"/>
                </a:spcBef>
                <a:defRPr/>
              </a:pPr>
              <a:t>37</a:t>
            </a:fld>
            <a:endParaRPr lang="en-US" altLang="en-US" sz="1100">
              <a:ea typeface="Osaka" panose="020B0600000000000000" pitchFamily="34" charset="-128"/>
            </a:endParaRPr>
          </a:p>
        </p:txBody>
      </p:sp>
      <p:sp>
        <p:nvSpPr>
          <p:cNvPr id="176133" name="Rectangle 7">
            <a:extLst>
              <a:ext uri="{FF2B5EF4-FFF2-40B4-BE49-F238E27FC236}">
                <a16:creationId xmlns:a16="http://schemas.microsoft.com/office/drawing/2014/main" id="{B5878A63-D578-CB48-9357-198B1F960682}"/>
              </a:ext>
            </a:extLst>
          </p:cNvPr>
          <p:cNvSpPr txBox="1">
            <a:spLocks noGrp="1" noChangeArrowheads="1"/>
          </p:cNvSpPr>
          <p:nvPr/>
        </p:nvSpPr>
        <p:spPr bwMode="auto">
          <a:xfrm>
            <a:off x="4145280" y="9272826"/>
            <a:ext cx="3168227" cy="486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64" tIns="48781" rIns="97564" bIns="48781"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defTabSz="1020242">
              <a:spcBef>
                <a:spcPct val="0"/>
              </a:spcBef>
              <a:buClrTx/>
              <a:buSzTx/>
              <a:defRPr/>
            </a:pPr>
            <a:fld id="{B6CAD8C0-2EB2-9D43-9972-A0BC441C652F}" type="slidenum">
              <a:rPr lang="en-US" altLang="en-US">
                <a:ea typeface="Osaka" panose="020B0600000000000000" pitchFamily="34" charset="-128"/>
              </a:rPr>
              <a:pPr algn="r" defTabSz="1020242">
                <a:spcBef>
                  <a:spcPct val="0"/>
                </a:spcBef>
                <a:buClrTx/>
                <a:buSzTx/>
                <a:defRPr/>
              </a:pPr>
              <a:t>37</a:t>
            </a:fld>
            <a:endParaRPr lang="en-US" altLang="en-US">
              <a:ea typeface="Osaka" panose="020B0600000000000000" pitchFamily="34" charset="-128"/>
            </a:endParaRPr>
          </a:p>
        </p:txBody>
      </p:sp>
      <p:sp>
        <p:nvSpPr>
          <p:cNvPr id="176134" name="Rectangle 2">
            <a:extLst>
              <a:ext uri="{FF2B5EF4-FFF2-40B4-BE49-F238E27FC236}">
                <a16:creationId xmlns:a16="http://schemas.microsoft.com/office/drawing/2014/main" id="{1AFBA749-DF20-B14A-B922-9369D439CBF8}"/>
              </a:ext>
            </a:extLst>
          </p:cNvPr>
          <p:cNvSpPr>
            <a:spLocks noGrp="1" noRot="1" noChangeAspect="1" noChangeArrowheads="1" noTextEdit="1"/>
          </p:cNvSpPr>
          <p:nvPr>
            <p:ph type="sldImg"/>
          </p:nvPr>
        </p:nvSpPr>
        <p:spPr>
          <a:solidFill>
            <a:srgbClr val="FFFFFF"/>
          </a:solidFill>
          <a:ln/>
        </p:spPr>
      </p:sp>
      <p:sp>
        <p:nvSpPr>
          <p:cNvPr id="238599" name="Rectangle 3">
            <a:extLst>
              <a:ext uri="{FF2B5EF4-FFF2-40B4-BE49-F238E27FC236}">
                <a16:creationId xmlns:a16="http://schemas.microsoft.com/office/drawing/2014/main" id="{68C5F073-9540-4792-BE67-7B58BA0A2336}"/>
              </a:ext>
            </a:extLst>
          </p:cNvPr>
          <p:cNvSpPr>
            <a:spLocks noGrp="1" noChangeArrowheads="1"/>
          </p:cNvSpPr>
          <p:nvPr>
            <p:ph type="body" idx="1"/>
          </p:nvPr>
        </p:nvSpPr>
        <p:spPr>
          <a:xfrm>
            <a:off x="729828" y="4637247"/>
            <a:ext cx="5855547" cy="4392216"/>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indent="-229891">
              <a:spcBef>
                <a:spcPts val="608"/>
              </a:spcBef>
              <a:defRPr/>
            </a:pPr>
            <a:r>
              <a:rPr lang="en-US" altLang="en-US" sz="1200" b="0" i="0" dirty="0">
                <a:latin typeface="Arial" panose="020B0604020202020204" pitchFamily="34" charset="0"/>
                <a:ea typeface="ＭＳ Ｐゴシック" panose="020B0600070205080204" pitchFamily="34" charset="-128"/>
                <a:cs typeface="Arial" panose="020B0604020202020204" pitchFamily="34" charset="0"/>
              </a:rPr>
              <a:t>You may already be familiar with many of the standards HUD relies on for ensuring the health and safety of their supported properties. </a:t>
            </a: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rPr>
              <a:t>One of those you may know best is the Real Estate Assessment Center, better known as (REAC). There are specific pest provisions within REAC and in the forthcoming NSPIRE inspection standards.</a:t>
            </a:r>
          </a:p>
          <a:p>
            <a:pPr eaLnBrk="1" hangingPunct="1">
              <a:defRPr/>
            </a:pPr>
            <a:endParaRPr lang="en-US" altLang="ja-JP"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rPr>
              <a:t>During a REAC inspection, a property receives a </a:t>
            </a: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rPr>
              <a:t>deficiency</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rPr>
              <a:t> if the inspector sees evidence of rats, mice, or cockroaches. Evidence may be in the form of pest droppings or entry holes. </a:t>
            </a:r>
          </a:p>
          <a:p>
            <a:pPr eaLnBrk="1" hangingPunct="1">
              <a:defRPr/>
            </a:pPr>
            <a:endParaRPr lang="en-US" altLang="en-US" sz="1200" i="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rPr>
              <a:t>REAC inspectors consider the presence of live roaches, mice or rats, or </a:t>
            </a: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rPr>
              <a:t>more than one dead roach </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rPr>
              <a:t>to be more serious, and calls this a </a:t>
            </a: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rPr>
              <a:t>infestation</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rPr>
              <a:t>. We’ll talk more about this when we get to the specific module for each pest.</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a:p>
            <a:pPr eaLnBrk="1" hangingPunct="1">
              <a:defRPr/>
            </a:pPr>
            <a:endParaRPr lang="en-US" altLang="en-US" sz="1200" i="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defRPr/>
            </a:pPr>
            <a:endParaRPr lang="en-US" altLang="ja-JP" dirty="0">
              <a:latin typeface="Arial" panose="020B0604020202020204" pitchFamily="34" charset="0"/>
              <a:ea typeface="ＭＳ Ｐゴシック" panose="020B0600070205080204" pitchFamily="34" charset="-128"/>
            </a:endParaRPr>
          </a:p>
          <a:p>
            <a:pPr indent="-229891">
              <a:spcBef>
                <a:spcPts val="608"/>
              </a:spcBef>
              <a:defRPr/>
            </a:pPr>
            <a:endParaRPr lang="en-US" altLang="en-US" i="1" dirty="0">
              <a:latin typeface="Arial" panose="020B0604020202020204" pitchFamily="34" charset="0"/>
              <a:ea typeface="ＭＳ Ｐゴシック" panose="020B0600070205080204" pitchFamily="34" charset="-128"/>
            </a:endParaRPr>
          </a:p>
          <a:p>
            <a:pPr indent="-229891">
              <a:spcBef>
                <a:spcPts val="608"/>
              </a:spcBef>
              <a:defRPr/>
            </a:pPr>
            <a:endParaRPr lang="en-US" altLang="en-US" i="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54656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C2C0441F-333F-C948-B3CC-B782B52D0D4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IPM in Multifamily Housing Training</a:t>
            </a:r>
          </a:p>
        </p:txBody>
      </p:sp>
      <p:sp>
        <p:nvSpPr>
          <p:cNvPr id="176131" name="Rectangle 6">
            <a:extLst>
              <a:ext uri="{FF2B5EF4-FFF2-40B4-BE49-F238E27FC236}">
                <a16:creationId xmlns:a16="http://schemas.microsoft.com/office/drawing/2014/main" id="{13DCEF93-7B5B-0549-A364-332C198E2F0B}"/>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www.StopPests.org</a:t>
            </a:r>
          </a:p>
        </p:txBody>
      </p:sp>
      <p:sp>
        <p:nvSpPr>
          <p:cNvPr id="176132" name="Rectangle 7">
            <a:extLst>
              <a:ext uri="{FF2B5EF4-FFF2-40B4-BE49-F238E27FC236}">
                <a16:creationId xmlns:a16="http://schemas.microsoft.com/office/drawing/2014/main" id="{0A753C22-7F30-D84E-9482-2D189B86CB1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fld id="{DEFC4C49-58FA-7C4D-B687-194956E2EECE}" type="slidenum">
              <a:rPr lang="en-US" altLang="en-US" sz="1100">
                <a:ea typeface="Osaka" panose="020B0600000000000000" pitchFamily="34" charset="-128"/>
              </a:rPr>
              <a:pPr>
                <a:spcBef>
                  <a:spcPct val="0"/>
                </a:spcBef>
                <a:defRPr/>
              </a:pPr>
              <a:t>38</a:t>
            </a:fld>
            <a:endParaRPr lang="en-US" altLang="en-US" sz="1100">
              <a:ea typeface="Osaka" panose="020B0600000000000000" pitchFamily="34" charset="-128"/>
            </a:endParaRPr>
          </a:p>
        </p:txBody>
      </p:sp>
      <p:sp>
        <p:nvSpPr>
          <p:cNvPr id="176133" name="Rectangle 7">
            <a:extLst>
              <a:ext uri="{FF2B5EF4-FFF2-40B4-BE49-F238E27FC236}">
                <a16:creationId xmlns:a16="http://schemas.microsoft.com/office/drawing/2014/main" id="{B5878A63-D578-CB48-9357-198B1F960682}"/>
              </a:ext>
            </a:extLst>
          </p:cNvPr>
          <p:cNvSpPr txBox="1">
            <a:spLocks noGrp="1" noChangeArrowheads="1"/>
          </p:cNvSpPr>
          <p:nvPr/>
        </p:nvSpPr>
        <p:spPr bwMode="auto">
          <a:xfrm>
            <a:off x="4145280" y="9272826"/>
            <a:ext cx="3168227" cy="486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64" tIns="48781" rIns="97564" bIns="48781"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defTabSz="1020242">
              <a:spcBef>
                <a:spcPct val="0"/>
              </a:spcBef>
              <a:buClrTx/>
              <a:buSzTx/>
              <a:defRPr/>
            </a:pPr>
            <a:fld id="{B6CAD8C0-2EB2-9D43-9972-A0BC441C652F}" type="slidenum">
              <a:rPr lang="en-US" altLang="en-US">
                <a:ea typeface="Osaka" panose="020B0600000000000000" pitchFamily="34" charset="-128"/>
              </a:rPr>
              <a:pPr algn="r" defTabSz="1020242">
                <a:spcBef>
                  <a:spcPct val="0"/>
                </a:spcBef>
                <a:buClrTx/>
                <a:buSzTx/>
                <a:defRPr/>
              </a:pPr>
              <a:t>38</a:t>
            </a:fld>
            <a:endParaRPr lang="en-US" altLang="en-US">
              <a:ea typeface="Osaka" panose="020B0600000000000000" pitchFamily="34" charset="-128"/>
            </a:endParaRPr>
          </a:p>
        </p:txBody>
      </p:sp>
      <p:sp>
        <p:nvSpPr>
          <p:cNvPr id="176134" name="Rectangle 2">
            <a:extLst>
              <a:ext uri="{FF2B5EF4-FFF2-40B4-BE49-F238E27FC236}">
                <a16:creationId xmlns:a16="http://schemas.microsoft.com/office/drawing/2014/main" id="{1AFBA749-DF20-B14A-B922-9369D439CBF8}"/>
              </a:ext>
            </a:extLst>
          </p:cNvPr>
          <p:cNvSpPr>
            <a:spLocks noGrp="1" noRot="1" noChangeAspect="1" noChangeArrowheads="1" noTextEdit="1"/>
          </p:cNvSpPr>
          <p:nvPr>
            <p:ph type="sldImg"/>
          </p:nvPr>
        </p:nvSpPr>
        <p:spPr>
          <a:solidFill>
            <a:srgbClr val="FFFFFF"/>
          </a:solidFill>
          <a:ln/>
        </p:spPr>
      </p:sp>
      <p:sp>
        <p:nvSpPr>
          <p:cNvPr id="238599" name="Rectangle 3">
            <a:extLst>
              <a:ext uri="{FF2B5EF4-FFF2-40B4-BE49-F238E27FC236}">
                <a16:creationId xmlns:a16="http://schemas.microsoft.com/office/drawing/2014/main" id="{68C5F073-9540-4792-BE67-7B58BA0A2336}"/>
              </a:ext>
            </a:extLst>
          </p:cNvPr>
          <p:cNvSpPr>
            <a:spLocks noGrp="1" noChangeArrowheads="1"/>
          </p:cNvSpPr>
          <p:nvPr>
            <p:ph type="body" idx="1"/>
          </p:nvPr>
        </p:nvSpPr>
        <p:spPr>
          <a:xfrm>
            <a:off x="729828" y="4637247"/>
            <a:ext cx="5855547" cy="4392216"/>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altLang="en-US" sz="1400" dirty="0">
                <a:latin typeface="Arial" panose="020B0604020202020204" pitchFamily="34" charset="0"/>
                <a:ea typeface="ＭＳ Ｐゴシック" panose="020B0600070205080204" pitchFamily="34" charset="-128"/>
                <a:cs typeface="Arial" panose="020B0604020202020204" pitchFamily="34" charset="0"/>
              </a:rPr>
              <a:t>There are some key provisions of </a:t>
            </a:r>
            <a:r>
              <a:rPr lang="en-US" altLang="en-US" sz="1400" kern="12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HUD</a:t>
            </a:r>
            <a:r>
              <a:rPr lang="ja-JP" altLang="en-US" sz="1400" kern="12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a:t>
            </a:r>
            <a:r>
              <a:rPr lang="en-US" altLang="ja-JP" sz="1400" kern="12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s </a:t>
            </a:r>
            <a:r>
              <a:rPr lang="en-US" sz="1400" kern="12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Uniform Physical Condition Standards (UPCS), and </a:t>
            </a:r>
            <a:r>
              <a:rPr lang="en-US" altLang="ja-JP" sz="1400" kern="12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Housing Quality Standards (HQS) that relate to pests. HUD is transitioning to NSPIRE which will replace UPCS and HQS</a:t>
            </a:r>
            <a:endParaRPr lang="en-US" altLang="ja-JP" sz="1400" dirty="0">
              <a:latin typeface="Arial" panose="020B0604020202020204" pitchFamily="34" charset="0"/>
              <a:ea typeface="ＭＳ Ｐゴシック" panose="020B0600070205080204" pitchFamily="34" charset="-128"/>
              <a:cs typeface="Arial" panose="020B0604020202020204" pitchFamily="34" charset="0"/>
            </a:endParaRPr>
          </a:p>
          <a:p>
            <a:pPr indent="-229891">
              <a:spcBef>
                <a:spcPts val="608"/>
              </a:spcBef>
              <a:defRPr/>
            </a:pPr>
            <a:endParaRPr lang="en-US" altLang="en-US" i="1" dirty="0">
              <a:latin typeface="Arial" panose="020B0604020202020204" pitchFamily="34" charset="0"/>
              <a:ea typeface="ＭＳ Ｐゴシック" panose="020B0600070205080204" pitchFamily="34" charset="-128"/>
            </a:endParaRPr>
          </a:p>
          <a:p>
            <a:pPr indent="-229891">
              <a:spcBef>
                <a:spcPts val="608"/>
              </a:spcBef>
              <a:defRPr/>
            </a:pPr>
            <a:endParaRPr lang="en-US" altLang="en-US" i="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096312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C2C0441F-333F-C948-B3CC-B782B52D0D4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IPM in Multifamily Housing Training</a:t>
            </a:r>
          </a:p>
        </p:txBody>
      </p:sp>
      <p:sp>
        <p:nvSpPr>
          <p:cNvPr id="176131" name="Rectangle 6">
            <a:extLst>
              <a:ext uri="{FF2B5EF4-FFF2-40B4-BE49-F238E27FC236}">
                <a16:creationId xmlns:a16="http://schemas.microsoft.com/office/drawing/2014/main" id="{13DCEF93-7B5B-0549-A364-332C198E2F0B}"/>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www.StopPests.org</a:t>
            </a:r>
          </a:p>
        </p:txBody>
      </p:sp>
      <p:sp>
        <p:nvSpPr>
          <p:cNvPr id="176132" name="Rectangle 7">
            <a:extLst>
              <a:ext uri="{FF2B5EF4-FFF2-40B4-BE49-F238E27FC236}">
                <a16:creationId xmlns:a16="http://schemas.microsoft.com/office/drawing/2014/main" id="{0A753C22-7F30-D84E-9482-2D189B86CB1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fld id="{DEFC4C49-58FA-7C4D-B687-194956E2EECE}" type="slidenum">
              <a:rPr lang="en-US" altLang="en-US" sz="1100">
                <a:ea typeface="Osaka" panose="020B0600000000000000" pitchFamily="34" charset="-128"/>
              </a:rPr>
              <a:pPr>
                <a:spcBef>
                  <a:spcPct val="0"/>
                </a:spcBef>
                <a:defRPr/>
              </a:pPr>
              <a:t>39</a:t>
            </a:fld>
            <a:endParaRPr lang="en-US" altLang="en-US" sz="1100">
              <a:ea typeface="Osaka" panose="020B0600000000000000" pitchFamily="34" charset="-128"/>
            </a:endParaRPr>
          </a:p>
        </p:txBody>
      </p:sp>
      <p:sp>
        <p:nvSpPr>
          <p:cNvPr id="176133" name="Rectangle 7">
            <a:extLst>
              <a:ext uri="{FF2B5EF4-FFF2-40B4-BE49-F238E27FC236}">
                <a16:creationId xmlns:a16="http://schemas.microsoft.com/office/drawing/2014/main" id="{B5878A63-D578-CB48-9357-198B1F960682}"/>
              </a:ext>
            </a:extLst>
          </p:cNvPr>
          <p:cNvSpPr txBox="1">
            <a:spLocks noGrp="1" noChangeArrowheads="1"/>
          </p:cNvSpPr>
          <p:nvPr/>
        </p:nvSpPr>
        <p:spPr bwMode="auto">
          <a:xfrm>
            <a:off x="4145280" y="9272826"/>
            <a:ext cx="3168227" cy="486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64" tIns="48781" rIns="97564" bIns="48781"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defTabSz="1020242">
              <a:spcBef>
                <a:spcPct val="0"/>
              </a:spcBef>
              <a:buClrTx/>
              <a:buSzTx/>
              <a:defRPr/>
            </a:pPr>
            <a:fld id="{B6CAD8C0-2EB2-9D43-9972-A0BC441C652F}" type="slidenum">
              <a:rPr lang="en-US" altLang="en-US">
                <a:ea typeface="Osaka" panose="020B0600000000000000" pitchFamily="34" charset="-128"/>
              </a:rPr>
              <a:pPr algn="r" defTabSz="1020242">
                <a:spcBef>
                  <a:spcPct val="0"/>
                </a:spcBef>
                <a:buClrTx/>
                <a:buSzTx/>
                <a:defRPr/>
              </a:pPr>
              <a:t>39</a:t>
            </a:fld>
            <a:endParaRPr lang="en-US" altLang="en-US">
              <a:ea typeface="Osaka" panose="020B0600000000000000" pitchFamily="34" charset="-128"/>
            </a:endParaRPr>
          </a:p>
        </p:txBody>
      </p:sp>
      <p:sp>
        <p:nvSpPr>
          <p:cNvPr id="176134" name="Rectangle 2">
            <a:extLst>
              <a:ext uri="{FF2B5EF4-FFF2-40B4-BE49-F238E27FC236}">
                <a16:creationId xmlns:a16="http://schemas.microsoft.com/office/drawing/2014/main" id="{1AFBA749-DF20-B14A-B922-9369D439CBF8}"/>
              </a:ext>
            </a:extLst>
          </p:cNvPr>
          <p:cNvSpPr>
            <a:spLocks noGrp="1" noRot="1" noChangeAspect="1" noChangeArrowheads="1" noTextEdit="1"/>
          </p:cNvSpPr>
          <p:nvPr>
            <p:ph type="sldImg"/>
          </p:nvPr>
        </p:nvSpPr>
        <p:spPr>
          <a:solidFill>
            <a:srgbClr val="FFFFFF"/>
          </a:solidFill>
          <a:ln/>
        </p:spPr>
      </p:sp>
      <p:sp>
        <p:nvSpPr>
          <p:cNvPr id="238599" name="Rectangle 3">
            <a:extLst>
              <a:ext uri="{FF2B5EF4-FFF2-40B4-BE49-F238E27FC236}">
                <a16:creationId xmlns:a16="http://schemas.microsoft.com/office/drawing/2014/main" id="{68C5F073-9540-4792-BE67-7B58BA0A2336}"/>
              </a:ext>
            </a:extLst>
          </p:cNvPr>
          <p:cNvSpPr>
            <a:spLocks noGrp="1" noChangeArrowheads="1"/>
          </p:cNvSpPr>
          <p:nvPr>
            <p:ph type="body" idx="1"/>
          </p:nvPr>
        </p:nvSpPr>
        <p:spPr>
          <a:xfrm>
            <a:off x="729828" y="4637247"/>
            <a:ext cx="5855547" cy="4392216"/>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dirty="0">
                <a:latin typeface="Arial" panose="020B0604020202020204" pitchFamily="34" charset="0"/>
                <a:cs typeface="Arial" panose="020B0604020202020204" pitchFamily="34" charset="0"/>
              </a:rPr>
              <a:t>Some quotes from these provisions include:</a:t>
            </a:r>
          </a:p>
          <a:p>
            <a:r>
              <a:rPr lang="en-US" altLang="en-US" sz="1400" dirty="0">
                <a:latin typeface="Arial" panose="020B0604020202020204" pitchFamily="34" charset="0"/>
                <a:cs typeface="Arial" panose="020B0604020202020204" pitchFamily="34" charset="0"/>
              </a:rPr>
              <a:t>Structures shall be kept free from insect and rodent infestation </a:t>
            </a:r>
          </a:p>
          <a:p>
            <a:r>
              <a:rPr lang="en-US" altLang="en-US" sz="1400" dirty="0">
                <a:latin typeface="Arial" panose="020B0604020202020204" pitchFamily="34" charset="0"/>
                <a:cs typeface="Arial" panose="020B0604020202020204" pitchFamily="34" charset="0"/>
              </a:rPr>
              <a:t>Where insects or rodents are found, they must be promptly managed by approved processes, which are not injurious to human health</a:t>
            </a:r>
          </a:p>
          <a:p>
            <a:r>
              <a:rPr lang="en-US" altLang="en-US" sz="1400" dirty="0">
                <a:latin typeface="Arial" panose="020B0604020202020204" pitchFamily="34" charset="0"/>
                <a:cs typeface="Arial" panose="020B0604020202020204" pitchFamily="34" charset="0"/>
              </a:rPr>
              <a:t>Proper precautions must be taken to prevent re-infestation</a:t>
            </a:r>
            <a:endParaRPr lang="en-US" altLang="ja-JP" sz="1400" dirty="0">
              <a:latin typeface="Arial" panose="020B0604020202020204" pitchFamily="34" charset="0"/>
              <a:ea typeface="ＭＳ Ｐゴシック" panose="020B0600070205080204" pitchFamily="34" charset="-128"/>
              <a:cs typeface="Arial" panose="020B0604020202020204" pitchFamily="34" charset="0"/>
            </a:endParaRPr>
          </a:p>
          <a:p>
            <a:pPr indent="-229891">
              <a:spcBef>
                <a:spcPts val="608"/>
              </a:spcBef>
              <a:defRPr/>
            </a:pPr>
            <a:endParaRPr lang="en-US" altLang="en-US" i="1" dirty="0">
              <a:latin typeface="Arial" panose="020B0604020202020204" pitchFamily="34" charset="0"/>
              <a:ea typeface="ＭＳ Ｐゴシック" panose="020B0600070205080204" pitchFamily="34" charset="-128"/>
            </a:endParaRPr>
          </a:p>
          <a:p>
            <a:pPr indent="-229891">
              <a:spcBef>
                <a:spcPts val="608"/>
              </a:spcBef>
              <a:defRPr/>
            </a:pPr>
            <a:endParaRPr lang="en-US" altLang="en-US" i="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200590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C2C0441F-333F-C948-B3CC-B782B52D0D4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IPM in Multifamily Housing Training</a:t>
            </a:r>
          </a:p>
        </p:txBody>
      </p:sp>
      <p:sp>
        <p:nvSpPr>
          <p:cNvPr id="176131" name="Rectangle 6">
            <a:extLst>
              <a:ext uri="{FF2B5EF4-FFF2-40B4-BE49-F238E27FC236}">
                <a16:creationId xmlns:a16="http://schemas.microsoft.com/office/drawing/2014/main" id="{13DCEF93-7B5B-0549-A364-332C198E2F0B}"/>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www.StopPests.org</a:t>
            </a:r>
          </a:p>
        </p:txBody>
      </p:sp>
      <p:sp>
        <p:nvSpPr>
          <p:cNvPr id="176132" name="Rectangle 7">
            <a:extLst>
              <a:ext uri="{FF2B5EF4-FFF2-40B4-BE49-F238E27FC236}">
                <a16:creationId xmlns:a16="http://schemas.microsoft.com/office/drawing/2014/main" id="{0A753C22-7F30-D84E-9482-2D189B86CB1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fld id="{DEFC4C49-58FA-7C4D-B687-194956E2EECE}" type="slidenum">
              <a:rPr lang="en-US" altLang="en-US" sz="1100">
                <a:ea typeface="Osaka" panose="020B0600000000000000" pitchFamily="34" charset="-128"/>
              </a:rPr>
              <a:pPr>
                <a:spcBef>
                  <a:spcPct val="0"/>
                </a:spcBef>
                <a:defRPr/>
              </a:pPr>
              <a:t>40</a:t>
            </a:fld>
            <a:endParaRPr lang="en-US" altLang="en-US" sz="1100">
              <a:ea typeface="Osaka" panose="020B0600000000000000" pitchFamily="34" charset="-128"/>
            </a:endParaRPr>
          </a:p>
        </p:txBody>
      </p:sp>
      <p:sp>
        <p:nvSpPr>
          <p:cNvPr id="176133" name="Rectangle 7">
            <a:extLst>
              <a:ext uri="{FF2B5EF4-FFF2-40B4-BE49-F238E27FC236}">
                <a16:creationId xmlns:a16="http://schemas.microsoft.com/office/drawing/2014/main" id="{B5878A63-D578-CB48-9357-198B1F960682}"/>
              </a:ext>
            </a:extLst>
          </p:cNvPr>
          <p:cNvSpPr txBox="1">
            <a:spLocks noGrp="1" noChangeArrowheads="1"/>
          </p:cNvSpPr>
          <p:nvPr/>
        </p:nvSpPr>
        <p:spPr bwMode="auto">
          <a:xfrm>
            <a:off x="4145280" y="9272826"/>
            <a:ext cx="3168227" cy="486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64" tIns="48781" rIns="97564" bIns="48781"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defTabSz="1020242">
              <a:spcBef>
                <a:spcPct val="0"/>
              </a:spcBef>
              <a:buClrTx/>
              <a:buSzTx/>
              <a:defRPr/>
            </a:pPr>
            <a:fld id="{B6CAD8C0-2EB2-9D43-9972-A0BC441C652F}" type="slidenum">
              <a:rPr lang="en-US" altLang="en-US">
                <a:ea typeface="Osaka" panose="020B0600000000000000" pitchFamily="34" charset="-128"/>
              </a:rPr>
              <a:pPr algn="r" defTabSz="1020242">
                <a:spcBef>
                  <a:spcPct val="0"/>
                </a:spcBef>
                <a:buClrTx/>
                <a:buSzTx/>
                <a:defRPr/>
              </a:pPr>
              <a:t>40</a:t>
            </a:fld>
            <a:endParaRPr lang="en-US" altLang="en-US">
              <a:ea typeface="Osaka" panose="020B0600000000000000" pitchFamily="34" charset="-128"/>
            </a:endParaRPr>
          </a:p>
        </p:txBody>
      </p:sp>
      <p:sp>
        <p:nvSpPr>
          <p:cNvPr id="176134" name="Rectangle 2">
            <a:extLst>
              <a:ext uri="{FF2B5EF4-FFF2-40B4-BE49-F238E27FC236}">
                <a16:creationId xmlns:a16="http://schemas.microsoft.com/office/drawing/2014/main" id="{1AFBA749-DF20-B14A-B922-9369D439CBF8}"/>
              </a:ext>
            </a:extLst>
          </p:cNvPr>
          <p:cNvSpPr>
            <a:spLocks noGrp="1" noRot="1" noChangeAspect="1" noChangeArrowheads="1" noTextEdit="1"/>
          </p:cNvSpPr>
          <p:nvPr>
            <p:ph type="sldImg"/>
          </p:nvPr>
        </p:nvSpPr>
        <p:spPr>
          <a:solidFill>
            <a:srgbClr val="FFFFFF"/>
          </a:solidFill>
          <a:ln/>
        </p:spPr>
      </p:sp>
      <p:sp>
        <p:nvSpPr>
          <p:cNvPr id="238599" name="Rectangle 3">
            <a:extLst>
              <a:ext uri="{FF2B5EF4-FFF2-40B4-BE49-F238E27FC236}">
                <a16:creationId xmlns:a16="http://schemas.microsoft.com/office/drawing/2014/main" id="{68C5F073-9540-4792-BE67-7B58BA0A2336}"/>
              </a:ext>
            </a:extLst>
          </p:cNvPr>
          <p:cNvSpPr>
            <a:spLocks noGrp="1" noChangeArrowheads="1"/>
          </p:cNvSpPr>
          <p:nvPr>
            <p:ph type="body" idx="1"/>
          </p:nvPr>
        </p:nvSpPr>
        <p:spPr>
          <a:xfrm>
            <a:off x="729828" y="4637247"/>
            <a:ext cx="5855547" cy="4392216"/>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cs typeface="Arial" panose="020B0604020202020204" pitchFamily="34" charset="0"/>
              </a:rPr>
              <a:t>What do your local codes say about pest control?</a:t>
            </a:r>
          </a:p>
          <a:p>
            <a:r>
              <a:rPr lang="en-US" altLang="en-US" sz="1200" dirty="0">
                <a:latin typeface="Arial" panose="020B0604020202020204" pitchFamily="34" charset="0"/>
                <a:cs typeface="Arial" panose="020B0604020202020204" pitchFamily="34" charset="0"/>
              </a:rPr>
              <a:t>Housing sites must also comply with local housing &amp; habitability codes.</a:t>
            </a:r>
          </a:p>
          <a:p>
            <a:endParaRPr lang="en-US" altLang="en-US" sz="1200" dirty="0">
              <a:latin typeface="Arial" panose="020B0604020202020204" pitchFamily="34" charset="0"/>
              <a:cs typeface="Arial" panose="020B0604020202020204" pitchFamily="34" charset="0"/>
            </a:endParaRPr>
          </a:p>
          <a:p>
            <a:r>
              <a:rPr lang="en-US" altLang="en-US" sz="1200" kern="1200" dirty="0">
                <a:solidFill>
                  <a:schemeClr val="tx1"/>
                </a:solidFill>
                <a:latin typeface="Arial" panose="020B0604020202020204" pitchFamily="34" charset="0"/>
                <a:ea typeface="+mn-ea"/>
                <a:cs typeface="Arial" panose="020B0604020202020204" pitchFamily="34" charset="0"/>
              </a:rPr>
              <a:t>The International Property Maintenance Code (IMPC) is a common example.</a:t>
            </a:r>
          </a:p>
          <a:p>
            <a:pPr eaLnBrk="1" hangingPunct="1">
              <a:defRPr/>
            </a:pPr>
            <a:endParaRPr lang="en-US" altLang="ja-JP" dirty="0">
              <a:latin typeface="Arial" panose="020B0604020202020204" pitchFamily="34" charset="0"/>
              <a:ea typeface="ＭＳ Ｐゴシック" panose="020B0600070205080204" pitchFamily="34" charset="-128"/>
            </a:endParaRPr>
          </a:p>
          <a:p>
            <a:pPr indent="-229891">
              <a:spcBef>
                <a:spcPts val="608"/>
              </a:spcBef>
              <a:defRPr/>
            </a:pPr>
            <a:endParaRPr lang="en-US" altLang="en-US" i="1" dirty="0">
              <a:latin typeface="Arial" panose="020B0604020202020204" pitchFamily="34" charset="0"/>
              <a:ea typeface="ＭＳ Ｐゴシック" panose="020B0600070205080204" pitchFamily="34" charset="-128"/>
            </a:endParaRPr>
          </a:p>
          <a:p>
            <a:r>
              <a:rPr lang="en-US" altLang="en-US" sz="1200" kern="1200" dirty="0">
                <a:solidFill>
                  <a:schemeClr val="tx1"/>
                </a:solidFill>
                <a:latin typeface="Arial" panose="020B0604020202020204" pitchFamily="34" charset="0"/>
                <a:ea typeface="+mn-ea"/>
                <a:cs typeface="Arial" panose="020B0604020202020204" pitchFamily="34" charset="0"/>
              </a:rPr>
              <a:t>&lt;Click&gt; Section 309 addresses pest control.</a:t>
            </a:r>
          </a:p>
          <a:p>
            <a:pPr eaLnBrk="1" hangingPunct="1">
              <a:defRPr/>
            </a:pPr>
            <a:endParaRPr lang="en-US" altLang="ja-JP" dirty="0">
              <a:latin typeface="Arial" panose="020B0604020202020204" pitchFamily="34" charset="0"/>
              <a:ea typeface="ＭＳ Ｐゴシック" panose="020B0600070205080204" pitchFamily="34" charset="-128"/>
            </a:endParaRPr>
          </a:p>
          <a:p>
            <a:pPr marL="0" marR="0" lvl="0" indent="-229891" algn="l" defTabSz="914400" rtl="0" eaLnBrk="1" fontAlgn="auto" latinLnBrk="0" hangingPunct="1">
              <a:lnSpc>
                <a:spcPct val="100000"/>
              </a:lnSpc>
              <a:spcBef>
                <a:spcPts val="608"/>
              </a:spcBef>
              <a:spcAft>
                <a:spcPts val="0"/>
              </a:spcAft>
              <a:buClrTx/>
              <a:buSzTx/>
              <a:buFontTx/>
              <a:buNone/>
              <a:tabLst/>
              <a:defRPr/>
            </a:pPr>
            <a:r>
              <a:rPr lang="en-US" altLang="en-US" sz="1200" dirty="0">
                <a:latin typeface="Arial" panose="020B0604020202020204" pitchFamily="34" charset="0"/>
                <a:cs typeface="Arial" panose="020B0604020202020204" pitchFamily="34" charset="0"/>
              </a:rPr>
              <a:t>Do you know…does your community have laws regarding bed bugs?  </a:t>
            </a:r>
          </a:p>
          <a:p>
            <a:pPr marL="0" marR="0" lvl="0" indent="-229891" algn="l" defTabSz="914400" rtl="0" eaLnBrk="1" fontAlgn="auto" latinLnBrk="0" hangingPunct="1">
              <a:lnSpc>
                <a:spcPct val="100000"/>
              </a:lnSpc>
              <a:spcBef>
                <a:spcPts val="608"/>
              </a:spcBef>
              <a:spcAft>
                <a:spcPts val="0"/>
              </a:spcAft>
              <a:buClrTx/>
              <a:buSzTx/>
              <a:buFontTx/>
              <a:buNone/>
              <a:tabLst/>
              <a:defRPr/>
            </a:pPr>
            <a:endParaRPr lang="en-US" altLang="en-US" sz="120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One example of what a local law </a:t>
            </a:r>
            <a:r>
              <a:rPr lang="en-US" sz="1200" b="0" i="1" u="none" strike="noStrike" kern="1200" dirty="0">
                <a:solidFill>
                  <a:schemeClr val="tx1"/>
                </a:solidFill>
                <a:effectLst/>
                <a:latin typeface="+mn-lt"/>
                <a:ea typeface="+mn-ea"/>
                <a:cs typeface="+mn-cs"/>
              </a:rPr>
              <a:t>might</a:t>
            </a:r>
            <a:r>
              <a:rPr lang="en-US" sz="1200" b="0" i="0" u="none" strike="noStrike" kern="1200" dirty="0">
                <a:solidFill>
                  <a:schemeClr val="tx1"/>
                </a:solidFill>
                <a:effectLst/>
                <a:latin typeface="+mn-lt"/>
                <a:ea typeface="+mn-ea"/>
                <a:cs typeface="+mn-cs"/>
              </a:rPr>
              <a:t> look like…: </a:t>
            </a:r>
          </a:p>
          <a:p>
            <a:r>
              <a:rPr lang="en-US" sz="1200" b="0" i="0" u="none" strike="noStrike" kern="1200" dirty="0">
                <a:solidFill>
                  <a:schemeClr val="tx1"/>
                </a:solidFill>
                <a:effectLst/>
                <a:latin typeface="+mn-lt"/>
                <a:ea typeface="+mn-ea"/>
                <a:cs typeface="+mn-cs"/>
              </a:rPr>
              <a:t>This week, the Delaware state Senate voted for legislation prohibiting landlords from renting residential units with known or suspected bed bug infestations. Also, it requires landlords to notify prospective tenants if </a:t>
            </a:r>
            <a:r>
              <a:rPr lang="en-US" sz="1200" b="1" i="0" u="none" strike="noStrike" kern="1200" dirty="0">
                <a:solidFill>
                  <a:schemeClr val="tx1"/>
                </a:solidFill>
                <a:effectLst/>
                <a:latin typeface="+mn-lt"/>
                <a:ea typeface="+mn-ea"/>
                <a:cs typeface="+mn-cs"/>
              </a:rPr>
              <a:t>adjacent</a:t>
            </a:r>
            <a:r>
              <a:rPr lang="en-US" sz="1200" b="0" i="0" u="none" strike="noStrike" kern="1200" dirty="0">
                <a:solidFill>
                  <a:schemeClr val="tx1"/>
                </a:solidFill>
                <a:effectLst/>
                <a:latin typeface="+mn-lt"/>
                <a:ea typeface="+mn-ea"/>
                <a:cs typeface="+mn-cs"/>
              </a:rPr>
              <a:t> units are infested with BB, and to keep written records of all complaints and control measures for two years.</a:t>
            </a:r>
          </a:p>
          <a:p>
            <a:r>
              <a:rPr lang="en-US" sz="1200" b="0" i="0" u="none" strike="noStrike" kern="1200" dirty="0">
                <a:solidFill>
                  <a:schemeClr val="tx1"/>
                </a:solidFill>
                <a:effectLst/>
                <a:latin typeface="+mn-lt"/>
                <a:ea typeface="+mn-ea"/>
                <a:cs typeface="+mn-cs"/>
              </a:rPr>
              <a:t>The legislation now goes to the state House for consideration before it becomes a law.</a:t>
            </a:r>
          </a:p>
          <a:p>
            <a:r>
              <a:rPr lang="en-US" sz="1200" b="0" i="0" u="none" strike="noStrike" kern="1200" dirty="0">
                <a:solidFill>
                  <a:schemeClr val="tx1"/>
                </a:solidFill>
                <a:effectLst/>
                <a:latin typeface="+mn-lt"/>
                <a:ea typeface="+mn-ea"/>
                <a:cs typeface="+mn-cs"/>
              </a:rPr>
              <a:t> </a:t>
            </a:r>
          </a:p>
          <a:p>
            <a:pPr marL="0" marR="0" lvl="0" indent="-229891" algn="l" defTabSz="914400" rtl="0" eaLnBrk="1" fontAlgn="auto" latinLnBrk="0" hangingPunct="1">
              <a:lnSpc>
                <a:spcPct val="100000"/>
              </a:lnSpc>
              <a:spcBef>
                <a:spcPts val="608"/>
              </a:spcBef>
              <a:spcAft>
                <a:spcPts val="0"/>
              </a:spcAft>
              <a:buClrTx/>
              <a:buSzTx/>
              <a:buFontTx/>
              <a:buNone/>
              <a:tabLst/>
              <a:defRPr/>
            </a:pPr>
            <a:endParaRPr lang="en-US" altLang="en-US" sz="1200" dirty="0">
              <a:latin typeface="Arial" panose="020B0604020202020204" pitchFamily="34" charset="0"/>
              <a:cs typeface="Arial" panose="020B0604020202020204" pitchFamily="34" charset="0"/>
            </a:endParaRPr>
          </a:p>
          <a:p>
            <a:pPr indent="-229891">
              <a:spcBef>
                <a:spcPts val="608"/>
              </a:spcBef>
              <a:defRPr/>
            </a:pPr>
            <a:endParaRPr lang="en-US" altLang="en-US" i="1" dirty="0">
              <a:latin typeface="Arial" panose="020B0604020202020204" pitchFamily="34" charset="0"/>
              <a:ea typeface="ＭＳ Ｐゴシック" panose="020B0600070205080204" pitchFamily="34" charset="-128"/>
            </a:endParaRPr>
          </a:p>
          <a:p>
            <a:pPr indent="-229891">
              <a:spcBef>
                <a:spcPts val="608"/>
              </a:spcBef>
              <a:defRPr/>
            </a:pPr>
            <a:endParaRPr lang="en-US" altLang="en-US" i="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60656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6ECE87D-DE2B-404D-84E6-0C822CF379E2}"/>
              </a:ext>
            </a:extLst>
          </p:cNvPr>
          <p:cNvSpPr>
            <a:spLocks noGrp="1"/>
          </p:cNvSpPr>
          <p:nvPr>
            <p:ph type="body" idx="1"/>
          </p:nvPr>
        </p:nvSpPr>
        <p:spPr/>
        <p:txBody>
          <a:bodyPr/>
          <a:lstStyle/>
          <a:p>
            <a:r>
              <a:rPr lang="en-US" dirty="0"/>
              <a:t>Trainer bio here</a:t>
            </a:r>
          </a:p>
        </p:txBody>
      </p:sp>
    </p:spTree>
    <p:extLst>
      <p:ext uri="{BB962C8B-B14F-4D97-AF65-F5344CB8AC3E}">
        <p14:creationId xmlns:p14="http://schemas.microsoft.com/office/powerpoint/2010/main" val="24214320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0DB8C60C-A1F6-3441-A99B-253E7372FAA9}"/>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IPM in Multifamily Housing Training</a:t>
            </a:r>
          </a:p>
        </p:txBody>
      </p:sp>
      <p:sp>
        <p:nvSpPr>
          <p:cNvPr id="182275" name="Rectangle 6">
            <a:extLst>
              <a:ext uri="{FF2B5EF4-FFF2-40B4-BE49-F238E27FC236}">
                <a16:creationId xmlns:a16="http://schemas.microsoft.com/office/drawing/2014/main" id="{A4A8A6DC-2F8E-874C-8DFD-1B9E16147472}"/>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www.StopPests.org</a:t>
            </a:r>
          </a:p>
        </p:txBody>
      </p:sp>
      <p:sp>
        <p:nvSpPr>
          <p:cNvPr id="182276" name="Rectangle 7">
            <a:extLst>
              <a:ext uri="{FF2B5EF4-FFF2-40B4-BE49-F238E27FC236}">
                <a16:creationId xmlns:a16="http://schemas.microsoft.com/office/drawing/2014/main" id="{0533CF2E-6A1C-8042-AD16-25793A0069B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fld id="{48CE9F45-4789-7144-BF3E-9F73D0A59300}" type="slidenum">
              <a:rPr lang="en-US" altLang="en-US" sz="1100">
                <a:ea typeface="Osaka" panose="020B0600000000000000" pitchFamily="34" charset="-128"/>
              </a:rPr>
              <a:pPr>
                <a:spcBef>
                  <a:spcPct val="0"/>
                </a:spcBef>
                <a:defRPr/>
              </a:pPr>
              <a:t>41</a:t>
            </a:fld>
            <a:endParaRPr lang="en-US" altLang="en-US" sz="1100">
              <a:ea typeface="Osaka" panose="020B0600000000000000" pitchFamily="34" charset="-128"/>
            </a:endParaRPr>
          </a:p>
        </p:txBody>
      </p:sp>
      <p:sp>
        <p:nvSpPr>
          <p:cNvPr id="182277" name="Rectangle 7">
            <a:extLst>
              <a:ext uri="{FF2B5EF4-FFF2-40B4-BE49-F238E27FC236}">
                <a16:creationId xmlns:a16="http://schemas.microsoft.com/office/drawing/2014/main" id="{52B2F293-1F03-3545-B694-A43B5265C517}"/>
              </a:ext>
            </a:extLst>
          </p:cNvPr>
          <p:cNvSpPr txBox="1">
            <a:spLocks noGrp="1" noChangeArrowheads="1"/>
          </p:cNvSpPr>
          <p:nvPr/>
        </p:nvSpPr>
        <p:spPr bwMode="auto">
          <a:xfrm>
            <a:off x="4145280" y="9272826"/>
            <a:ext cx="3168227" cy="486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64" tIns="48781" rIns="97564" bIns="48781"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defTabSz="1020242">
              <a:spcBef>
                <a:spcPct val="0"/>
              </a:spcBef>
              <a:buClrTx/>
              <a:buSzTx/>
              <a:defRPr/>
            </a:pPr>
            <a:fld id="{1C4DF11B-9D88-E946-9F5C-363DF56A3173}" type="slidenum">
              <a:rPr lang="en-US" altLang="en-US">
                <a:ea typeface="Osaka" panose="020B0600000000000000" pitchFamily="34" charset="-128"/>
              </a:rPr>
              <a:pPr algn="r" defTabSz="1020242">
                <a:spcBef>
                  <a:spcPct val="0"/>
                </a:spcBef>
                <a:buClrTx/>
                <a:buSzTx/>
                <a:defRPr/>
              </a:pPr>
              <a:t>41</a:t>
            </a:fld>
            <a:endParaRPr lang="en-US" altLang="en-US">
              <a:ea typeface="Osaka" panose="020B0600000000000000" pitchFamily="34" charset="-128"/>
            </a:endParaRPr>
          </a:p>
        </p:txBody>
      </p:sp>
      <p:sp>
        <p:nvSpPr>
          <p:cNvPr id="182278" name="Rectangle 2">
            <a:extLst>
              <a:ext uri="{FF2B5EF4-FFF2-40B4-BE49-F238E27FC236}">
                <a16:creationId xmlns:a16="http://schemas.microsoft.com/office/drawing/2014/main" id="{33D46F9B-DECA-774F-8F61-21302B8479E6}"/>
              </a:ext>
            </a:extLst>
          </p:cNvPr>
          <p:cNvSpPr>
            <a:spLocks noGrp="1" noRot="1" noChangeAspect="1" noChangeArrowheads="1" noTextEdit="1"/>
          </p:cNvSpPr>
          <p:nvPr>
            <p:ph type="sldImg"/>
          </p:nvPr>
        </p:nvSpPr>
        <p:spPr>
          <a:solidFill>
            <a:srgbClr val="FFFFFF"/>
          </a:solidFill>
          <a:ln/>
        </p:spPr>
      </p:sp>
      <p:sp>
        <p:nvSpPr>
          <p:cNvPr id="182279" name="Rectangle 3">
            <a:extLst>
              <a:ext uri="{FF2B5EF4-FFF2-40B4-BE49-F238E27FC236}">
                <a16:creationId xmlns:a16="http://schemas.microsoft.com/office/drawing/2014/main" id="{875C0598-C6D4-CE44-A18F-0BE6A250C829}"/>
              </a:ext>
            </a:extLst>
          </p:cNvPr>
          <p:cNvSpPr>
            <a:spLocks noGrp="1" noChangeArrowheads="1"/>
          </p:cNvSpPr>
          <p:nvPr>
            <p:ph type="body" idx="1"/>
          </p:nvPr>
        </p:nvSpPr>
        <p:spPr>
          <a:xfrm>
            <a:off x="729828" y="4637247"/>
            <a:ext cx="5855547" cy="4392216"/>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80000"/>
              </a:lnSpc>
              <a:spcBef>
                <a:spcPct val="30000"/>
              </a:spcBef>
              <a:spcAft>
                <a:spcPts val="0"/>
              </a:spcAft>
              <a:buClrTx/>
              <a:buSzTx/>
              <a:buFontTx/>
              <a:buNone/>
              <a:tabLst/>
              <a:defRPr/>
            </a:pPr>
            <a:r>
              <a:rPr lang="en-US" altLang="en-US" sz="1400" dirty="0">
                <a:latin typeface="Arial" panose="020B0604020202020204" pitchFamily="34" charset="0"/>
                <a:ea typeface="ＭＳ Ｐゴシック" panose="020B0600070205080204" pitchFamily="34" charset="-128"/>
                <a:cs typeface="Arial" panose="020B0604020202020204" pitchFamily="34" charset="0"/>
              </a:rPr>
              <a:t>HUD  issued  a voluntary guidance on integrated pest management in 2006. The Public and Indian Housing Notice on </a:t>
            </a:r>
            <a:r>
              <a:rPr lang="en-US" altLang="en-US" sz="1400" dirty="0">
                <a:solidFill>
                  <a:srgbClr val="000000"/>
                </a:solidFill>
                <a:latin typeface="Arial" panose="020B0604020202020204" pitchFamily="34" charset="0"/>
                <a:cs typeface="Arial" panose="020B0604020202020204" pitchFamily="34" charset="0"/>
              </a:rPr>
              <a:t>Promotion of Integrated Pest Management </a:t>
            </a:r>
            <a:r>
              <a:rPr lang="en-US" altLang="en-US" sz="1400" dirty="0">
                <a:latin typeface="Arial" panose="020B0604020202020204" pitchFamily="34" charset="0"/>
                <a:ea typeface="ＭＳ Ｐゴシック" panose="020B0600070205080204" pitchFamily="34" charset="-128"/>
                <a:cs typeface="Arial" panose="020B0604020202020204" pitchFamily="34" charset="0"/>
              </a:rPr>
              <a:t>was updated in 2011. </a:t>
            </a:r>
            <a:r>
              <a:rPr kumimoji="0"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rPr>
              <a:t>According to HUD’s guidance documents, IPM offers the potential to:</a:t>
            </a:r>
          </a:p>
          <a:p>
            <a:pPr marL="0" marR="0" lvl="0" indent="0" algn="l" defTabSz="914400" rtl="0" eaLnBrk="1" fontAlgn="auto" latinLnBrk="0" hangingPunct="1">
              <a:lnSpc>
                <a:spcPct val="80000"/>
              </a:lnSpc>
              <a:spcBef>
                <a:spcPct val="30000"/>
              </a:spcBef>
              <a:spcAft>
                <a:spcPts val="0"/>
              </a:spcAft>
              <a:buClrTx/>
              <a:buSzTx/>
              <a:buFontTx/>
              <a:buNone/>
              <a:tabLst/>
              <a:defRPr/>
            </a:pPr>
            <a:endParaRPr kumimoji="0"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a:p>
            <a:pPr marL="342900" marR="0" lvl="0" indent="-342900" algn="l" defTabSz="914400" rtl="0" eaLnBrk="1" fontAlgn="auto" latinLnBrk="0" hangingPunct="1">
              <a:lnSpc>
                <a:spcPct val="80000"/>
              </a:lnSpc>
              <a:spcBef>
                <a:spcPct val="30000"/>
              </a:spcBef>
              <a:spcAft>
                <a:spcPts val="0"/>
              </a:spcAft>
              <a:buClrTx/>
              <a:buSzTx/>
              <a:buFontTx/>
              <a:buChar char="•"/>
              <a:tabLst/>
              <a:defRPr/>
            </a:pPr>
            <a:r>
              <a:rPr kumimoji="0"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rPr>
              <a:t>&lt;click&gt;Ensure </a:t>
            </a:r>
            <a:r>
              <a:rPr kumimoji="0"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mn-cs"/>
              </a:rPr>
              <a:t>efficacy</a:t>
            </a:r>
            <a:r>
              <a:rPr kumimoji="0"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rPr>
              <a:t> of pest elimination - Efficacy means the </a:t>
            </a:r>
            <a:r>
              <a:rPr lang="en-US" sz="1400" b="0" i="0" kern="1200" dirty="0">
                <a:solidFill>
                  <a:schemeClr val="tx1"/>
                </a:solidFill>
                <a:effectLst/>
                <a:latin typeface="Arial" panose="020B0604020202020204" pitchFamily="34" charset="0"/>
                <a:ea typeface="+mn-ea"/>
                <a:cs typeface="Arial" panose="020B0604020202020204" pitchFamily="34" charset="0"/>
              </a:rPr>
              <a:t>ability to produce a desired or intended result. </a:t>
            </a:r>
          </a:p>
          <a:p>
            <a:pPr marL="342900" marR="0" lvl="0" indent="-342900" algn="l" defTabSz="914400" rtl="0" eaLnBrk="1" fontAlgn="auto" latinLnBrk="0" hangingPunct="1">
              <a:lnSpc>
                <a:spcPct val="80000"/>
              </a:lnSpc>
              <a:spcBef>
                <a:spcPct val="30000"/>
              </a:spcBef>
              <a:spcAft>
                <a:spcPts val="0"/>
              </a:spcAft>
              <a:buClrTx/>
              <a:buSzTx/>
              <a:buFontTx/>
              <a:buChar char="•"/>
              <a:tabLst/>
              <a:defRPr/>
            </a:pPr>
            <a:r>
              <a:rPr lang="en-US" sz="1400" b="0" i="0" kern="1200" dirty="0">
                <a:solidFill>
                  <a:schemeClr val="tx1"/>
                </a:solidFill>
                <a:effectLst/>
                <a:latin typeface="Arial" panose="020B0604020202020204" pitchFamily="34" charset="0"/>
                <a:ea typeface="+mn-ea"/>
                <a:cs typeface="Arial" panose="020B0604020202020204" pitchFamily="34" charset="0"/>
              </a:rPr>
              <a:t>&lt;click&gt;</a:t>
            </a:r>
            <a:r>
              <a:rPr kumimoji="0"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rPr>
              <a:t>IPM can protect the health of residents. Minimizing the use of dangerous chemical treatments also it protects the property staff and the environment.</a:t>
            </a:r>
          </a:p>
          <a:p>
            <a:pPr marL="0" marR="0" lvl="0" indent="0" algn="l" defTabSz="914400" rtl="0" eaLnBrk="1" fontAlgn="auto" latinLnBrk="0" hangingPunct="1">
              <a:lnSpc>
                <a:spcPct val="80000"/>
              </a:lnSpc>
              <a:spcBef>
                <a:spcPct val="30000"/>
              </a:spcBef>
              <a:spcAft>
                <a:spcPts val="0"/>
              </a:spcAft>
              <a:buClrTx/>
              <a:buSzTx/>
              <a:buFontTx/>
              <a:buNone/>
              <a:tabLst/>
              <a:defRPr/>
            </a:pPr>
            <a:r>
              <a:rPr kumimoji="0"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rPr>
              <a:t>&lt;click&gt; When we seal up pest entry points and repair water leaks to control pest infestation, the life of the building is often extended.</a:t>
            </a:r>
          </a:p>
          <a:p>
            <a:pPr marL="0" marR="0" lvl="0" indent="0" algn="l" defTabSz="914400" rtl="0" eaLnBrk="1" fontAlgn="auto" latinLnBrk="0" hangingPunct="1">
              <a:lnSpc>
                <a:spcPct val="80000"/>
              </a:lnSpc>
              <a:spcBef>
                <a:spcPct val="30000"/>
              </a:spcBef>
              <a:spcAft>
                <a:spcPts val="0"/>
              </a:spcAft>
              <a:buClrTx/>
              <a:buSzTx/>
              <a:buFontTx/>
              <a:buNone/>
              <a:tabLst/>
              <a:defRPr/>
            </a:pPr>
            <a:endParaRPr kumimoji="0" lang="en-US" altLang="en-US" sz="1200" b="0" i="1" u="none" strike="noStrike" kern="1200" cap="none" spc="0" normalizeH="0" baseline="0" noProof="0" dirty="0">
              <a:ln>
                <a:noFill/>
              </a:ln>
              <a:solidFill>
                <a:srgbClr val="000000"/>
              </a:solidFill>
              <a:effectLst/>
              <a:uLnTx/>
              <a:uFillTx/>
              <a:latin typeface="Arial" panose="020B0604020202020204" pitchFamily="34" charset="0"/>
              <a:ea typeface="Osaka" charset="-128"/>
              <a:cs typeface="+mn-cs"/>
            </a:endParaRPr>
          </a:p>
          <a:p>
            <a:pPr marL="0" marR="0" lvl="0" indent="0" algn="l" defTabSz="914400" rtl="0" eaLnBrk="1" fontAlgn="auto" latinLnBrk="0" hangingPunct="1">
              <a:lnSpc>
                <a:spcPct val="80000"/>
              </a:lnSpc>
              <a:spcBef>
                <a:spcPct val="30000"/>
              </a:spcBef>
              <a:spcAft>
                <a:spcPts val="0"/>
              </a:spcAft>
              <a:buClrTx/>
              <a:buSzTx/>
              <a:buFontTx/>
              <a:buNone/>
              <a:tabLst/>
              <a:defRPr/>
            </a:pPr>
            <a:r>
              <a:rPr kumimoji="0"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rPr>
              <a:t>&lt;click&gt;Since IPM’s methodologies are often long-term treatments, they can generate significant savings compared to the ongoing use of pesticides.  </a:t>
            </a:r>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a:p>
            <a:pPr marL="0" marR="0" lvl="0" indent="0" algn="l" defTabSz="914400" rtl="0" eaLnBrk="1" fontAlgn="auto" latinLnBrk="0" hangingPunct="1">
              <a:lnSpc>
                <a:spcPct val="80000"/>
              </a:lnSpc>
              <a:spcBef>
                <a:spcPct val="30000"/>
              </a:spcBef>
              <a:spcAft>
                <a:spcPts val="0"/>
              </a:spcAft>
              <a:buClrTx/>
              <a:buSzTx/>
              <a:buFontTx/>
              <a:buNone/>
              <a:tabLst/>
              <a:defRPr/>
            </a:pPr>
            <a:endParaRPr kumimoji="0" lang="en-US" altLang="en-US" sz="1200" b="0" i="1" u="none" strike="noStrike" kern="1200" cap="none" spc="0" normalizeH="0" baseline="0" noProof="0" dirty="0">
              <a:ln>
                <a:noFill/>
              </a:ln>
              <a:solidFill>
                <a:srgbClr val="000000"/>
              </a:solidFill>
              <a:effectLst/>
              <a:uLnTx/>
              <a:uFillTx/>
              <a:latin typeface="Arial" panose="020B0604020202020204" pitchFamily="34" charset="0"/>
              <a:ea typeface="Osaka" charset="-128"/>
              <a:cs typeface="+mn-cs"/>
            </a:endParaRPr>
          </a:p>
          <a:p>
            <a:pPr marL="0" marR="0" lvl="0" indent="0" algn="l" defTabSz="914400" rtl="0" eaLnBrk="1" fontAlgn="auto" latinLnBrk="0" hangingPunct="1">
              <a:lnSpc>
                <a:spcPct val="80000"/>
              </a:lnSpc>
              <a:spcBef>
                <a:spcPct val="3000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rPr>
              <a:t>&lt;click&gt;IPM effectively eliminates pests in safer, longer term, and cost-effective ways than traditional pesticide treatments.</a:t>
            </a:r>
          </a:p>
          <a:p>
            <a:pPr marL="0" marR="0" lvl="0" indent="0" algn="l" defTabSz="914400" rtl="0" eaLnBrk="1" fontAlgn="auto" latinLnBrk="0" hangingPunct="1">
              <a:lnSpc>
                <a:spcPct val="80000"/>
              </a:lnSpc>
              <a:spcBef>
                <a:spcPct val="30000"/>
              </a:spcBef>
              <a:spcAft>
                <a:spcPts val="0"/>
              </a:spcAft>
              <a:buClrTx/>
              <a:buSzTx/>
              <a:buFontTx/>
              <a:buNone/>
              <a:tabLst/>
              <a:defRPr/>
            </a:pPr>
            <a:endParaRPr kumimoji="0" lang="en-US" altLang="en-US" sz="1200" b="0" i="1" u="none" strike="noStrike" kern="1200" cap="none" spc="0" normalizeH="0" baseline="0" noProof="0" dirty="0">
              <a:ln>
                <a:noFill/>
              </a:ln>
              <a:solidFill>
                <a:srgbClr val="000000"/>
              </a:solidFill>
              <a:effectLst/>
              <a:uLnTx/>
              <a:uFillTx/>
              <a:latin typeface="Arial" panose="020B0604020202020204" pitchFamily="34" charset="0"/>
              <a:ea typeface="Osaka" charset="-128"/>
              <a:cs typeface="+mn-cs"/>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486411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0DB8C60C-A1F6-3441-A99B-253E7372FAA9}"/>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IPM in Multifamily Housing Training</a:t>
            </a:r>
          </a:p>
        </p:txBody>
      </p:sp>
      <p:sp>
        <p:nvSpPr>
          <p:cNvPr id="182275" name="Rectangle 6">
            <a:extLst>
              <a:ext uri="{FF2B5EF4-FFF2-40B4-BE49-F238E27FC236}">
                <a16:creationId xmlns:a16="http://schemas.microsoft.com/office/drawing/2014/main" id="{A4A8A6DC-2F8E-874C-8DFD-1B9E16147472}"/>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www.StopPests.org</a:t>
            </a:r>
          </a:p>
        </p:txBody>
      </p:sp>
      <p:sp>
        <p:nvSpPr>
          <p:cNvPr id="182276" name="Rectangle 7">
            <a:extLst>
              <a:ext uri="{FF2B5EF4-FFF2-40B4-BE49-F238E27FC236}">
                <a16:creationId xmlns:a16="http://schemas.microsoft.com/office/drawing/2014/main" id="{0533CF2E-6A1C-8042-AD16-25793A0069B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fld id="{48CE9F45-4789-7144-BF3E-9F73D0A59300}" type="slidenum">
              <a:rPr lang="en-US" altLang="en-US" sz="1100">
                <a:ea typeface="Osaka" panose="020B0600000000000000" pitchFamily="34" charset="-128"/>
              </a:rPr>
              <a:pPr>
                <a:spcBef>
                  <a:spcPct val="0"/>
                </a:spcBef>
                <a:defRPr/>
              </a:pPr>
              <a:t>42</a:t>
            </a:fld>
            <a:endParaRPr lang="en-US" altLang="en-US" sz="1100">
              <a:ea typeface="Osaka" panose="020B0600000000000000" pitchFamily="34" charset="-128"/>
            </a:endParaRPr>
          </a:p>
        </p:txBody>
      </p:sp>
      <p:sp>
        <p:nvSpPr>
          <p:cNvPr id="182277" name="Rectangle 7">
            <a:extLst>
              <a:ext uri="{FF2B5EF4-FFF2-40B4-BE49-F238E27FC236}">
                <a16:creationId xmlns:a16="http://schemas.microsoft.com/office/drawing/2014/main" id="{52B2F293-1F03-3545-B694-A43B5265C517}"/>
              </a:ext>
            </a:extLst>
          </p:cNvPr>
          <p:cNvSpPr txBox="1">
            <a:spLocks noGrp="1" noChangeArrowheads="1"/>
          </p:cNvSpPr>
          <p:nvPr/>
        </p:nvSpPr>
        <p:spPr bwMode="auto">
          <a:xfrm>
            <a:off x="4145280" y="9272826"/>
            <a:ext cx="3168227" cy="486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64" tIns="48781" rIns="97564" bIns="48781"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defTabSz="1020242">
              <a:spcBef>
                <a:spcPct val="0"/>
              </a:spcBef>
              <a:buClrTx/>
              <a:buSzTx/>
              <a:defRPr/>
            </a:pPr>
            <a:fld id="{1C4DF11B-9D88-E946-9F5C-363DF56A3173}" type="slidenum">
              <a:rPr lang="en-US" altLang="en-US">
                <a:ea typeface="Osaka" panose="020B0600000000000000" pitchFamily="34" charset="-128"/>
              </a:rPr>
              <a:pPr algn="r" defTabSz="1020242">
                <a:spcBef>
                  <a:spcPct val="0"/>
                </a:spcBef>
                <a:buClrTx/>
                <a:buSzTx/>
                <a:defRPr/>
              </a:pPr>
              <a:t>42</a:t>
            </a:fld>
            <a:endParaRPr lang="en-US" altLang="en-US">
              <a:ea typeface="Osaka" panose="020B0600000000000000" pitchFamily="34" charset="-128"/>
            </a:endParaRPr>
          </a:p>
        </p:txBody>
      </p:sp>
      <p:sp>
        <p:nvSpPr>
          <p:cNvPr id="182278" name="Rectangle 2">
            <a:extLst>
              <a:ext uri="{FF2B5EF4-FFF2-40B4-BE49-F238E27FC236}">
                <a16:creationId xmlns:a16="http://schemas.microsoft.com/office/drawing/2014/main" id="{33D46F9B-DECA-774F-8F61-21302B8479E6}"/>
              </a:ext>
            </a:extLst>
          </p:cNvPr>
          <p:cNvSpPr>
            <a:spLocks noGrp="1" noRot="1" noChangeAspect="1" noChangeArrowheads="1" noTextEdit="1"/>
          </p:cNvSpPr>
          <p:nvPr>
            <p:ph type="sldImg"/>
          </p:nvPr>
        </p:nvSpPr>
        <p:spPr>
          <a:solidFill>
            <a:srgbClr val="FFFFFF"/>
          </a:solidFill>
          <a:ln/>
        </p:spPr>
      </p:sp>
      <p:sp>
        <p:nvSpPr>
          <p:cNvPr id="182279" name="Rectangle 3">
            <a:extLst>
              <a:ext uri="{FF2B5EF4-FFF2-40B4-BE49-F238E27FC236}">
                <a16:creationId xmlns:a16="http://schemas.microsoft.com/office/drawing/2014/main" id="{875C0598-C6D4-CE44-A18F-0BE6A250C829}"/>
              </a:ext>
            </a:extLst>
          </p:cNvPr>
          <p:cNvSpPr>
            <a:spLocks noGrp="1" noChangeArrowheads="1"/>
          </p:cNvSpPr>
          <p:nvPr>
            <p:ph type="body" idx="1"/>
          </p:nvPr>
        </p:nvSpPr>
        <p:spPr>
          <a:xfrm>
            <a:off x="729828" y="4637247"/>
            <a:ext cx="5855547" cy="4392216"/>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80000"/>
              </a:lnSpc>
              <a:spcBef>
                <a:spcPct val="3000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rPr>
              <a:t>And, the full federal notice on HUD’s IPM guidance can be found at HUD.gov</a:t>
            </a:r>
          </a:p>
          <a:p>
            <a:pPr marL="0" marR="0" lvl="0" indent="0" algn="l" defTabSz="914400" rtl="0" eaLnBrk="1" fontAlgn="auto" latinLnBrk="0" hangingPunct="1">
              <a:lnSpc>
                <a:spcPct val="80000"/>
              </a:lnSpc>
              <a:spcBef>
                <a:spcPct val="30000"/>
              </a:spcBef>
              <a:spcAft>
                <a:spcPts val="0"/>
              </a:spcAft>
              <a:buClrTx/>
              <a:buSzTx/>
              <a:buFontTx/>
              <a:buNone/>
              <a:tabLst/>
              <a:defRPr/>
            </a:pPr>
            <a:endParaRPr kumimoji="0" lang="en-US" altLang="en-US" sz="1200" b="0" i="1" u="none" strike="noStrike" kern="1200" cap="none" spc="0" normalizeH="0" baseline="0" noProof="0" dirty="0">
              <a:ln>
                <a:noFill/>
              </a:ln>
              <a:solidFill>
                <a:srgbClr val="000000"/>
              </a:solidFill>
              <a:effectLst/>
              <a:uLnTx/>
              <a:uFillTx/>
              <a:latin typeface="Arial" panose="020B0604020202020204" pitchFamily="34" charset="0"/>
              <a:ea typeface="Osaka" charset="-128"/>
              <a:cs typeface="+mn-cs"/>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609162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FBAEC694-9F26-9643-ABFC-C4CDEADDBD66}"/>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IPM in Multifamily Housing Training</a:t>
            </a:r>
          </a:p>
        </p:txBody>
      </p:sp>
      <p:sp>
        <p:nvSpPr>
          <p:cNvPr id="188419" name="Rectangle 6">
            <a:extLst>
              <a:ext uri="{FF2B5EF4-FFF2-40B4-BE49-F238E27FC236}">
                <a16:creationId xmlns:a16="http://schemas.microsoft.com/office/drawing/2014/main" id="{9749B5B2-E367-CE47-9B5C-6987EDC14EB0}"/>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www.StopPests.org</a:t>
            </a:r>
          </a:p>
        </p:txBody>
      </p:sp>
      <p:sp>
        <p:nvSpPr>
          <p:cNvPr id="188420" name="Rectangle 7">
            <a:extLst>
              <a:ext uri="{FF2B5EF4-FFF2-40B4-BE49-F238E27FC236}">
                <a16:creationId xmlns:a16="http://schemas.microsoft.com/office/drawing/2014/main" id="{AA03F336-0DE8-4E42-A8C2-96482890B24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fld id="{5E6F796E-D3AB-DE44-9289-4460D0C13BC0}" type="slidenum">
              <a:rPr lang="en-US" altLang="en-US" sz="1100">
                <a:ea typeface="Osaka" panose="020B0600000000000000" pitchFamily="34" charset="-128"/>
              </a:rPr>
              <a:pPr>
                <a:spcBef>
                  <a:spcPct val="0"/>
                </a:spcBef>
                <a:defRPr/>
              </a:pPr>
              <a:t>43</a:t>
            </a:fld>
            <a:endParaRPr lang="en-US" altLang="en-US" sz="1100">
              <a:ea typeface="Osaka" panose="020B0600000000000000" pitchFamily="34" charset="-128"/>
            </a:endParaRPr>
          </a:p>
        </p:txBody>
      </p:sp>
      <p:sp>
        <p:nvSpPr>
          <p:cNvPr id="188421" name="Rectangle 2">
            <a:extLst>
              <a:ext uri="{FF2B5EF4-FFF2-40B4-BE49-F238E27FC236}">
                <a16:creationId xmlns:a16="http://schemas.microsoft.com/office/drawing/2014/main" id="{597D63E6-936C-9845-8A27-28282F4E677C}"/>
              </a:ext>
            </a:extLst>
          </p:cNvPr>
          <p:cNvSpPr>
            <a:spLocks noGrp="1" noRot="1" noChangeAspect="1" noChangeArrowheads="1" noTextEdit="1"/>
          </p:cNvSpPr>
          <p:nvPr>
            <p:ph type="sldImg"/>
          </p:nvPr>
        </p:nvSpPr>
        <p:spPr>
          <a:ln/>
        </p:spPr>
      </p:sp>
      <p:sp>
        <p:nvSpPr>
          <p:cNvPr id="188422" name="Rectangle 3">
            <a:extLst>
              <a:ext uri="{FF2B5EF4-FFF2-40B4-BE49-F238E27FC236}">
                <a16:creationId xmlns:a16="http://schemas.microsoft.com/office/drawing/2014/main" id="{0EDC0874-0EF3-9D48-AE0F-A8F2FECA34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One of the main points in HUD’s guidance on IPM is recordkeeping is essential. the IPM guidance encourages good record keeping. In IPM, documentation is Key.  It is important to keep accurate, thorough records.</a:t>
            </a:r>
            <a:endParaRPr lang="en-US" altLang="ja-JP" sz="1400" i="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dirty="0">
                <a:latin typeface="Arial" panose="020B0604020202020204" pitchFamily="34" charset="0"/>
                <a:ea typeface="ヒラギノ角ゴ Pro W3" panose="020B0300000000000000" pitchFamily="34" charset="-128"/>
              </a:rPr>
              <a:t>Record keeping brings accountability to pest management and ensures that problems are fixed before the infestation grows. </a:t>
            </a:r>
            <a:r>
              <a:rPr lang="en-US" sz="1400" kern="1200" dirty="0">
                <a:solidFill>
                  <a:schemeClr val="tx1"/>
                </a:solidFill>
                <a:effectLst/>
                <a:latin typeface="Arial" panose="020B0604020202020204" pitchFamily="34" charset="0"/>
                <a:ea typeface="+mn-ea"/>
                <a:cs typeface="Arial" panose="020B0604020202020204" pitchFamily="34" charset="0"/>
              </a:rPr>
              <a:t>Accurate recordkeeping can also protect your agency in the event of any legal complaints.</a:t>
            </a:r>
            <a:endParaRPr lang="en-US" altLang="en-US" sz="1400" i="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400" dirty="0">
              <a:latin typeface="Arial" panose="020B0604020202020204" pitchFamily="34" charset="0"/>
              <a:ea typeface="ヒラギノ角ゴ Pro W3"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One cohesive log for each building </a:t>
            </a:r>
            <a:r>
              <a:rPr lang="en-US" sz="1400" kern="1200" dirty="0">
                <a:solidFill>
                  <a:schemeClr val="tx1"/>
                </a:solidFill>
                <a:effectLst/>
                <a:latin typeface="Arial" panose="020B0604020202020204" pitchFamily="34" charset="0"/>
                <a:ea typeface="+mn-ea"/>
                <a:cs typeface="Arial" panose="020B0604020202020204" pitchFamily="34" charset="0"/>
              </a:rPr>
              <a:t>allows building managers and PMP to</a:t>
            </a:r>
            <a:r>
              <a:rPr lang="en-US" altLang="ja-JP" sz="1400" i="0" dirty="0">
                <a:latin typeface="Arial" panose="020B0604020202020204" pitchFamily="34" charset="0"/>
                <a:ea typeface="ＭＳ Ｐゴシック" panose="020B0600070205080204" pitchFamily="34" charset="-128"/>
                <a:cs typeface="Arial" panose="020B0604020202020204" pitchFamily="34" charset="0"/>
              </a:rPr>
              <a:t> track pest trends within the building. </a:t>
            </a:r>
          </a:p>
          <a:p>
            <a:endParaRPr lang="en-US" altLang="en-US" sz="1400" i="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i="0" dirty="0">
                <a:latin typeface="Arial" panose="020B0604020202020204" pitchFamily="34" charset="0"/>
                <a:ea typeface="ＭＳ Ｐゴシック" panose="020B0600070205080204" pitchFamily="34" charset="-128"/>
                <a:cs typeface="Arial" panose="020B0604020202020204" pitchFamily="34" charset="0"/>
              </a:rPr>
              <a:t>We can then identify the units that have the highest level of infestation.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i="0" dirty="0">
                <a:latin typeface="Arial" panose="020B0604020202020204" pitchFamily="34" charset="0"/>
                <a:ea typeface="ＭＳ Ｐゴシック" panose="020B0600070205080204" pitchFamily="34" charset="-128"/>
                <a:cs typeface="Arial" panose="020B0604020202020204" pitchFamily="34" charset="0"/>
              </a:rPr>
              <a:t>We call these focus units because we want to “focus” most of our pest control resources in these units, enabling prompt action.</a:t>
            </a: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Arial" panose="020B0604020202020204" pitchFamily="34" charset="0"/>
              <a:ea typeface="+mn-ea"/>
              <a:cs typeface="Arial" panose="020B0604020202020204" pitchFamily="34" charset="0"/>
            </a:endParaRPr>
          </a:p>
          <a:p>
            <a:endParaRPr lang="en-US" altLang="en-US" sz="1400" i="0"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sz="1400" i="0"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1274606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FBAEC694-9F26-9643-ABFC-C4CDEADDBD66}"/>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IPM in Multifamily Housing Training</a:t>
            </a:r>
          </a:p>
        </p:txBody>
      </p:sp>
      <p:sp>
        <p:nvSpPr>
          <p:cNvPr id="188419" name="Rectangle 6">
            <a:extLst>
              <a:ext uri="{FF2B5EF4-FFF2-40B4-BE49-F238E27FC236}">
                <a16:creationId xmlns:a16="http://schemas.microsoft.com/office/drawing/2014/main" id="{9749B5B2-E367-CE47-9B5C-6987EDC14EB0}"/>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www.StopPests.org</a:t>
            </a:r>
          </a:p>
        </p:txBody>
      </p:sp>
      <p:sp>
        <p:nvSpPr>
          <p:cNvPr id="188420" name="Rectangle 7">
            <a:extLst>
              <a:ext uri="{FF2B5EF4-FFF2-40B4-BE49-F238E27FC236}">
                <a16:creationId xmlns:a16="http://schemas.microsoft.com/office/drawing/2014/main" id="{AA03F336-0DE8-4E42-A8C2-96482890B24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fld id="{5E6F796E-D3AB-DE44-9289-4460D0C13BC0}" type="slidenum">
              <a:rPr lang="en-US" altLang="en-US" sz="1100">
                <a:ea typeface="Osaka" panose="020B0600000000000000" pitchFamily="34" charset="-128"/>
              </a:rPr>
              <a:pPr>
                <a:spcBef>
                  <a:spcPct val="0"/>
                </a:spcBef>
                <a:defRPr/>
              </a:pPr>
              <a:t>44</a:t>
            </a:fld>
            <a:endParaRPr lang="en-US" altLang="en-US" sz="1100">
              <a:ea typeface="Osaka" panose="020B0600000000000000" pitchFamily="34" charset="-128"/>
            </a:endParaRPr>
          </a:p>
        </p:txBody>
      </p:sp>
      <p:sp>
        <p:nvSpPr>
          <p:cNvPr id="188421" name="Rectangle 2">
            <a:extLst>
              <a:ext uri="{FF2B5EF4-FFF2-40B4-BE49-F238E27FC236}">
                <a16:creationId xmlns:a16="http://schemas.microsoft.com/office/drawing/2014/main" id="{597D63E6-936C-9845-8A27-28282F4E677C}"/>
              </a:ext>
            </a:extLst>
          </p:cNvPr>
          <p:cNvSpPr>
            <a:spLocks noGrp="1" noRot="1" noChangeAspect="1" noChangeArrowheads="1" noTextEdit="1"/>
          </p:cNvSpPr>
          <p:nvPr>
            <p:ph type="sldImg"/>
          </p:nvPr>
        </p:nvSpPr>
        <p:spPr>
          <a:ln/>
        </p:spPr>
      </p:sp>
      <p:sp>
        <p:nvSpPr>
          <p:cNvPr id="188422" name="Rectangle 3">
            <a:extLst>
              <a:ext uri="{FF2B5EF4-FFF2-40B4-BE49-F238E27FC236}">
                <a16:creationId xmlns:a16="http://schemas.microsoft.com/office/drawing/2014/main" id="{0EDC0874-0EF3-9D48-AE0F-A8F2FECA34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An IPM log is one of the most essential pest control tools.  </a:t>
            </a:r>
          </a:p>
          <a:p>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Think of it as a master communication center for collecting and sharing information with everyone on the IPM team, allowing you to</a:t>
            </a:r>
            <a:r>
              <a:rPr lang="en-US" sz="1400" dirty="0">
                <a:effectLst/>
                <a:latin typeface="Calibri" panose="020F0502020204030204" pitchFamily="34" charset="0"/>
                <a:ea typeface="Calibri" panose="020F0502020204030204" pitchFamily="34" charset="0"/>
              </a:rPr>
              <a:t> review and evaluate the efficacy of your program. </a:t>
            </a:r>
            <a:endParaRPr lang="en-US" altLang="en-US" sz="1400" i="0"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sz="1400" i="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One way to ensure that the log is available to all who need it is to have your pest control records saved electronically. Paper records may not be easily accessible to all for 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Whether you chose to save your records electronically or on paper, just have a system that works for your organization</a:t>
            </a:r>
          </a:p>
          <a:p>
            <a:endParaRPr lang="en-US" altLang="en-US" sz="1400" i="0"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9712324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551435FC-2FA9-9846-983F-8411E90F511D}"/>
              </a:ext>
            </a:extLst>
          </p:cNvPr>
          <p:cNvSpPr>
            <a:spLocks noGrp="1" noRot="1" noChangeAspect="1" noChangeArrowheads="1" noTextEdit="1"/>
          </p:cNvSpPr>
          <p:nvPr>
            <p:ph type="sldImg"/>
          </p:nvPr>
        </p:nvSpPr>
        <p:spPr>
          <a:ln/>
        </p:spPr>
      </p:sp>
      <p:sp>
        <p:nvSpPr>
          <p:cNvPr id="190467" name="Notes Placeholder 2">
            <a:extLst>
              <a:ext uri="{FF2B5EF4-FFF2-40B4-BE49-F238E27FC236}">
                <a16:creationId xmlns:a16="http://schemas.microsoft.com/office/drawing/2014/main" id="{014B3FA4-3F0D-BD49-A0EB-1892B6678BA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The IPM log is a place to store all documents related to pest management.  Any IPM-related information collected during HUD and in-house inspections should be transferred to the IPM log. Examples of documents includes, schedules for treatments, Notifications, Pest Management product information, licenses, and numerous other documents.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400" i="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Let’s review a few sample documents.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400" i="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90468" name="Header Placeholder 3">
            <a:extLst>
              <a:ext uri="{FF2B5EF4-FFF2-40B4-BE49-F238E27FC236}">
                <a16:creationId xmlns:a16="http://schemas.microsoft.com/office/drawing/2014/main" id="{72817319-5FFF-7649-86AC-130995F15D16}"/>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IPM in Multifamily Housing Training</a:t>
            </a:r>
          </a:p>
        </p:txBody>
      </p:sp>
      <p:sp>
        <p:nvSpPr>
          <p:cNvPr id="190469" name="Footer Placeholder 4">
            <a:extLst>
              <a:ext uri="{FF2B5EF4-FFF2-40B4-BE49-F238E27FC236}">
                <a16:creationId xmlns:a16="http://schemas.microsoft.com/office/drawing/2014/main" id="{D391BFDF-3EDA-0F42-9557-64287A553247}"/>
              </a:ext>
            </a:extLst>
          </p:cNvPr>
          <p:cNvSpPr>
            <a:spLocks noGrp="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www.StopPests.org</a:t>
            </a:r>
          </a:p>
        </p:txBody>
      </p:sp>
      <p:sp>
        <p:nvSpPr>
          <p:cNvPr id="190470" name="Slide Number Placeholder 5">
            <a:extLst>
              <a:ext uri="{FF2B5EF4-FFF2-40B4-BE49-F238E27FC236}">
                <a16:creationId xmlns:a16="http://schemas.microsoft.com/office/drawing/2014/main" id="{7BBB65B0-DF19-0B4A-8453-DE19914DFC95}"/>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fld id="{117EA881-2773-7740-9AA5-98939F288E0A}" type="slidenum">
              <a:rPr lang="en-US" altLang="en-US" sz="1100">
                <a:ea typeface="Osaka" panose="020B0600000000000000" pitchFamily="34" charset="-128"/>
              </a:rPr>
              <a:pPr>
                <a:spcBef>
                  <a:spcPct val="0"/>
                </a:spcBef>
                <a:defRPr/>
              </a:pPr>
              <a:t>45</a:t>
            </a:fld>
            <a:endParaRPr lang="en-US" altLang="en-US" sz="1100">
              <a:ea typeface="Osaka" panose="020B0600000000000000" pitchFamily="34" charset="-128"/>
            </a:endParaRPr>
          </a:p>
        </p:txBody>
      </p:sp>
    </p:spTree>
    <p:extLst>
      <p:ext uri="{BB962C8B-B14F-4D97-AF65-F5344CB8AC3E}">
        <p14:creationId xmlns:p14="http://schemas.microsoft.com/office/powerpoint/2010/main" val="42301265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551435FC-2FA9-9846-983F-8411E90F511D}"/>
              </a:ext>
            </a:extLst>
          </p:cNvPr>
          <p:cNvSpPr>
            <a:spLocks noGrp="1" noRot="1" noChangeAspect="1" noChangeArrowheads="1" noTextEdit="1"/>
          </p:cNvSpPr>
          <p:nvPr>
            <p:ph type="sldImg"/>
          </p:nvPr>
        </p:nvSpPr>
        <p:spPr>
          <a:ln/>
        </p:spPr>
      </p:sp>
      <p:sp>
        <p:nvSpPr>
          <p:cNvPr id="190467" name="Notes Placeholder 2">
            <a:extLst>
              <a:ext uri="{FF2B5EF4-FFF2-40B4-BE49-F238E27FC236}">
                <a16:creationId xmlns:a16="http://schemas.microsoft.com/office/drawing/2014/main" id="{014B3FA4-3F0D-BD49-A0EB-1892B6678BA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Arial" panose="020B0604020202020204" pitchFamily="34" charset="0"/>
              <a:buNone/>
            </a:pPr>
            <a:r>
              <a:rPr lang="en-US" altLang="en-US" sz="1400" b="0" dirty="0">
                <a:latin typeface="Arial" panose="020B0604020202020204" pitchFamily="34" charset="0"/>
                <a:cs typeface="Arial" panose="020B0604020202020204" pitchFamily="34" charset="0"/>
              </a:rPr>
              <a:t>The Focus unit tracking log (or sheet), </a:t>
            </a:r>
            <a:r>
              <a:rPr lang="en-US" altLang="en-US" sz="1400" b="0" dirty="0">
                <a:latin typeface="Arial" panose="020B0604020202020204" pitchFamily="34" charset="0"/>
                <a:ea typeface="ヒラギノ角ゴ Pro W3" panose="020B0300000000000000" pitchFamily="34" charset="-128"/>
                <a:cs typeface="Arial" panose="020B0604020202020204" pitchFamily="34" charset="0"/>
              </a:rPr>
              <a:t>involves action from multiple departments (pest control, maintenance, resident support, etc.). This is one way that we can provide a holistic, or coordinated approach to IPM that unites sanitation, exclusion, repair, and pest control treatments.  This log highlights the treatments for Focus Units because of their higher level of infestation.  Quickly addressing Focus Units is a key strategy in multi-family IPM.   </a:t>
            </a:r>
            <a:endParaRPr lang="en-US" altLang="en-US" sz="1400" b="0" dirty="0">
              <a:latin typeface="Arial" panose="020B0604020202020204" pitchFamily="34" charset="0"/>
              <a:cs typeface="Arial" panose="020B0604020202020204" pitchFamily="34" charset="0"/>
            </a:endParaRPr>
          </a:p>
          <a:p>
            <a:endParaRPr lang="en-US" altLang="en-US" sz="1400" i="0" dirty="0">
              <a:latin typeface="Arial" panose="020B0604020202020204" pitchFamily="34" charset="0"/>
              <a:ea typeface="ＭＳ Ｐゴシック" panose="020B0600070205080204" pitchFamily="34" charset="-128"/>
            </a:endParaRPr>
          </a:p>
        </p:txBody>
      </p:sp>
      <p:sp>
        <p:nvSpPr>
          <p:cNvPr id="190468" name="Header Placeholder 3">
            <a:extLst>
              <a:ext uri="{FF2B5EF4-FFF2-40B4-BE49-F238E27FC236}">
                <a16:creationId xmlns:a16="http://schemas.microsoft.com/office/drawing/2014/main" id="{72817319-5FFF-7649-86AC-130995F15D16}"/>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IPM in Multifamily Housing Training</a:t>
            </a:r>
          </a:p>
        </p:txBody>
      </p:sp>
      <p:sp>
        <p:nvSpPr>
          <p:cNvPr id="190469" name="Footer Placeholder 4">
            <a:extLst>
              <a:ext uri="{FF2B5EF4-FFF2-40B4-BE49-F238E27FC236}">
                <a16:creationId xmlns:a16="http://schemas.microsoft.com/office/drawing/2014/main" id="{D391BFDF-3EDA-0F42-9557-64287A553247}"/>
              </a:ext>
            </a:extLst>
          </p:cNvPr>
          <p:cNvSpPr>
            <a:spLocks noGrp="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www.StopPests.org</a:t>
            </a:r>
          </a:p>
        </p:txBody>
      </p:sp>
      <p:sp>
        <p:nvSpPr>
          <p:cNvPr id="190470" name="Slide Number Placeholder 5">
            <a:extLst>
              <a:ext uri="{FF2B5EF4-FFF2-40B4-BE49-F238E27FC236}">
                <a16:creationId xmlns:a16="http://schemas.microsoft.com/office/drawing/2014/main" id="{7BBB65B0-DF19-0B4A-8453-DE19914DFC95}"/>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fld id="{117EA881-2773-7740-9AA5-98939F288E0A}" type="slidenum">
              <a:rPr lang="en-US" altLang="en-US" sz="1100">
                <a:ea typeface="Osaka" panose="020B0600000000000000" pitchFamily="34" charset="-128"/>
              </a:rPr>
              <a:pPr>
                <a:spcBef>
                  <a:spcPct val="0"/>
                </a:spcBef>
                <a:defRPr/>
              </a:pPr>
              <a:t>46</a:t>
            </a:fld>
            <a:endParaRPr lang="en-US" altLang="en-US" sz="1100">
              <a:ea typeface="Osaka" panose="020B0600000000000000" pitchFamily="34" charset="-128"/>
            </a:endParaRPr>
          </a:p>
        </p:txBody>
      </p:sp>
    </p:spTree>
    <p:extLst>
      <p:ext uri="{BB962C8B-B14F-4D97-AF65-F5344CB8AC3E}">
        <p14:creationId xmlns:p14="http://schemas.microsoft.com/office/powerpoint/2010/main" val="1026673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551435FC-2FA9-9846-983F-8411E90F511D}"/>
              </a:ext>
            </a:extLst>
          </p:cNvPr>
          <p:cNvSpPr>
            <a:spLocks noGrp="1" noRot="1" noChangeAspect="1" noChangeArrowheads="1" noTextEdit="1"/>
          </p:cNvSpPr>
          <p:nvPr>
            <p:ph type="sldImg"/>
          </p:nvPr>
        </p:nvSpPr>
        <p:spPr>
          <a:ln/>
        </p:spPr>
      </p:sp>
      <p:sp>
        <p:nvSpPr>
          <p:cNvPr id="190467" name="Notes Placeholder 2">
            <a:extLst>
              <a:ext uri="{FF2B5EF4-FFF2-40B4-BE49-F238E27FC236}">
                <a16:creationId xmlns:a16="http://schemas.microsoft.com/office/drawing/2014/main" id="{014B3FA4-3F0D-BD49-A0EB-1892B6678BA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l" defTabSz="914400" rtl="0" eaLnBrk="1" latinLnBrk="0" hangingPunct="1">
              <a:buFont typeface="Arial" panose="020B0604020202020204" pitchFamily="34" charset="0"/>
              <a:buNone/>
            </a:pPr>
            <a:r>
              <a:rPr lang="en-US" altLang="en-US" sz="1400" b="0" kern="1200" dirty="0">
                <a:solidFill>
                  <a:schemeClr val="tx1"/>
                </a:solidFill>
                <a:latin typeface="Arial" panose="020B0604020202020204" pitchFamily="34" charset="0"/>
                <a:ea typeface="+mn-ea"/>
                <a:cs typeface="Arial" panose="020B0604020202020204" pitchFamily="34" charset="0"/>
              </a:rPr>
              <a:t>Here is a sample Service log or service ticket, where we record all of the services the PMP performs, the types of pests present, the follow up recommendations, and the condition of the unit relative to pest management.  </a:t>
            </a:r>
          </a:p>
        </p:txBody>
      </p:sp>
      <p:sp>
        <p:nvSpPr>
          <p:cNvPr id="190468" name="Header Placeholder 3">
            <a:extLst>
              <a:ext uri="{FF2B5EF4-FFF2-40B4-BE49-F238E27FC236}">
                <a16:creationId xmlns:a16="http://schemas.microsoft.com/office/drawing/2014/main" id="{72817319-5FFF-7649-86AC-130995F15D16}"/>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IPM in Multifamily Housing Training</a:t>
            </a:r>
          </a:p>
        </p:txBody>
      </p:sp>
      <p:sp>
        <p:nvSpPr>
          <p:cNvPr id="190469" name="Footer Placeholder 4">
            <a:extLst>
              <a:ext uri="{FF2B5EF4-FFF2-40B4-BE49-F238E27FC236}">
                <a16:creationId xmlns:a16="http://schemas.microsoft.com/office/drawing/2014/main" id="{D391BFDF-3EDA-0F42-9557-64287A553247}"/>
              </a:ext>
            </a:extLst>
          </p:cNvPr>
          <p:cNvSpPr>
            <a:spLocks noGrp="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www.StopPests.org</a:t>
            </a:r>
          </a:p>
        </p:txBody>
      </p:sp>
      <p:sp>
        <p:nvSpPr>
          <p:cNvPr id="190470" name="Slide Number Placeholder 5">
            <a:extLst>
              <a:ext uri="{FF2B5EF4-FFF2-40B4-BE49-F238E27FC236}">
                <a16:creationId xmlns:a16="http://schemas.microsoft.com/office/drawing/2014/main" id="{7BBB65B0-DF19-0B4A-8453-DE19914DFC95}"/>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fld id="{117EA881-2773-7740-9AA5-98939F288E0A}" type="slidenum">
              <a:rPr lang="en-US" altLang="en-US" sz="1100">
                <a:ea typeface="Osaka" panose="020B0600000000000000" pitchFamily="34" charset="-128"/>
              </a:rPr>
              <a:pPr>
                <a:spcBef>
                  <a:spcPct val="0"/>
                </a:spcBef>
                <a:defRPr/>
              </a:pPr>
              <a:t>47</a:t>
            </a:fld>
            <a:endParaRPr lang="en-US" altLang="en-US" sz="1100">
              <a:ea typeface="Osaka" panose="020B0600000000000000" pitchFamily="34" charset="-128"/>
            </a:endParaRPr>
          </a:p>
        </p:txBody>
      </p:sp>
    </p:spTree>
    <p:extLst>
      <p:ext uri="{BB962C8B-B14F-4D97-AF65-F5344CB8AC3E}">
        <p14:creationId xmlns:p14="http://schemas.microsoft.com/office/powerpoint/2010/main" val="12958069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551435FC-2FA9-9846-983F-8411E90F511D}"/>
              </a:ext>
            </a:extLst>
          </p:cNvPr>
          <p:cNvSpPr>
            <a:spLocks noGrp="1" noRot="1" noChangeAspect="1" noChangeArrowheads="1" noTextEdit="1"/>
          </p:cNvSpPr>
          <p:nvPr>
            <p:ph type="sldImg"/>
          </p:nvPr>
        </p:nvSpPr>
        <p:spPr>
          <a:ln/>
        </p:spPr>
      </p:sp>
      <p:sp>
        <p:nvSpPr>
          <p:cNvPr id="190467" name="Notes Placeholder 2">
            <a:extLst>
              <a:ext uri="{FF2B5EF4-FFF2-40B4-BE49-F238E27FC236}">
                <a16:creationId xmlns:a16="http://schemas.microsoft.com/office/drawing/2014/main" id="{014B3FA4-3F0D-BD49-A0EB-1892B6678BA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400" b="0" kern="1200" dirty="0">
                <a:solidFill>
                  <a:schemeClr val="tx1"/>
                </a:solidFill>
                <a:latin typeface="Arial" panose="020B0604020202020204" pitchFamily="34" charset="0"/>
                <a:ea typeface="+mn-ea"/>
                <a:cs typeface="Arial" panose="020B0604020202020204" pitchFamily="34" charset="0"/>
              </a:rPr>
              <a:t>For all of the pesticides being used, the IPM Log should also include both product labels and Safety Data Sheets, also referred to as an SDS.  This is the SDS for Transport-Mikron, a bed bug pesticide.</a:t>
            </a:r>
          </a:p>
          <a:p>
            <a:pPr marL="0" indent="0" algn="l" defTabSz="914400" rtl="0" eaLnBrk="1" latinLnBrk="0" hangingPunct="1">
              <a:buFont typeface="Arial" panose="020B0604020202020204" pitchFamily="34" charset="0"/>
              <a:buNone/>
            </a:pPr>
            <a:r>
              <a:rPr lang="en-US" altLang="en-US" sz="1400" b="0" kern="1200" dirty="0">
                <a:solidFill>
                  <a:schemeClr val="tx1"/>
                </a:solidFill>
                <a:latin typeface="Arial" panose="020B0604020202020204" pitchFamily="34" charset="0"/>
                <a:ea typeface="+mn-ea"/>
                <a:cs typeface="Arial" panose="020B0604020202020204" pitchFamily="34" charset="0"/>
              </a:rPr>
              <a:t>&lt;click&gt;And here’s a closeup of the Transport-Mikron SDS cover page.  Having quick access to detailed information on the pesticides in use can be very helpful to property management staff.</a:t>
            </a:r>
          </a:p>
        </p:txBody>
      </p:sp>
      <p:sp>
        <p:nvSpPr>
          <p:cNvPr id="190468" name="Header Placeholder 3">
            <a:extLst>
              <a:ext uri="{FF2B5EF4-FFF2-40B4-BE49-F238E27FC236}">
                <a16:creationId xmlns:a16="http://schemas.microsoft.com/office/drawing/2014/main" id="{72817319-5FFF-7649-86AC-130995F15D16}"/>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IPM in Multifamily Housing Training</a:t>
            </a:r>
          </a:p>
        </p:txBody>
      </p:sp>
      <p:sp>
        <p:nvSpPr>
          <p:cNvPr id="190469" name="Footer Placeholder 4">
            <a:extLst>
              <a:ext uri="{FF2B5EF4-FFF2-40B4-BE49-F238E27FC236}">
                <a16:creationId xmlns:a16="http://schemas.microsoft.com/office/drawing/2014/main" id="{D391BFDF-3EDA-0F42-9557-64287A553247}"/>
              </a:ext>
            </a:extLst>
          </p:cNvPr>
          <p:cNvSpPr>
            <a:spLocks noGrp="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www.StopPests.org</a:t>
            </a:r>
          </a:p>
        </p:txBody>
      </p:sp>
      <p:sp>
        <p:nvSpPr>
          <p:cNvPr id="190470" name="Slide Number Placeholder 5">
            <a:extLst>
              <a:ext uri="{FF2B5EF4-FFF2-40B4-BE49-F238E27FC236}">
                <a16:creationId xmlns:a16="http://schemas.microsoft.com/office/drawing/2014/main" id="{7BBB65B0-DF19-0B4A-8453-DE19914DFC95}"/>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fld id="{117EA881-2773-7740-9AA5-98939F288E0A}" type="slidenum">
              <a:rPr lang="en-US" altLang="en-US" sz="1100">
                <a:ea typeface="Osaka" panose="020B0600000000000000" pitchFamily="34" charset="-128"/>
              </a:rPr>
              <a:pPr>
                <a:spcBef>
                  <a:spcPct val="0"/>
                </a:spcBef>
                <a:defRPr/>
              </a:pPr>
              <a:t>48</a:t>
            </a:fld>
            <a:endParaRPr lang="en-US" altLang="en-US" sz="1100">
              <a:ea typeface="Osaka" panose="020B0600000000000000" pitchFamily="34" charset="-128"/>
            </a:endParaRPr>
          </a:p>
        </p:txBody>
      </p:sp>
    </p:spTree>
    <p:extLst>
      <p:ext uri="{BB962C8B-B14F-4D97-AF65-F5344CB8AC3E}">
        <p14:creationId xmlns:p14="http://schemas.microsoft.com/office/powerpoint/2010/main" val="27932451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551435FC-2FA9-9846-983F-8411E90F511D}"/>
              </a:ext>
            </a:extLst>
          </p:cNvPr>
          <p:cNvSpPr>
            <a:spLocks noGrp="1" noRot="1" noChangeAspect="1" noChangeArrowheads="1" noTextEdit="1"/>
          </p:cNvSpPr>
          <p:nvPr>
            <p:ph type="sldImg"/>
          </p:nvPr>
        </p:nvSpPr>
        <p:spPr>
          <a:ln/>
        </p:spPr>
      </p:sp>
      <p:sp>
        <p:nvSpPr>
          <p:cNvPr id="190467" name="Notes Placeholder 2">
            <a:extLst>
              <a:ext uri="{FF2B5EF4-FFF2-40B4-BE49-F238E27FC236}">
                <a16:creationId xmlns:a16="http://schemas.microsoft.com/office/drawing/2014/main" id="{014B3FA4-3F0D-BD49-A0EB-1892B6678BA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l" defTabSz="914400" rtl="0" eaLnBrk="1" latinLnBrk="0" hangingPunct="1">
              <a:buFont typeface="Arial" panose="020B0604020202020204" pitchFamily="34" charset="0"/>
              <a:buNone/>
            </a:pPr>
            <a:r>
              <a:rPr lang="en-US" altLang="en-US" sz="1400" b="0" kern="1200" dirty="0">
                <a:solidFill>
                  <a:schemeClr val="tx1"/>
                </a:solidFill>
                <a:latin typeface="Arial" panose="020B0604020202020204" pitchFamily="34" charset="0"/>
                <a:ea typeface="+mn-ea"/>
                <a:cs typeface="Arial" panose="020B0604020202020204" pitchFamily="34" charset="0"/>
              </a:rPr>
              <a:t>Educational materials for staff and residents are an important component of IPM.</a:t>
            </a:r>
          </a:p>
          <a:p>
            <a:pPr marL="0" indent="0" algn="l" defTabSz="914400" rtl="0" eaLnBrk="1" latinLnBrk="0" hangingPunct="1">
              <a:buFont typeface="Arial" panose="020B0604020202020204" pitchFamily="34" charset="0"/>
              <a:buNone/>
            </a:pPr>
            <a:endParaRPr lang="en-US" altLang="en-US" sz="1400" b="0" kern="1200" dirty="0">
              <a:solidFill>
                <a:schemeClr val="tx1"/>
              </a:solidFill>
              <a:latin typeface="Arial" panose="020B0604020202020204" pitchFamily="34" charset="0"/>
              <a:ea typeface="+mn-ea"/>
              <a:cs typeface="Arial" panose="020B0604020202020204" pitchFamily="34" charset="0"/>
            </a:endParaRPr>
          </a:p>
          <a:p>
            <a:pPr marL="0" indent="0" algn="l" defTabSz="914400" rtl="0" eaLnBrk="1" latinLnBrk="0" hangingPunct="1">
              <a:buFont typeface="Arial" panose="020B0604020202020204" pitchFamily="34" charset="0"/>
              <a:buNone/>
            </a:pPr>
            <a:r>
              <a:rPr lang="en-US" altLang="en-US" sz="1400" b="0" kern="1200" dirty="0">
                <a:solidFill>
                  <a:schemeClr val="tx1"/>
                </a:solidFill>
                <a:latin typeface="Arial" panose="020B0604020202020204" pitchFamily="34" charset="0"/>
                <a:ea typeface="+mn-ea"/>
                <a:cs typeface="Arial" panose="020B0604020202020204" pitchFamily="34" charset="0"/>
              </a:rPr>
              <a:t>And good graphics are an effective tool to illustrate how residents can play a role in IPM. Be certain materials are available in the native languages of staff and residents.  </a:t>
            </a:r>
          </a:p>
          <a:p>
            <a:endParaRPr lang="en-US" altLang="en-US" sz="1400" i="0" dirty="0">
              <a:latin typeface="Arial" panose="020B0604020202020204" pitchFamily="34" charset="0"/>
              <a:ea typeface="ＭＳ Ｐゴシック" panose="020B0600070205080204" pitchFamily="34" charset="-128"/>
            </a:endParaRPr>
          </a:p>
        </p:txBody>
      </p:sp>
      <p:sp>
        <p:nvSpPr>
          <p:cNvPr id="190468" name="Header Placeholder 3">
            <a:extLst>
              <a:ext uri="{FF2B5EF4-FFF2-40B4-BE49-F238E27FC236}">
                <a16:creationId xmlns:a16="http://schemas.microsoft.com/office/drawing/2014/main" id="{72817319-5FFF-7649-86AC-130995F15D16}"/>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IPM in Multifamily Housing Training</a:t>
            </a:r>
          </a:p>
        </p:txBody>
      </p:sp>
      <p:sp>
        <p:nvSpPr>
          <p:cNvPr id="190469" name="Footer Placeholder 4">
            <a:extLst>
              <a:ext uri="{FF2B5EF4-FFF2-40B4-BE49-F238E27FC236}">
                <a16:creationId xmlns:a16="http://schemas.microsoft.com/office/drawing/2014/main" id="{D391BFDF-3EDA-0F42-9557-64287A553247}"/>
              </a:ext>
            </a:extLst>
          </p:cNvPr>
          <p:cNvSpPr>
            <a:spLocks noGrp="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www.StopPests.org</a:t>
            </a:r>
          </a:p>
        </p:txBody>
      </p:sp>
      <p:sp>
        <p:nvSpPr>
          <p:cNvPr id="190470" name="Slide Number Placeholder 5">
            <a:extLst>
              <a:ext uri="{FF2B5EF4-FFF2-40B4-BE49-F238E27FC236}">
                <a16:creationId xmlns:a16="http://schemas.microsoft.com/office/drawing/2014/main" id="{7BBB65B0-DF19-0B4A-8453-DE19914DFC95}"/>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fld id="{117EA881-2773-7740-9AA5-98939F288E0A}" type="slidenum">
              <a:rPr lang="en-US" altLang="en-US" sz="1100">
                <a:ea typeface="Osaka" panose="020B0600000000000000" pitchFamily="34" charset="-128"/>
              </a:rPr>
              <a:pPr>
                <a:spcBef>
                  <a:spcPct val="0"/>
                </a:spcBef>
                <a:defRPr/>
              </a:pPr>
              <a:t>49</a:t>
            </a:fld>
            <a:endParaRPr lang="en-US" altLang="en-US" sz="1100">
              <a:ea typeface="Osaka" panose="020B0600000000000000" pitchFamily="34" charset="-128"/>
            </a:endParaRPr>
          </a:p>
        </p:txBody>
      </p:sp>
    </p:spTree>
    <p:extLst>
      <p:ext uri="{BB962C8B-B14F-4D97-AF65-F5344CB8AC3E}">
        <p14:creationId xmlns:p14="http://schemas.microsoft.com/office/powerpoint/2010/main" val="34085056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551435FC-2FA9-9846-983F-8411E90F511D}"/>
              </a:ext>
            </a:extLst>
          </p:cNvPr>
          <p:cNvSpPr>
            <a:spLocks noGrp="1" noRot="1" noChangeAspect="1" noChangeArrowheads="1" noTextEdit="1"/>
          </p:cNvSpPr>
          <p:nvPr>
            <p:ph type="sldImg"/>
          </p:nvPr>
        </p:nvSpPr>
        <p:spPr>
          <a:ln/>
        </p:spPr>
      </p:sp>
      <p:sp>
        <p:nvSpPr>
          <p:cNvPr id="190467" name="Notes Placeholder 2">
            <a:extLst>
              <a:ext uri="{FF2B5EF4-FFF2-40B4-BE49-F238E27FC236}">
                <a16:creationId xmlns:a16="http://schemas.microsoft.com/office/drawing/2014/main" id="{014B3FA4-3F0D-BD49-A0EB-1892B6678BA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l" defTabSz="914400" rtl="0" eaLnBrk="1" latinLnBrk="0" hangingPunct="1">
              <a:buFont typeface="Arial" panose="020B0604020202020204" pitchFamily="34" charset="0"/>
              <a:buNone/>
            </a:pPr>
            <a:r>
              <a:rPr lang="en-US" altLang="en-US" sz="1400" b="0" kern="1200" dirty="0">
                <a:solidFill>
                  <a:schemeClr val="tx1"/>
                </a:solidFill>
                <a:latin typeface="Arial" panose="020B0604020202020204" pitchFamily="34" charset="0"/>
                <a:ea typeface="+mn-ea"/>
                <a:cs typeface="Arial" panose="020B0604020202020204" pitchFamily="34" charset="0"/>
              </a:rPr>
              <a:t>Here’s another example of educational materials for residents, describing their role in IPM on a two sided tri-fold flyer. </a:t>
            </a:r>
          </a:p>
          <a:p>
            <a:pPr marL="0" indent="0" algn="l" defTabSz="914400" rtl="0" eaLnBrk="1" latinLnBrk="0" hangingPunct="1">
              <a:buFont typeface="Arial" panose="020B0604020202020204" pitchFamily="34" charset="0"/>
              <a:buNone/>
            </a:pPr>
            <a:endParaRPr lang="en-US" altLang="en-US" sz="1400" b="0" i="0" kern="1200" dirty="0">
              <a:solidFill>
                <a:schemeClr val="tx1"/>
              </a:solidFill>
              <a:latin typeface="Arial" panose="020B0604020202020204" pitchFamily="34" charset="0"/>
              <a:ea typeface="+mn-ea"/>
              <a:cs typeface="Arial" panose="020B0604020202020204" pitchFamily="34" charset="0"/>
            </a:endParaRPr>
          </a:p>
        </p:txBody>
      </p:sp>
      <p:sp>
        <p:nvSpPr>
          <p:cNvPr id="190468" name="Header Placeholder 3">
            <a:extLst>
              <a:ext uri="{FF2B5EF4-FFF2-40B4-BE49-F238E27FC236}">
                <a16:creationId xmlns:a16="http://schemas.microsoft.com/office/drawing/2014/main" id="{72817319-5FFF-7649-86AC-130995F15D16}"/>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IPM in Multifamily Housing Training</a:t>
            </a:r>
          </a:p>
        </p:txBody>
      </p:sp>
      <p:sp>
        <p:nvSpPr>
          <p:cNvPr id="190469" name="Footer Placeholder 4">
            <a:extLst>
              <a:ext uri="{FF2B5EF4-FFF2-40B4-BE49-F238E27FC236}">
                <a16:creationId xmlns:a16="http://schemas.microsoft.com/office/drawing/2014/main" id="{D391BFDF-3EDA-0F42-9557-64287A553247}"/>
              </a:ext>
            </a:extLst>
          </p:cNvPr>
          <p:cNvSpPr>
            <a:spLocks noGrp="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www.StopPests.org</a:t>
            </a:r>
          </a:p>
        </p:txBody>
      </p:sp>
      <p:sp>
        <p:nvSpPr>
          <p:cNvPr id="190470" name="Slide Number Placeholder 5">
            <a:extLst>
              <a:ext uri="{FF2B5EF4-FFF2-40B4-BE49-F238E27FC236}">
                <a16:creationId xmlns:a16="http://schemas.microsoft.com/office/drawing/2014/main" id="{7BBB65B0-DF19-0B4A-8453-DE19914DFC95}"/>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fld id="{117EA881-2773-7740-9AA5-98939F288E0A}" type="slidenum">
              <a:rPr lang="en-US" altLang="en-US" sz="1100">
                <a:ea typeface="Osaka" panose="020B0600000000000000" pitchFamily="34" charset="-128"/>
              </a:rPr>
              <a:pPr>
                <a:spcBef>
                  <a:spcPct val="0"/>
                </a:spcBef>
                <a:defRPr/>
              </a:pPr>
              <a:t>50</a:t>
            </a:fld>
            <a:endParaRPr lang="en-US" altLang="en-US" sz="1100">
              <a:ea typeface="Osaka" panose="020B0600000000000000" pitchFamily="34" charset="-128"/>
            </a:endParaRPr>
          </a:p>
        </p:txBody>
      </p:sp>
    </p:spTree>
    <p:extLst>
      <p:ext uri="{BB962C8B-B14F-4D97-AF65-F5344CB8AC3E}">
        <p14:creationId xmlns:p14="http://schemas.microsoft.com/office/powerpoint/2010/main" val="3382060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curriculum is a series of four, interrelated classes, beginning with this session, the introduction.  In this session we will start with the connection between pests, pesticide use, and occupant health.  Next we will zero in on the most problematic pest populations, and finish up with the rationale for using Integrated Pest Management, or IPM., to control pests.</a:t>
            </a:r>
          </a:p>
          <a:p>
            <a:endParaRPr 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ea typeface="ヒラギノ角ゴ Pro W3" panose="020B0300000000000000" pitchFamily="34" charset="-128"/>
                <a:cs typeface="Arial" panose="020B0604020202020204" pitchFamily="34" charset="0"/>
              </a:rPr>
              <a:t>This course is not designed to license anyone to apply pesticides. This course is designed for housing professionals to understand the basics of pest control.</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Session two will focus on one of the three most problematic pest populations, Cockroaches.</a:t>
            </a:r>
            <a:endParaRPr lang="en-US" altLang="en-US" dirty="0">
              <a:solidFill>
                <a:schemeClr val="tx1"/>
              </a:solidFill>
              <a:latin typeface="Arial" panose="020B0604020202020204" pitchFamily="34" charset="0"/>
              <a:ea typeface="ヒラギノ角ゴ Pro W3" panose="020B0300000000000000"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Session three will focus on rodents, specifically mice and rats.</a:t>
            </a:r>
            <a:endParaRPr lang="en-US" altLang="en-US" dirty="0">
              <a:solidFill>
                <a:schemeClr val="tx1"/>
              </a:solidFill>
              <a:latin typeface="Arial" panose="020B0604020202020204" pitchFamily="34" charset="0"/>
              <a:ea typeface="ヒラギノ角ゴ Pro W3" panose="020B0300000000000000" pitchFamily="34" charset="-128"/>
              <a:cs typeface="Arial" panose="020B0604020202020204" pitchFamily="34" charset="0"/>
            </a:endParaRPr>
          </a:p>
          <a:p>
            <a:endParaRPr lang="en-US" altLang="en-US" dirty="0">
              <a:solidFill>
                <a:schemeClr val="tx1"/>
              </a:solidFill>
              <a:latin typeface="Arial" panose="020B0604020202020204" pitchFamily="34" charset="0"/>
              <a:ea typeface="ヒラギノ角ゴ Pro W3" panose="020B0300000000000000" pitchFamily="34" charset="-128"/>
              <a:cs typeface="Arial" panose="020B0604020202020204" pitchFamily="34" charset="0"/>
            </a:endParaRPr>
          </a:p>
          <a:p>
            <a:r>
              <a:rPr lang="en-US" altLang="en-US" dirty="0">
                <a:solidFill>
                  <a:schemeClr val="tx1"/>
                </a:solidFill>
                <a:latin typeface="Arial" panose="020B0604020202020204" pitchFamily="34" charset="0"/>
                <a:ea typeface="ヒラギノ角ゴ Pro W3" panose="020B0300000000000000" pitchFamily="34" charset="-128"/>
                <a:cs typeface="Arial" panose="020B0604020202020204" pitchFamily="34" charset="0"/>
              </a:rPr>
              <a:t>We’re saving bed bugs for session four.  </a:t>
            </a:r>
          </a:p>
          <a:p>
            <a:endParaRPr lang="en-US" altLang="en-US" dirty="0">
              <a:solidFill>
                <a:schemeClr val="tx1"/>
              </a:solidFill>
              <a:latin typeface="Arial" panose="020B0604020202020204" pitchFamily="34" charset="0"/>
              <a:ea typeface="ヒラギノ角ゴ Pro W3" panose="020B0300000000000000" pitchFamily="34" charset="-128"/>
              <a:cs typeface="Arial" panose="020B0604020202020204" pitchFamily="34" charset="0"/>
            </a:endParaRPr>
          </a:p>
          <a:p>
            <a:r>
              <a:rPr lang="en-US" altLang="en-US" dirty="0">
                <a:solidFill>
                  <a:schemeClr val="tx1"/>
                </a:solidFill>
                <a:latin typeface="Arial" panose="020B0604020202020204" pitchFamily="34" charset="0"/>
                <a:ea typeface="ヒラギノ角ゴ Pro W3" panose="020B0300000000000000" pitchFamily="34" charset="-128"/>
                <a:cs typeface="Arial" panose="020B0604020202020204" pitchFamily="34" charset="0"/>
              </a:rPr>
              <a:t>With each of the last three sessions, we will discuss the nature of each pest group, their life cycles, what they eat, and where and how they live.  Because there is great value in understanding the way each group of pests survive, as a way of leaning how to control them effectively and safely.  That is what IPM is all about, safely controlling pests, while minimizing the health risks to the human occupants.</a:t>
            </a:r>
          </a:p>
        </p:txBody>
      </p:sp>
      <p:sp>
        <p:nvSpPr>
          <p:cNvPr id="4" name="Slide Number Placeholder 3"/>
          <p:cNvSpPr>
            <a:spLocks noGrp="1"/>
          </p:cNvSpPr>
          <p:nvPr>
            <p:ph type="sldNum" sz="quarter" idx="5"/>
          </p:nvPr>
        </p:nvSpPr>
        <p:spPr/>
        <p:txBody>
          <a:bodyPr/>
          <a:lstStyle/>
          <a:p>
            <a:pPr defTabSz="483272"/>
            <a:fld id="{67596E10-71EA-4724-82E6-85B96D905CD3}" type="slidenum">
              <a:rPr lang="en-US">
                <a:solidFill>
                  <a:prstClr val="black"/>
                </a:solidFill>
                <a:latin typeface="Calibri" panose="020F0502020204030204"/>
              </a:rPr>
              <a:pPr defTabSz="483272"/>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21267084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551435FC-2FA9-9846-983F-8411E90F511D}"/>
              </a:ext>
            </a:extLst>
          </p:cNvPr>
          <p:cNvSpPr>
            <a:spLocks noGrp="1" noRot="1" noChangeAspect="1" noChangeArrowheads="1" noTextEdit="1"/>
          </p:cNvSpPr>
          <p:nvPr>
            <p:ph type="sldImg"/>
          </p:nvPr>
        </p:nvSpPr>
        <p:spPr>
          <a:ln/>
        </p:spPr>
      </p:sp>
      <p:sp>
        <p:nvSpPr>
          <p:cNvPr id="190467" name="Notes Placeholder 2">
            <a:extLst>
              <a:ext uri="{FF2B5EF4-FFF2-40B4-BE49-F238E27FC236}">
                <a16:creationId xmlns:a16="http://schemas.microsoft.com/office/drawing/2014/main" id="{014B3FA4-3F0D-BD49-A0EB-1892B6678BA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l" defTabSz="914400" rtl="0" eaLnBrk="1" latinLnBrk="0" hangingPunct="1">
              <a:buFont typeface="Arial" panose="020B0604020202020204" pitchFamily="34" charset="0"/>
              <a:buNone/>
            </a:pPr>
            <a:r>
              <a:rPr lang="en-US" altLang="en-US" sz="1400" b="0" kern="1200" dirty="0">
                <a:solidFill>
                  <a:schemeClr val="tx1"/>
                </a:solidFill>
                <a:latin typeface="Arial" panose="020B0604020202020204" pitchFamily="34" charset="0"/>
                <a:ea typeface="+mn-ea"/>
                <a:cs typeface="Arial" panose="020B0604020202020204" pitchFamily="34" charset="0"/>
              </a:rPr>
              <a:t>Here’s the second page of that flyer. It shows some helpful ID pictures. This customizable template is available at stoppests.org.</a:t>
            </a:r>
            <a:endParaRPr lang="en-US" altLang="en-US" sz="1400" i="0" dirty="0">
              <a:latin typeface="Arial" panose="020B0604020202020204" pitchFamily="34" charset="0"/>
              <a:ea typeface="ＭＳ Ｐゴシック" panose="020B0600070205080204" pitchFamily="34" charset="-128"/>
            </a:endParaRPr>
          </a:p>
        </p:txBody>
      </p:sp>
      <p:sp>
        <p:nvSpPr>
          <p:cNvPr id="190468" name="Header Placeholder 3">
            <a:extLst>
              <a:ext uri="{FF2B5EF4-FFF2-40B4-BE49-F238E27FC236}">
                <a16:creationId xmlns:a16="http://schemas.microsoft.com/office/drawing/2014/main" id="{72817319-5FFF-7649-86AC-130995F15D16}"/>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IPM in Multifamily Housing Training</a:t>
            </a:r>
          </a:p>
        </p:txBody>
      </p:sp>
      <p:sp>
        <p:nvSpPr>
          <p:cNvPr id="190469" name="Footer Placeholder 4">
            <a:extLst>
              <a:ext uri="{FF2B5EF4-FFF2-40B4-BE49-F238E27FC236}">
                <a16:creationId xmlns:a16="http://schemas.microsoft.com/office/drawing/2014/main" id="{D391BFDF-3EDA-0F42-9557-64287A553247}"/>
              </a:ext>
            </a:extLst>
          </p:cNvPr>
          <p:cNvSpPr>
            <a:spLocks noGrp="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www.StopPests.org</a:t>
            </a:r>
          </a:p>
        </p:txBody>
      </p:sp>
      <p:sp>
        <p:nvSpPr>
          <p:cNvPr id="190470" name="Slide Number Placeholder 5">
            <a:extLst>
              <a:ext uri="{FF2B5EF4-FFF2-40B4-BE49-F238E27FC236}">
                <a16:creationId xmlns:a16="http://schemas.microsoft.com/office/drawing/2014/main" id="{7BBB65B0-DF19-0B4A-8453-DE19914DFC95}"/>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fld id="{117EA881-2773-7740-9AA5-98939F288E0A}" type="slidenum">
              <a:rPr lang="en-US" altLang="en-US" sz="1100">
                <a:ea typeface="Osaka" panose="020B0600000000000000" pitchFamily="34" charset="-128"/>
              </a:rPr>
              <a:pPr>
                <a:spcBef>
                  <a:spcPct val="0"/>
                </a:spcBef>
                <a:defRPr/>
              </a:pPr>
              <a:t>51</a:t>
            </a:fld>
            <a:endParaRPr lang="en-US" altLang="en-US" sz="1100">
              <a:ea typeface="Osaka" panose="020B0600000000000000" pitchFamily="34" charset="-128"/>
            </a:endParaRPr>
          </a:p>
        </p:txBody>
      </p:sp>
    </p:spTree>
    <p:extLst>
      <p:ext uri="{BB962C8B-B14F-4D97-AF65-F5344CB8AC3E}">
        <p14:creationId xmlns:p14="http://schemas.microsoft.com/office/powerpoint/2010/main" val="16650434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551435FC-2FA9-9846-983F-8411E90F511D}"/>
              </a:ext>
            </a:extLst>
          </p:cNvPr>
          <p:cNvSpPr>
            <a:spLocks noGrp="1" noRot="1" noChangeAspect="1" noChangeArrowheads="1" noTextEdit="1"/>
          </p:cNvSpPr>
          <p:nvPr>
            <p:ph type="sldImg"/>
          </p:nvPr>
        </p:nvSpPr>
        <p:spPr>
          <a:ln/>
        </p:spPr>
      </p:sp>
      <p:sp>
        <p:nvSpPr>
          <p:cNvPr id="190467" name="Notes Placeholder 2">
            <a:extLst>
              <a:ext uri="{FF2B5EF4-FFF2-40B4-BE49-F238E27FC236}">
                <a16:creationId xmlns:a16="http://schemas.microsoft.com/office/drawing/2014/main" id="{014B3FA4-3F0D-BD49-A0EB-1892B6678BA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l" defTabSz="914400" rtl="0" eaLnBrk="1" latinLnBrk="0" hangingPunct="1">
              <a:buFont typeface="Arial" panose="020B0604020202020204" pitchFamily="34" charset="0"/>
              <a:buNone/>
            </a:pPr>
            <a:r>
              <a:rPr lang="en-US" altLang="en-US" sz="1400" b="1" kern="1200" dirty="0">
                <a:solidFill>
                  <a:schemeClr val="tx1"/>
                </a:solidFill>
                <a:latin typeface="Arial" panose="020B0604020202020204" pitchFamily="34" charset="0"/>
                <a:ea typeface="+mn-ea"/>
                <a:cs typeface="Arial" panose="020B0604020202020204" pitchFamily="34" charset="0"/>
              </a:rPr>
              <a:t>Other forms that should reside in the IPM Log include:</a:t>
            </a:r>
          </a:p>
          <a:p>
            <a:pPr marL="171450" indent="-171450" algn="l" defTabSz="914400" rtl="0" eaLnBrk="1" latinLnBrk="0" hangingPunct="1">
              <a:buFont typeface="Arial" panose="020B0604020202020204" pitchFamily="34" charset="0"/>
              <a:buChar char="•"/>
            </a:pPr>
            <a:r>
              <a:rPr lang="en-US" altLang="en-US" sz="1400" b="0" kern="1200" dirty="0">
                <a:solidFill>
                  <a:schemeClr val="tx1"/>
                </a:solidFill>
                <a:latin typeface="Arial" panose="020B0604020202020204" pitchFamily="34" charset="0"/>
                <a:ea typeface="+mn-ea"/>
                <a:cs typeface="Arial" panose="020B0604020202020204" pitchFamily="34" charset="0"/>
              </a:rPr>
              <a:t>Service schedule, showing when the PMP will visit, and which units will be seen. </a:t>
            </a:r>
          </a:p>
          <a:p>
            <a:pPr marL="171450" indent="-171450" algn="l" defTabSz="914400" rtl="0" eaLnBrk="1" latinLnBrk="0" hangingPunct="1">
              <a:buFont typeface="Arial" panose="020B0604020202020204" pitchFamily="34" charset="0"/>
              <a:buChar char="•"/>
            </a:pPr>
            <a:r>
              <a:rPr lang="en-US" altLang="en-US" sz="1400" b="0" kern="1200" dirty="0">
                <a:solidFill>
                  <a:schemeClr val="tx1"/>
                </a:solidFill>
                <a:latin typeface="Arial" panose="020B0604020202020204" pitchFamily="34" charset="0"/>
                <a:ea typeface="+mn-ea"/>
                <a:cs typeface="Arial" panose="020B0604020202020204" pitchFamily="34" charset="0"/>
              </a:rPr>
              <a:t>Applicator licenses for PMP personnel</a:t>
            </a:r>
          </a:p>
          <a:p>
            <a:pPr marL="171450" indent="-171450" algn="l" defTabSz="914400" rtl="0" eaLnBrk="1" latinLnBrk="0" hangingPunct="1">
              <a:buFont typeface="Arial" panose="020B0604020202020204" pitchFamily="34" charset="0"/>
              <a:buChar char="•"/>
            </a:pPr>
            <a:r>
              <a:rPr lang="en-US" altLang="en-US" sz="1400" b="0" kern="1200" dirty="0">
                <a:solidFill>
                  <a:schemeClr val="tx1"/>
                </a:solidFill>
                <a:latin typeface="Arial" panose="020B0604020202020204" pitchFamily="34" charset="0"/>
                <a:ea typeface="+mn-ea"/>
                <a:cs typeface="Arial" panose="020B0604020202020204" pitchFamily="34" charset="0"/>
              </a:rPr>
              <a:t>Proof of insurance and business registration for the PMP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400" b="0" kern="1200" dirty="0">
                <a:solidFill>
                  <a:schemeClr val="tx1"/>
                </a:solidFill>
                <a:latin typeface="Arial" panose="020B0604020202020204" pitchFamily="34" charset="0"/>
                <a:ea typeface="+mn-ea"/>
                <a:cs typeface="Arial" panose="020B0604020202020204" pitchFamily="34" charset="0"/>
              </a:rPr>
              <a:t>Potential notifications and preparation instructions for residents regarding PMP visits</a:t>
            </a:r>
          </a:p>
          <a:p>
            <a:pPr marL="171450" indent="-171450" algn="l" defTabSz="914400" rtl="0" eaLnBrk="1" latinLnBrk="0" hangingPunct="1">
              <a:buFont typeface="Arial" panose="020B0604020202020204" pitchFamily="34" charset="0"/>
              <a:buChar char="•"/>
            </a:pPr>
            <a:r>
              <a:rPr lang="en-US" altLang="en-US" sz="1400" b="0" kern="1200" dirty="0">
                <a:solidFill>
                  <a:schemeClr val="tx1"/>
                </a:solidFill>
                <a:latin typeface="Arial" panose="020B0604020202020204" pitchFamily="34" charset="0"/>
                <a:ea typeface="+mn-ea"/>
                <a:cs typeface="Arial" panose="020B0604020202020204" pitchFamily="34" charset="0"/>
              </a:rPr>
              <a:t>Contracts and service agreements between the facility and the PMP. It’s critical that the facility reviews these contracts regularly and understands the provisions contract.</a:t>
            </a:r>
          </a:p>
          <a:p>
            <a:endParaRPr lang="en-US" altLang="en-US" sz="1400" i="0" dirty="0">
              <a:latin typeface="Arial" panose="020B0604020202020204" pitchFamily="34" charset="0"/>
              <a:ea typeface="ＭＳ Ｐゴシック" panose="020B0600070205080204" pitchFamily="34" charset="-128"/>
            </a:endParaRPr>
          </a:p>
        </p:txBody>
      </p:sp>
      <p:sp>
        <p:nvSpPr>
          <p:cNvPr id="190468" name="Header Placeholder 3">
            <a:extLst>
              <a:ext uri="{FF2B5EF4-FFF2-40B4-BE49-F238E27FC236}">
                <a16:creationId xmlns:a16="http://schemas.microsoft.com/office/drawing/2014/main" id="{72817319-5FFF-7649-86AC-130995F15D16}"/>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IPM in Multifamily Housing Training</a:t>
            </a:r>
          </a:p>
        </p:txBody>
      </p:sp>
      <p:sp>
        <p:nvSpPr>
          <p:cNvPr id="190469" name="Footer Placeholder 4">
            <a:extLst>
              <a:ext uri="{FF2B5EF4-FFF2-40B4-BE49-F238E27FC236}">
                <a16:creationId xmlns:a16="http://schemas.microsoft.com/office/drawing/2014/main" id="{D391BFDF-3EDA-0F42-9557-64287A553247}"/>
              </a:ext>
            </a:extLst>
          </p:cNvPr>
          <p:cNvSpPr>
            <a:spLocks noGrp="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www.StopPests.org</a:t>
            </a:r>
          </a:p>
        </p:txBody>
      </p:sp>
      <p:sp>
        <p:nvSpPr>
          <p:cNvPr id="190470" name="Slide Number Placeholder 5">
            <a:extLst>
              <a:ext uri="{FF2B5EF4-FFF2-40B4-BE49-F238E27FC236}">
                <a16:creationId xmlns:a16="http://schemas.microsoft.com/office/drawing/2014/main" id="{7BBB65B0-DF19-0B4A-8453-DE19914DFC95}"/>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fld id="{117EA881-2773-7740-9AA5-98939F288E0A}" type="slidenum">
              <a:rPr lang="en-US" altLang="en-US" sz="1100">
                <a:ea typeface="Osaka" panose="020B0600000000000000" pitchFamily="34" charset="-128"/>
              </a:rPr>
              <a:pPr>
                <a:spcBef>
                  <a:spcPct val="0"/>
                </a:spcBef>
                <a:defRPr/>
              </a:pPr>
              <a:t>52</a:t>
            </a:fld>
            <a:endParaRPr lang="en-US" altLang="en-US" sz="1100">
              <a:ea typeface="Osaka" panose="020B0600000000000000" pitchFamily="34" charset="-128"/>
            </a:endParaRPr>
          </a:p>
        </p:txBody>
      </p:sp>
    </p:spTree>
    <p:extLst>
      <p:ext uri="{BB962C8B-B14F-4D97-AF65-F5344CB8AC3E}">
        <p14:creationId xmlns:p14="http://schemas.microsoft.com/office/powerpoint/2010/main" val="38631829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551435FC-2FA9-9846-983F-8411E90F511D}"/>
              </a:ext>
            </a:extLst>
          </p:cNvPr>
          <p:cNvSpPr>
            <a:spLocks noGrp="1" noRot="1" noChangeAspect="1" noChangeArrowheads="1" noTextEdit="1"/>
          </p:cNvSpPr>
          <p:nvPr>
            <p:ph type="sldImg"/>
          </p:nvPr>
        </p:nvSpPr>
        <p:spPr>
          <a:ln/>
        </p:spPr>
      </p:sp>
      <p:sp>
        <p:nvSpPr>
          <p:cNvPr id="190467" name="Notes Placeholder 2">
            <a:extLst>
              <a:ext uri="{FF2B5EF4-FFF2-40B4-BE49-F238E27FC236}">
                <a16:creationId xmlns:a16="http://schemas.microsoft.com/office/drawing/2014/main" id="{014B3FA4-3F0D-BD49-A0EB-1892B6678BA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l" defTabSz="914400" rtl="0" eaLnBrk="1" latinLnBrk="0" hangingPunct="1">
              <a:buFont typeface="Arial" panose="020B0604020202020204" pitchFamily="34" charset="0"/>
              <a:buNone/>
            </a:pPr>
            <a:r>
              <a:rPr lang="en-US" altLang="en-US" sz="1400" b="1" kern="1200" dirty="0">
                <a:solidFill>
                  <a:schemeClr val="tx1"/>
                </a:solidFill>
                <a:latin typeface="Arial" panose="020B0604020202020204" pitchFamily="34" charset="0"/>
                <a:ea typeface="+mn-ea"/>
                <a:cs typeface="Arial" panose="020B0604020202020204" pitchFamily="34" charset="0"/>
              </a:rPr>
              <a:t>Examples of Log Entries include:</a:t>
            </a:r>
          </a:p>
          <a:p>
            <a:endParaRPr lang="en-US" altLang="en-US" sz="1400" i="0" dirty="0">
              <a:latin typeface="Arial" panose="020B0604020202020204" pitchFamily="34" charset="0"/>
              <a:ea typeface="ＭＳ Ｐゴシック" panose="020B0600070205080204" pitchFamily="34" charset="-128"/>
            </a:endParaRPr>
          </a:p>
          <a:p>
            <a:pPr marL="352425" indent="-352425">
              <a:buFont typeface="Arial" panose="020B0604020202020204" pitchFamily="34" charset="0"/>
              <a:buChar char="•"/>
            </a:pPr>
            <a:r>
              <a:rPr lang="en-US" altLang="en-US" sz="1400" dirty="0">
                <a:latin typeface="Arial" panose="020B0604020202020204" pitchFamily="34" charset="0"/>
                <a:ea typeface="ＭＳ Ｐゴシック" panose="020B0600070205080204" pitchFamily="34" charset="-128"/>
              </a:rPr>
              <a:t>Locations of any traps and bait stations that are placed</a:t>
            </a:r>
          </a:p>
          <a:p>
            <a:pPr marL="352425" indent="-352425">
              <a:buFont typeface="Arial" panose="020B0604020202020204" pitchFamily="34" charset="0"/>
              <a:buChar char="•"/>
            </a:pPr>
            <a:r>
              <a:rPr lang="en-US" altLang="en-US" sz="1400" dirty="0">
                <a:latin typeface="Arial" panose="020B0604020202020204" pitchFamily="34" charset="0"/>
                <a:ea typeface="ＭＳ Ｐゴシック" panose="020B0600070205080204" pitchFamily="34" charset="-128"/>
              </a:rPr>
              <a:t>Notes about resident cooperation for follow up by resident services</a:t>
            </a:r>
          </a:p>
          <a:p>
            <a:pPr marL="352425" indent="-352425">
              <a:buFont typeface="Arial" panose="020B0604020202020204" pitchFamily="34" charset="0"/>
              <a:buChar char="•"/>
            </a:pPr>
            <a:r>
              <a:rPr lang="en-US" altLang="en-US" sz="1400" dirty="0">
                <a:latin typeface="Arial" panose="020B0604020202020204" pitchFamily="34" charset="0"/>
                <a:ea typeface="ＭＳ Ｐゴシック" panose="020B0600070205080204" pitchFamily="34" charset="-128"/>
              </a:rPr>
              <a:t>Notes about needed repairs for follow up by maintenance staff. </a:t>
            </a:r>
          </a:p>
          <a:p>
            <a:pPr marL="352425" indent="-352425">
              <a:buFont typeface="Arial" panose="020B0604020202020204" pitchFamily="34" charset="0"/>
              <a:buChar char="•"/>
            </a:pPr>
            <a:endParaRPr lang="en-US" altLang="en-US" sz="1400" b="1" dirty="0">
              <a:latin typeface="Arial" panose="020B0604020202020204" pitchFamily="34" charset="0"/>
              <a:ea typeface="ＭＳ Ｐゴシック" panose="020B0600070205080204" pitchFamily="34" charset="-128"/>
            </a:endParaRPr>
          </a:p>
          <a:p>
            <a:pPr marL="0" indent="0">
              <a:buNone/>
            </a:pPr>
            <a:r>
              <a:rPr lang="en-US" altLang="en-US" sz="1400" b="0" dirty="0">
                <a:latin typeface="Arial" panose="020B0604020202020204" pitchFamily="34" charset="0"/>
                <a:ea typeface="ＭＳ Ｐゴシック" panose="020B0600070205080204" pitchFamily="34" charset="-128"/>
              </a:rPr>
              <a:t>Copies</a:t>
            </a:r>
            <a:r>
              <a:rPr lang="en-US" altLang="en-US" sz="1400" b="1" dirty="0">
                <a:latin typeface="Arial" panose="020B0604020202020204" pitchFamily="34" charset="0"/>
                <a:ea typeface="ＭＳ Ｐゴシック" panose="020B0600070205080204" pitchFamily="34" charset="-128"/>
              </a:rPr>
              <a:t> </a:t>
            </a:r>
            <a:r>
              <a:rPr lang="en-US" altLang="en-US" sz="1400" dirty="0">
                <a:latin typeface="Arial" panose="020B0604020202020204" pitchFamily="34" charset="0"/>
                <a:ea typeface="ＭＳ Ｐゴシック" panose="020B0600070205080204" pitchFamily="34" charset="-128"/>
              </a:rPr>
              <a:t>of work orders related to IPM should be included, as </a:t>
            </a:r>
            <a:r>
              <a:rPr lang="en-US" altLang="en-US" sz="1400" kern="1200" dirty="0">
                <a:solidFill>
                  <a:schemeClr val="tx1"/>
                </a:solidFill>
                <a:latin typeface="Arial" panose="020B0604020202020204" pitchFamily="34" charset="0"/>
                <a:ea typeface="ＭＳ Ｐゴシック" panose="020B0600070205080204" pitchFamily="34" charset="-128"/>
                <a:cs typeface="+mn-cs"/>
              </a:rPr>
              <a:t>well. </a:t>
            </a:r>
          </a:p>
          <a:p>
            <a:pPr marL="0" indent="0">
              <a:buNone/>
            </a:pPr>
            <a:endParaRPr lang="en-US" altLang="en-US" sz="1400" kern="1200" dirty="0">
              <a:solidFill>
                <a:schemeClr val="tx1"/>
              </a:solidFill>
              <a:latin typeface="Arial" panose="020B0604020202020204" pitchFamily="34" charset="0"/>
              <a:ea typeface="ＭＳ Ｐゴシック" panose="020B0600070205080204" pitchFamily="34" charset="-128"/>
              <a:cs typeface="+mn-cs"/>
            </a:endParaRPr>
          </a:p>
          <a:p>
            <a:pPr marL="0" indent="0">
              <a:buNone/>
            </a:pPr>
            <a:r>
              <a:rPr lang="en-US" altLang="en-US" sz="1400" kern="1200" dirty="0">
                <a:solidFill>
                  <a:schemeClr val="tx1"/>
                </a:solidFill>
                <a:latin typeface="Arial" panose="020B0604020202020204" pitchFamily="34" charset="0"/>
                <a:ea typeface="ＭＳ Ｐゴシック" panose="020B0600070205080204" pitchFamily="34" charset="-128"/>
                <a:cs typeface="+mn-cs"/>
              </a:rPr>
              <a:t>Reviewing the IPM log will reveal patterns. It will also show the PMP the nature and location of problems so that they can respond appropriately. </a:t>
            </a:r>
          </a:p>
          <a:p>
            <a:pPr marL="0" indent="0">
              <a:buNone/>
            </a:pPr>
            <a:endParaRPr lang="en-US" altLang="en-US" sz="1400" dirty="0">
              <a:solidFill>
                <a:schemeClr val="tx1"/>
              </a:solidFill>
            </a:endParaRPr>
          </a:p>
        </p:txBody>
      </p:sp>
      <p:sp>
        <p:nvSpPr>
          <p:cNvPr id="190468" name="Header Placeholder 3">
            <a:extLst>
              <a:ext uri="{FF2B5EF4-FFF2-40B4-BE49-F238E27FC236}">
                <a16:creationId xmlns:a16="http://schemas.microsoft.com/office/drawing/2014/main" id="{72817319-5FFF-7649-86AC-130995F15D16}"/>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IPM in Multifamily Housing Training</a:t>
            </a:r>
          </a:p>
        </p:txBody>
      </p:sp>
      <p:sp>
        <p:nvSpPr>
          <p:cNvPr id="190469" name="Footer Placeholder 4">
            <a:extLst>
              <a:ext uri="{FF2B5EF4-FFF2-40B4-BE49-F238E27FC236}">
                <a16:creationId xmlns:a16="http://schemas.microsoft.com/office/drawing/2014/main" id="{D391BFDF-3EDA-0F42-9557-64287A553247}"/>
              </a:ext>
            </a:extLst>
          </p:cNvPr>
          <p:cNvSpPr>
            <a:spLocks noGrp="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www.StopPests.org</a:t>
            </a:r>
          </a:p>
        </p:txBody>
      </p:sp>
      <p:sp>
        <p:nvSpPr>
          <p:cNvPr id="190470" name="Slide Number Placeholder 5">
            <a:extLst>
              <a:ext uri="{FF2B5EF4-FFF2-40B4-BE49-F238E27FC236}">
                <a16:creationId xmlns:a16="http://schemas.microsoft.com/office/drawing/2014/main" id="{7BBB65B0-DF19-0B4A-8453-DE19914DFC95}"/>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fld id="{117EA881-2773-7740-9AA5-98939F288E0A}" type="slidenum">
              <a:rPr lang="en-US" altLang="en-US" sz="1100">
                <a:ea typeface="Osaka" panose="020B0600000000000000" pitchFamily="34" charset="-128"/>
              </a:rPr>
              <a:pPr>
                <a:spcBef>
                  <a:spcPct val="0"/>
                </a:spcBef>
                <a:defRPr/>
              </a:pPr>
              <a:t>53</a:t>
            </a:fld>
            <a:endParaRPr lang="en-US" altLang="en-US" sz="1100">
              <a:ea typeface="Osaka" panose="020B0600000000000000" pitchFamily="34" charset="-128"/>
            </a:endParaRPr>
          </a:p>
        </p:txBody>
      </p:sp>
    </p:spTree>
    <p:extLst>
      <p:ext uri="{BB962C8B-B14F-4D97-AF65-F5344CB8AC3E}">
        <p14:creationId xmlns:p14="http://schemas.microsoft.com/office/powerpoint/2010/main" val="24894897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8E3D553-4CD0-40AA-8108-122A6082C724}"/>
              </a:ext>
            </a:extLst>
          </p:cNvPr>
          <p:cNvSpPr>
            <a:spLocks noGrp="1"/>
          </p:cNvSpPr>
          <p:nvPr>
            <p:ph type="body" idx="1"/>
          </p:nvPr>
        </p:nvSpPr>
        <p:spPr/>
        <p:txBody>
          <a:bodyPr/>
          <a:lstStyle/>
          <a:p>
            <a:r>
              <a:rPr lang="en-US" dirty="0"/>
              <a:t>Ask the audience</a:t>
            </a:r>
          </a:p>
        </p:txBody>
      </p:sp>
    </p:spTree>
    <p:extLst>
      <p:ext uri="{BB962C8B-B14F-4D97-AF65-F5344CB8AC3E}">
        <p14:creationId xmlns:p14="http://schemas.microsoft.com/office/powerpoint/2010/main" val="7985428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8E3D553-4CD0-40AA-8108-122A6082C72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ea typeface="ヒラギノ角ゴ Pro W3" panose="020B0300000000000000" pitchFamily="34" charset="-128"/>
                <a:cs typeface="Arial" panose="020B0604020202020204" pitchFamily="34" charset="0"/>
              </a:rPr>
              <a:t>Ask the audience</a:t>
            </a:r>
          </a:p>
          <a:p>
            <a:endParaRPr lang="en-US" dirty="0"/>
          </a:p>
        </p:txBody>
      </p:sp>
    </p:spTree>
    <p:extLst>
      <p:ext uri="{BB962C8B-B14F-4D97-AF65-F5344CB8AC3E}">
        <p14:creationId xmlns:p14="http://schemas.microsoft.com/office/powerpoint/2010/main" val="27024264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551435FC-2FA9-9846-983F-8411E90F511D}"/>
              </a:ext>
            </a:extLst>
          </p:cNvPr>
          <p:cNvSpPr>
            <a:spLocks noGrp="1" noRot="1" noChangeAspect="1" noChangeArrowheads="1" noTextEdit="1"/>
          </p:cNvSpPr>
          <p:nvPr>
            <p:ph type="sldImg"/>
          </p:nvPr>
        </p:nvSpPr>
        <p:spPr>
          <a:ln/>
        </p:spPr>
      </p:sp>
      <p:sp>
        <p:nvSpPr>
          <p:cNvPr id="190467" name="Notes Placeholder 2">
            <a:extLst>
              <a:ext uri="{FF2B5EF4-FFF2-40B4-BE49-F238E27FC236}">
                <a16:creationId xmlns:a16="http://schemas.microsoft.com/office/drawing/2014/main" id="{014B3FA4-3F0D-BD49-A0EB-1892B6678BA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i="0" dirty="0">
                <a:latin typeface="Arial" panose="020B0604020202020204" pitchFamily="34" charset="0"/>
                <a:ea typeface="ＭＳ Ｐゴシック" panose="020B0600070205080204" pitchFamily="34" charset="-128"/>
              </a:rPr>
              <a:t>IPM won’t be successful if it’s implemented half-heartedly.  And e</a:t>
            </a:r>
            <a:r>
              <a:rPr lang="en-US" altLang="en-US" sz="1400" dirty="0">
                <a:latin typeface="Arial" panose="020B0604020202020204" pitchFamily="34" charset="0"/>
                <a:ea typeface="ＭＳ Ｐゴシック" panose="020B0600070205080204" pitchFamily="34" charset="-128"/>
              </a:rPr>
              <a:t>mbracing an IPM program may seem like more work. </a:t>
            </a:r>
          </a:p>
          <a:p>
            <a:pPr eaLnBrk="1" hangingPunct="1"/>
            <a:r>
              <a:rPr lang="en-US" altLang="en-US" sz="1400" dirty="0">
                <a:latin typeface="Arial" panose="020B0604020202020204" pitchFamily="34" charset="0"/>
                <a:ea typeface="ＭＳ Ｐゴシック" panose="020B0600070205080204" pitchFamily="34" charset="-128"/>
              </a:rPr>
              <a:t>Property management will have to invest time and money to get caught up on repairs. But these repairs are essential to IPM and protecting the building from the damaging effects of moisture. </a:t>
            </a:r>
          </a:p>
          <a:p>
            <a:pPr eaLnBrk="1" hangingPunct="1"/>
            <a:endParaRPr lang="en-US" altLang="en-US" sz="1400" dirty="0">
              <a:latin typeface="Arial" panose="020B0604020202020204" pitchFamily="34" charset="0"/>
              <a:ea typeface="ＭＳ Ｐゴシック" panose="020B0600070205080204" pitchFamily="34" charset="-128"/>
            </a:endParaRPr>
          </a:p>
          <a:p>
            <a:pPr eaLnBrk="1" hangingPunct="1"/>
            <a:r>
              <a:rPr lang="en-US" altLang="en-US" sz="1400" dirty="0">
                <a:latin typeface="Arial" panose="020B0604020202020204" pitchFamily="34" charset="0"/>
                <a:ea typeface="ＭＳ Ｐゴシック" panose="020B0600070205080204" pitchFamily="34" charset="-128"/>
              </a:rPr>
              <a:t>Once fixed, the building must be maintained. </a:t>
            </a:r>
          </a:p>
          <a:p>
            <a:pPr eaLnBrk="1" hangingPunct="1"/>
            <a:r>
              <a:rPr lang="en-US" altLang="en-US" sz="1400" dirty="0">
                <a:latin typeface="Arial" panose="020B0604020202020204" pitchFamily="34" charset="0"/>
                <a:ea typeface="ＭＳ Ｐゴシック" panose="020B0600070205080204" pitchFamily="34" charset="-128"/>
              </a:rPr>
              <a:t>Pest management will be an everyday event, as preventative measures will be taken so that pest levels are reduced and remain 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400"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dirty="0">
                <a:latin typeface="Arial" panose="020B0604020202020204" pitchFamily="34" charset="0"/>
                <a:ea typeface="ＭＳ Ｐゴシック" panose="020B0600070205080204" pitchFamily="34" charset="-128"/>
              </a:rPr>
              <a:t>At the </a:t>
            </a:r>
            <a:r>
              <a:rPr lang="en-US" altLang="en-US" sz="1400" dirty="0" err="1">
                <a:latin typeface="Arial" panose="020B0604020202020204" pitchFamily="34" charset="0"/>
                <a:ea typeface="ＭＳ Ｐゴシック" panose="020B0600070205080204" pitchFamily="34" charset="-128"/>
              </a:rPr>
              <a:t>beginings</a:t>
            </a:r>
            <a:r>
              <a:rPr lang="en-US" altLang="en-US" sz="1400" dirty="0">
                <a:latin typeface="Arial" panose="020B0604020202020204" pitchFamily="34" charset="0"/>
                <a:ea typeface="ＭＳ Ｐゴシック" panose="020B0600070205080204" pitchFamily="34" charset="-128"/>
              </a:rPr>
              <a:t> of their IPM program The Boston Housing Authority had a lot of repair work requested because unreported problems were finally noticed and reported.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dirty="0">
                <a:latin typeface="Arial" panose="020B0604020202020204" pitchFamily="34" charset="0"/>
                <a:ea typeface="ＭＳ Ｐゴシック" panose="020B0600070205080204" pitchFamily="34" charset="-128"/>
              </a:rPr>
              <a:t>&lt;click&gt; But then, as the repairs were made, and pests were controlled, they experienced fewer work orders than before the IPM program began.</a:t>
            </a:r>
          </a:p>
        </p:txBody>
      </p:sp>
      <p:sp>
        <p:nvSpPr>
          <p:cNvPr id="190468" name="Header Placeholder 3">
            <a:extLst>
              <a:ext uri="{FF2B5EF4-FFF2-40B4-BE49-F238E27FC236}">
                <a16:creationId xmlns:a16="http://schemas.microsoft.com/office/drawing/2014/main" id="{72817319-5FFF-7649-86AC-130995F15D16}"/>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IPM in Multifamily Housing Training</a:t>
            </a:r>
          </a:p>
        </p:txBody>
      </p:sp>
      <p:sp>
        <p:nvSpPr>
          <p:cNvPr id="190469" name="Footer Placeholder 4">
            <a:extLst>
              <a:ext uri="{FF2B5EF4-FFF2-40B4-BE49-F238E27FC236}">
                <a16:creationId xmlns:a16="http://schemas.microsoft.com/office/drawing/2014/main" id="{D391BFDF-3EDA-0F42-9557-64287A553247}"/>
              </a:ext>
            </a:extLst>
          </p:cNvPr>
          <p:cNvSpPr>
            <a:spLocks noGrp="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www.StopPests.org</a:t>
            </a:r>
          </a:p>
        </p:txBody>
      </p:sp>
      <p:sp>
        <p:nvSpPr>
          <p:cNvPr id="190470" name="Slide Number Placeholder 5">
            <a:extLst>
              <a:ext uri="{FF2B5EF4-FFF2-40B4-BE49-F238E27FC236}">
                <a16:creationId xmlns:a16="http://schemas.microsoft.com/office/drawing/2014/main" id="{7BBB65B0-DF19-0B4A-8453-DE19914DFC95}"/>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fld id="{117EA881-2773-7740-9AA5-98939F288E0A}" type="slidenum">
              <a:rPr lang="en-US" altLang="en-US" sz="1100">
                <a:ea typeface="Osaka" panose="020B0600000000000000" pitchFamily="34" charset="-128"/>
              </a:rPr>
              <a:pPr>
                <a:spcBef>
                  <a:spcPct val="0"/>
                </a:spcBef>
                <a:defRPr/>
              </a:pPr>
              <a:t>56</a:t>
            </a:fld>
            <a:endParaRPr lang="en-US" altLang="en-US" sz="1100">
              <a:ea typeface="Osaka" panose="020B0600000000000000" pitchFamily="34" charset="-128"/>
            </a:endParaRPr>
          </a:p>
        </p:txBody>
      </p:sp>
    </p:spTree>
    <p:extLst>
      <p:ext uri="{BB962C8B-B14F-4D97-AF65-F5344CB8AC3E}">
        <p14:creationId xmlns:p14="http://schemas.microsoft.com/office/powerpoint/2010/main" val="20545955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a:extLst>
              <a:ext uri="{FF2B5EF4-FFF2-40B4-BE49-F238E27FC236}">
                <a16:creationId xmlns:a16="http://schemas.microsoft.com/office/drawing/2014/main" id="{955BE25C-2F6C-0644-AF04-F24702DC62DA}"/>
              </a:ext>
            </a:extLst>
          </p:cNvPr>
          <p:cNvSpPr>
            <a:spLocks noGrp="1" noRot="1" noChangeAspect="1" noChangeArrowheads="1" noTextEdit="1"/>
          </p:cNvSpPr>
          <p:nvPr>
            <p:ph type="sldImg"/>
          </p:nvPr>
        </p:nvSpPr>
        <p:spPr>
          <a:ln/>
        </p:spPr>
      </p:sp>
      <p:sp>
        <p:nvSpPr>
          <p:cNvPr id="200707" name="Notes Placeholder 2">
            <a:extLst>
              <a:ext uri="{FF2B5EF4-FFF2-40B4-BE49-F238E27FC236}">
                <a16:creationId xmlns:a16="http://schemas.microsoft.com/office/drawing/2014/main" id="{1CAC4D42-E84C-CF48-887D-6D4957EB0C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1307"/>
            <a:r>
              <a:rPr lang="en-US" altLang="en-US" sz="1400" kern="1200" dirty="0">
                <a:solidFill>
                  <a:schemeClr val="tx1"/>
                </a:solidFill>
                <a:latin typeface="Arial" panose="020B0604020202020204" pitchFamily="34" charset="0"/>
                <a:ea typeface="ヒラギノ角ゴ Pro W3" panose="020B0300000000000000" pitchFamily="34" charset="-128"/>
                <a:cs typeface="+mn-cs"/>
              </a:rPr>
              <a:t>In an IPM program, we use pesticides when necessary and appropriate.</a:t>
            </a:r>
          </a:p>
          <a:p>
            <a:pPr defTabSz="931307"/>
            <a:r>
              <a:rPr lang="en-US" altLang="en-US" sz="1400" kern="1200" dirty="0">
                <a:solidFill>
                  <a:schemeClr val="tx1"/>
                </a:solidFill>
                <a:latin typeface="Arial" panose="020B0604020202020204" pitchFamily="34" charset="0"/>
                <a:ea typeface="ヒラギノ角ゴ Pro W3" panose="020B0300000000000000" pitchFamily="34" charset="-128"/>
                <a:cs typeface="+mn-cs"/>
              </a:rPr>
              <a:t>Let’s talk about pesticides for a moment.</a:t>
            </a:r>
          </a:p>
          <a:p>
            <a:pPr defTabSz="931307"/>
            <a:endParaRPr lang="en-US" altLang="en-US" sz="1400" kern="1200" dirty="0">
              <a:solidFill>
                <a:schemeClr val="tx1"/>
              </a:solidFill>
              <a:latin typeface="Arial" panose="020B0604020202020204" pitchFamily="34" charset="0"/>
              <a:ea typeface="ヒラギノ角ゴ Pro W3" panose="020B0300000000000000" pitchFamily="34" charset="-128"/>
              <a:cs typeface="+mn-cs"/>
            </a:endParaRPr>
          </a:p>
          <a:p>
            <a:pPr defTabSz="931307"/>
            <a:r>
              <a:rPr lang="en-US" altLang="en-US" sz="1400" kern="1200" dirty="0">
                <a:solidFill>
                  <a:schemeClr val="tx1"/>
                </a:solidFill>
                <a:latin typeface="Arial" panose="020B0604020202020204" pitchFamily="34" charset="0"/>
                <a:ea typeface="ヒラギノ角ゴ Pro W3" panose="020B0300000000000000" pitchFamily="34" charset="-128"/>
                <a:cs typeface="+mn-cs"/>
              </a:rPr>
              <a:t>&lt;click&gt;The EPA defines pesticides as any substance or mixture of substances intended for preventing, destroying, repelling, or mitigating</a:t>
            </a:r>
          </a:p>
          <a:p>
            <a:pPr defTabSz="931307"/>
            <a:r>
              <a:rPr lang="en-US" altLang="en-US" sz="1400" kern="1200" dirty="0">
                <a:solidFill>
                  <a:schemeClr val="tx1"/>
                </a:solidFill>
                <a:latin typeface="Arial" panose="020B0604020202020204" pitchFamily="34" charset="0"/>
                <a:ea typeface="ヒラギノ角ゴ Pro W3" panose="020B0300000000000000" pitchFamily="34" charset="-128"/>
                <a:cs typeface="+mn-cs"/>
              </a:rPr>
              <a:t>&lt;click&gt; any pest.. </a:t>
            </a:r>
          </a:p>
          <a:p>
            <a:pPr defTabSz="931307"/>
            <a:endParaRPr lang="en-US" altLang="en-US" sz="1400" kern="1200" dirty="0">
              <a:solidFill>
                <a:schemeClr val="tx1"/>
              </a:solidFill>
              <a:latin typeface="Arial" panose="020B0604020202020204" pitchFamily="34" charset="0"/>
              <a:ea typeface="ヒラギノ角ゴ Pro W3"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i="0" dirty="0">
                <a:latin typeface="Arial" panose="020B0604020202020204" pitchFamily="34" charset="0"/>
                <a:ea typeface="ＭＳ Ｐゴシック" panose="020B0600070205080204" pitchFamily="34" charset="-128"/>
              </a:rPr>
              <a:t>The EPA takes great care to review the uses of pesticides to avoid impacts to people and the environment.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i="0" dirty="0">
                <a:latin typeface="Arial" panose="020B0604020202020204" pitchFamily="34" charset="0"/>
                <a:ea typeface="ＭＳ Ｐゴシック" panose="020B0600070205080204" pitchFamily="34" charset="-128"/>
              </a:rPr>
              <a:t>But EPA </a:t>
            </a:r>
            <a:r>
              <a:rPr lang="en-US" altLang="en-US" sz="1400" b="1" i="0" dirty="0">
                <a:latin typeface="Arial" panose="020B0604020202020204" pitchFamily="34" charset="0"/>
                <a:ea typeface="ＭＳ Ｐゴシック" panose="020B0600070205080204" pitchFamily="34" charset="-128"/>
              </a:rPr>
              <a:t>assumes that people will follow the pesticide label</a:t>
            </a:r>
            <a:r>
              <a:rPr lang="en-US" altLang="en-US" sz="1400" i="0" dirty="0">
                <a:latin typeface="Arial" panose="020B0604020202020204" pitchFamily="34" charset="0"/>
                <a:ea typeface="ＭＳ Ｐゴシック" panose="020B0600070205080204"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i="0" dirty="0">
                <a:latin typeface="Arial" panose="020B0604020202020204" pitchFamily="34" charset="0"/>
                <a:ea typeface="ＭＳ Ｐゴシック" panose="020B0600070205080204" pitchFamily="34" charset="-128"/>
              </a:rPr>
              <a:t>Labels are the law, with instructions as to where and how the pesticide can be legally applied. </a:t>
            </a:r>
          </a:p>
          <a:p>
            <a:endParaRPr lang="en-US" altLang="en-US" dirty="0">
              <a:latin typeface="Arial" panose="020B0604020202020204" pitchFamily="34" charset="0"/>
              <a:ea typeface="ヒラギノ角ゴ Pro W3" panose="020B0300000000000000" pitchFamily="34" charset="-128"/>
            </a:endParaRPr>
          </a:p>
        </p:txBody>
      </p:sp>
      <p:sp>
        <p:nvSpPr>
          <p:cNvPr id="200708" name="Header Placeholder 3">
            <a:extLst>
              <a:ext uri="{FF2B5EF4-FFF2-40B4-BE49-F238E27FC236}">
                <a16:creationId xmlns:a16="http://schemas.microsoft.com/office/drawing/2014/main" id="{AC9A256A-7EB5-F441-8E8E-D6A82F78F37E}"/>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85318" indent="-302045"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208181" indent="-241636"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91453" indent="-241636"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174725" indent="-241636"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657998"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141270"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624543"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107815"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a:t>IPM in Multifamily Housing Training</a:t>
            </a:r>
            <a:endParaRPr lang="en-GB" altLang="en-US"/>
          </a:p>
        </p:txBody>
      </p:sp>
      <p:sp>
        <p:nvSpPr>
          <p:cNvPr id="200709" name="Footer Placeholder 4">
            <a:extLst>
              <a:ext uri="{FF2B5EF4-FFF2-40B4-BE49-F238E27FC236}">
                <a16:creationId xmlns:a16="http://schemas.microsoft.com/office/drawing/2014/main" id="{6414A413-588F-1841-8D83-AE49B8BE7A7E}"/>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85318" indent="-302045"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208181" indent="-241636"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91453" indent="-241636"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174725" indent="-241636"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657998"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141270"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624543"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107815"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GB" altLang="en-US" dirty="0"/>
              <a:t>www.StopPests.org</a:t>
            </a:r>
          </a:p>
        </p:txBody>
      </p:sp>
      <p:sp>
        <p:nvSpPr>
          <p:cNvPr id="200710" name="Slide Number Placeholder 5">
            <a:extLst>
              <a:ext uri="{FF2B5EF4-FFF2-40B4-BE49-F238E27FC236}">
                <a16:creationId xmlns:a16="http://schemas.microsoft.com/office/drawing/2014/main" id="{3E5C3C95-B4A7-EF40-9720-61F162A4B1B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85318" indent="-302045"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208181" indent="-241636"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91453" indent="-241636"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174725" indent="-241636"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657998"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141270"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624543"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107815"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fld id="{C696188B-C38C-CD44-8E4F-A6CF5091E3F5}" type="slidenum">
              <a:rPr lang="en-GB" altLang="en-US"/>
              <a:pPr>
                <a:spcBef>
                  <a:spcPct val="0"/>
                </a:spcBef>
                <a:defRPr/>
              </a:pPr>
              <a:t>57</a:t>
            </a:fld>
            <a:endParaRPr lang="en-GB" altLang="en-US"/>
          </a:p>
        </p:txBody>
      </p:sp>
    </p:spTree>
    <p:extLst>
      <p:ext uri="{BB962C8B-B14F-4D97-AF65-F5344CB8AC3E}">
        <p14:creationId xmlns:p14="http://schemas.microsoft.com/office/powerpoint/2010/main" val="22834985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a:extLst>
              <a:ext uri="{FF2B5EF4-FFF2-40B4-BE49-F238E27FC236}">
                <a16:creationId xmlns:a16="http://schemas.microsoft.com/office/drawing/2014/main" id="{0F6248D7-32C5-2C4A-AF38-3E12E55E50C9}"/>
              </a:ext>
            </a:extLst>
          </p:cNvPr>
          <p:cNvSpPr>
            <a:spLocks noGrp="1" noRot="1" noChangeAspect="1" noChangeArrowheads="1" noTextEdit="1"/>
          </p:cNvSpPr>
          <p:nvPr>
            <p:ph type="sldImg"/>
          </p:nvPr>
        </p:nvSpPr>
        <p:spPr>
          <a:ln/>
        </p:spPr>
      </p:sp>
      <p:sp>
        <p:nvSpPr>
          <p:cNvPr id="202755" name="Notes Placeholder 2">
            <a:extLst>
              <a:ext uri="{FF2B5EF4-FFF2-40B4-BE49-F238E27FC236}">
                <a16:creationId xmlns:a16="http://schemas.microsoft.com/office/drawing/2014/main" id="{5F84F19B-1418-1547-998E-653F13E19F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1307"/>
            <a:r>
              <a:rPr lang="en-US" altLang="en-US" i="0" dirty="0">
                <a:latin typeface="Arial" panose="020B0604020202020204" pitchFamily="34" charset="0"/>
                <a:ea typeface="ＭＳ Ｐゴシック" panose="020B0600070205080204" pitchFamily="34" charset="-128"/>
              </a:rPr>
              <a:t>In an IPM program, w</a:t>
            </a:r>
            <a:r>
              <a:rPr lang="en-US" altLang="en-US" sz="1200" kern="1200" dirty="0">
                <a:solidFill>
                  <a:schemeClr val="tx1"/>
                </a:solidFill>
                <a:latin typeface="Arial" panose="020B0604020202020204" pitchFamily="34" charset="0"/>
                <a:ea typeface="ヒラギノ角ゴ Pro W3" panose="020B0300000000000000" pitchFamily="34" charset="-128"/>
                <a:cs typeface="+mn-cs"/>
              </a:rPr>
              <a:t>hen pesticides are necessary, residents and staff should leave their application to the professional. </a:t>
            </a:r>
          </a:p>
          <a:p>
            <a:pPr defTabSz="931307"/>
            <a:r>
              <a:rPr lang="en-US" altLang="en-US" sz="1200" kern="1200" dirty="0">
                <a:solidFill>
                  <a:schemeClr val="tx1"/>
                </a:solidFill>
                <a:latin typeface="Arial" panose="020B0604020202020204" pitchFamily="34" charset="0"/>
                <a:ea typeface="ヒラギノ角ゴ Pro W3" panose="020B0300000000000000" pitchFamily="34" charset="-128"/>
                <a:cs typeface="+mn-cs"/>
              </a:rPr>
              <a:t>PMPs take much longer courses to understand each of the pests, and that is why they are needed in any pest management effort. Address any pesticide questions to your PMP. Qualified PMPs should know all the answers or be willing to get them.</a:t>
            </a:r>
          </a:p>
          <a:p>
            <a:pPr defTabSz="931307"/>
            <a:r>
              <a:rPr lang="en-US" altLang="en-US" sz="1200" kern="1200" dirty="0">
                <a:solidFill>
                  <a:schemeClr val="tx1"/>
                </a:solidFill>
                <a:latin typeface="Arial" panose="020B0604020202020204" pitchFamily="34" charset="0"/>
                <a:ea typeface="ヒラギノ角ゴ Pro W3" panose="020B0300000000000000" pitchFamily="34" charset="-128"/>
                <a:cs typeface="+mn-cs"/>
              </a:rPr>
              <a:t>&lt;Click&gt;</a:t>
            </a:r>
            <a:r>
              <a:rPr lang="en-GB" altLang="en-US" sz="1200" dirty="0">
                <a:solidFill>
                  <a:schemeClr val="tx1"/>
                </a:solidFill>
              </a:rPr>
              <a:t>The label is the law; EPA does not assess effectiveness, only risk/benefit when used in accordance with the label</a:t>
            </a:r>
          </a:p>
          <a:p>
            <a:pPr defTabSz="931307"/>
            <a:endParaRPr lang="en-US" altLang="en-US" sz="1200" kern="1200" dirty="0">
              <a:solidFill>
                <a:schemeClr val="tx1"/>
              </a:solidFill>
              <a:latin typeface="Arial" panose="020B0604020202020204" pitchFamily="34" charset="0"/>
              <a:ea typeface="ヒラギノ角ゴ Pro W3" panose="020B0300000000000000" pitchFamily="34" charset="-128"/>
              <a:cs typeface="+mn-cs"/>
            </a:endParaRPr>
          </a:p>
          <a:p>
            <a:r>
              <a:rPr lang="en-US" altLang="en-US" i="0" dirty="0">
                <a:latin typeface="Arial" panose="020B0604020202020204" pitchFamily="34" charset="0"/>
                <a:ea typeface="ＭＳ Ｐゴシック" panose="020B0600070205080204" pitchFamily="34" charset="-128"/>
              </a:rPr>
              <a:t>&lt;click&gt;Three key words are used on pesticide labels to define the relative risk to humans. These are Caution, Danger and Poison.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i="0" dirty="0">
                <a:latin typeface="Arial" panose="020B0604020202020204" pitchFamily="34" charset="0"/>
                <a:ea typeface="ＭＳ Ｐゴシック" panose="020B0600070205080204" pitchFamily="34" charset="-128"/>
              </a:rPr>
              <a:t>With an IPM program in place, almost all infestations can be managed with a lower-risk pesticide that says, "CAUTION" on the label, as they pose the least risk to humans.</a:t>
            </a:r>
            <a:br>
              <a:rPr lang="en-US" altLang="en-US" i="0" dirty="0">
                <a:latin typeface="Arial" panose="020B0604020202020204" pitchFamily="34" charset="0"/>
                <a:ea typeface="ＭＳ Ｐゴシック" panose="020B0600070205080204" pitchFamily="34" charset="-128"/>
              </a:rPr>
            </a:br>
            <a:r>
              <a:rPr lang="en-US" altLang="en-US" i="0" dirty="0">
                <a:latin typeface="Arial" panose="020B0604020202020204" pitchFamily="34" charset="0"/>
                <a:ea typeface="ＭＳ Ｐゴシック" panose="020B0600070205080204" pitchFamily="34" charset="-128"/>
              </a:rPr>
              <a:t>DANGER or POISON means that the pesticide product is more toxic by at least one route of exposure. </a:t>
            </a:r>
          </a:p>
          <a:p>
            <a:endParaRPr lang="en-US" altLang="en-US" dirty="0">
              <a:latin typeface="Arial" panose="020B0604020202020204" pitchFamily="34" charset="0"/>
              <a:ea typeface="ヒラギノ角ゴ Pro W3" panose="020B0300000000000000" pitchFamily="34" charset="-128"/>
            </a:endParaRPr>
          </a:p>
        </p:txBody>
      </p:sp>
      <p:sp>
        <p:nvSpPr>
          <p:cNvPr id="202756" name="Header Placeholder 3">
            <a:extLst>
              <a:ext uri="{FF2B5EF4-FFF2-40B4-BE49-F238E27FC236}">
                <a16:creationId xmlns:a16="http://schemas.microsoft.com/office/drawing/2014/main" id="{EBDCA49B-E279-FC4A-A436-8110487D6838}"/>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85318" indent="-302045"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208181" indent="-241636"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91453" indent="-241636"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174725" indent="-241636"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657998"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141270"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624543"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107815"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a:t>IPM in Multifamily Housing Training</a:t>
            </a:r>
            <a:endParaRPr lang="en-GB" altLang="en-US"/>
          </a:p>
        </p:txBody>
      </p:sp>
      <p:sp>
        <p:nvSpPr>
          <p:cNvPr id="202757" name="Footer Placeholder 4">
            <a:extLst>
              <a:ext uri="{FF2B5EF4-FFF2-40B4-BE49-F238E27FC236}">
                <a16:creationId xmlns:a16="http://schemas.microsoft.com/office/drawing/2014/main" id="{9A825062-51DF-0148-BCD4-7E06010ABFFD}"/>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85318" indent="-302045"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208181" indent="-241636"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91453" indent="-241636"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174725" indent="-241636"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657998"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141270"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624543"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107815"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GB" altLang="en-US" dirty="0"/>
              <a:t>www.StopPests.org</a:t>
            </a:r>
          </a:p>
        </p:txBody>
      </p:sp>
      <p:sp>
        <p:nvSpPr>
          <p:cNvPr id="202758" name="Slide Number Placeholder 5">
            <a:extLst>
              <a:ext uri="{FF2B5EF4-FFF2-40B4-BE49-F238E27FC236}">
                <a16:creationId xmlns:a16="http://schemas.microsoft.com/office/drawing/2014/main" id="{EC1790C3-7B4C-EB42-B617-B2B60B34665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85318" indent="-302045"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208181" indent="-241636"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91453" indent="-241636"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174725" indent="-241636"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657998"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141270"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624543"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107815"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fld id="{1DF80E4D-22C5-D445-8850-328E4CD3F0D6}" type="slidenum">
              <a:rPr lang="en-GB" altLang="en-US"/>
              <a:pPr>
                <a:spcBef>
                  <a:spcPct val="0"/>
                </a:spcBef>
                <a:defRPr/>
              </a:pPr>
              <a:t>58</a:t>
            </a:fld>
            <a:endParaRPr lang="en-GB" altLang="en-US"/>
          </a:p>
        </p:txBody>
      </p:sp>
    </p:spTree>
    <p:extLst>
      <p:ext uri="{BB962C8B-B14F-4D97-AF65-F5344CB8AC3E}">
        <p14:creationId xmlns:p14="http://schemas.microsoft.com/office/powerpoint/2010/main" val="11357433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kern="1200" dirty="0">
                <a:solidFill>
                  <a:schemeClr val="tx1"/>
                </a:solidFill>
                <a:latin typeface="Arial" panose="020B0604020202020204" pitchFamily="34" charset="0"/>
                <a:ea typeface="ヒラギノ角ゴ Pro W3" panose="020B0300000000000000" pitchFamily="34" charset="-128"/>
                <a:cs typeface="+mn-cs"/>
              </a:rPr>
              <a:t>By self-treating with pesticides, residents and staff could unnecessarily expose themselves and their families to pesticides and make the pest problem worse.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Arial" panose="020B0604020202020204" pitchFamily="34" charset="0"/>
              <a:ea typeface="ＭＳ Ｐゴシック" panose="020B0600070205080204" pitchFamily="34" charset="-128"/>
            </a:endParaRPr>
          </a:p>
          <a:p>
            <a:r>
              <a:rPr lang="en-US" altLang="ja-JP" sz="1400" dirty="0">
                <a:latin typeface="Arial" panose="020B0604020202020204" pitchFamily="34" charset="0"/>
                <a:ea typeface="ＭＳ Ｐゴシック" panose="020B0600070205080204" pitchFamily="34" charset="-128"/>
              </a:rPr>
              <a:t>For these reasons, it it’s best to use reduced-risk practices, to follow label instructions, and to practice prevention-based approaches that reduce reliance on chemical control measures. </a:t>
            </a:r>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C23D7-7416-4600-BCEE-1125CEDC51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6904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D248B1CC-E156-D94D-B501-99CA9BB2499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marL="0" marR="0" lvl="0" indent="0" algn="l" defTabSz="973256" rtl="0" eaLnBrk="1" fontAlgn="auto" latinLnBrk="0" hangingPunct="1">
              <a:lnSpc>
                <a:spcPct val="100000"/>
              </a:lnSpc>
              <a:spcBef>
                <a:spcPct val="0"/>
              </a:spcBef>
              <a:spcAft>
                <a:spcPts val="0"/>
              </a:spcAft>
              <a:buClr>
                <a:srgbClr val="000000"/>
              </a:buClr>
              <a:buSzPct val="100000"/>
              <a:buFont typeface="Times New Roman" panose="02020603050405020304" pitchFamily="18" charset="0"/>
              <a:buNone/>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a:pP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t>IPM in Multifamily Housing Training</a:t>
            </a:r>
          </a:p>
        </p:txBody>
      </p:sp>
      <p:sp>
        <p:nvSpPr>
          <p:cNvPr id="204803" name="Rectangle 6">
            <a:extLst>
              <a:ext uri="{FF2B5EF4-FFF2-40B4-BE49-F238E27FC236}">
                <a16:creationId xmlns:a16="http://schemas.microsoft.com/office/drawing/2014/main" id="{D779DC8B-41D5-9549-BAFE-19507C903894}"/>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marL="0" marR="0" lvl="0" indent="0" algn="l" defTabSz="973256" rtl="0" eaLnBrk="1" fontAlgn="auto" latinLnBrk="0" hangingPunct="1">
              <a:lnSpc>
                <a:spcPct val="100000"/>
              </a:lnSpc>
              <a:spcBef>
                <a:spcPct val="0"/>
              </a:spcBef>
              <a:spcAft>
                <a:spcPts val="0"/>
              </a:spcAft>
              <a:buClr>
                <a:srgbClr val="000000"/>
              </a:buClr>
              <a:buSzPct val="100000"/>
              <a:buFont typeface="Times New Roman" panose="02020603050405020304" pitchFamily="18" charset="0"/>
              <a:buNone/>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a:pP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t>www.StopPests.org</a:t>
            </a:r>
          </a:p>
        </p:txBody>
      </p:sp>
      <p:sp>
        <p:nvSpPr>
          <p:cNvPr id="204804" name="Rectangle 7">
            <a:extLst>
              <a:ext uri="{FF2B5EF4-FFF2-40B4-BE49-F238E27FC236}">
                <a16:creationId xmlns:a16="http://schemas.microsoft.com/office/drawing/2014/main" id="{5D1D2874-7997-2644-A174-7D8D422D1AC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marL="0" marR="0" lvl="0" indent="0" algn="r" defTabSz="973256" rtl="0" eaLnBrk="1" fontAlgn="auto" latinLnBrk="0" hangingPunct="1">
              <a:lnSpc>
                <a:spcPct val="100000"/>
              </a:lnSpc>
              <a:spcBef>
                <a:spcPct val="0"/>
              </a:spcBef>
              <a:spcAft>
                <a:spcPts val="0"/>
              </a:spcAft>
              <a:buClr>
                <a:srgbClr val="000000"/>
              </a:buClr>
              <a:buSzPct val="100000"/>
              <a:buFont typeface="Times New Roman" panose="02020603050405020304" pitchFamily="18" charset="0"/>
              <a:buNone/>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a:pPr>
            <a:fld id="{3B38E250-3301-874C-BFD3-1B26E2FB4307}" type="slidenum">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pPr marL="0" marR="0" lvl="0" indent="0" algn="r" defTabSz="973256" rtl="0" eaLnBrk="1" fontAlgn="auto" latinLnBrk="0" hangingPunct="1">
                <a:lnSpc>
                  <a:spcPct val="100000"/>
                </a:lnSpc>
                <a:spcBef>
                  <a:spcPct val="0"/>
                </a:spcBef>
                <a:spcAft>
                  <a:spcPts val="0"/>
                </a:spcAft>
                <a:buClr>
                  <a:srgbClr val="000000"/>
                </a:buClr>
                <a:buSzPct val="100000"/>
                <a:buFont typeface="Times New Roman" panose="02020603050405020304" pitchFamily="18" charset="0"/>
                <a:buNone/>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a:pPr>
              <a:t>60</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endParaRPr>
          </a:p>
        </p:txBody>
      </p:sp>
      <p:sp>
        <p:nvSpPr>
          <p:cNvPr id="204805" name="Rectangle 7">
            <a:extLst>
              <a:ext uri="{FF2B5EF4-FFF2-40B4-BE49-F238E27FC236}">
                <a16:creationId xmlns:a16="http://schemas.microsoft.com/office/drawing/2014/main" id="{94312DAB-63FB-1A43-BB28-E7BCE5699CC0}"/>
              </a:ext>
            </a:extLst>
          </p:cNvPr>
          <p:cNvSpPr txBox="1">
            <a:spLocks noGrp="1" noChangeArrowheads="1"/>
          </p:cNvSpPr>
          <p:nvPr/>
        </p:nvSpPr>
        <p:spPr bwMode="auto">
          <a:xfrm>
            <a:off x="4145281" y="9427373"/>
            <a:ext cx="3168227" cy="49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64" tIns="48781" rIns="97564" bIns="48781"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marL="0" marR="0" lvl="0" indent="0" algn="r" defTabSz="1020242" rtl="0" eaLnBrk="1" fontAlgn="auto" latinLnBrk="0" hangingPunct="1">
              <a:lnSpc>
                <a:spcPct val="100000"/>
              </a:lnSpc>
              <a:spcBef>
                <a:spcPct val="0"/>
              </a:spcBef>
              <a:spcAft>
                <a:spcPts val="0"/>
              </a:spcAft>
              <a:buClrTx/>
              <a:buSzTx/>
              <a:buFont typeface="Times New Roman" panose="02020603050405020304" pitchFamily="18" charset="0"/>
              <a:buNone/>
              <a:tabLst/>
              <a:defRPr/>
            </a:pPr>
            <a:fld id="{16D2D52E-0EB6-6048-9C0B-B076ECB590F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pPr marL="0" marR="0" lvl="0" indent="0" algn="r" defTabSz="1020242" rtl="0" eaLnBrk="1" fontAlgn="auto" latinLnBrk="0" hangingPunct="1">
                <a:lnSpc>
                  <a:spcPct val="100000"/>
                </a:lnSpc>
                <a:spcBef>
                  <a:spcPct val="0"/>
                </a:spcBef>
                <a:spcAft>
                  <a:spcPts val="0"/>
                </a:spcAft>
                <a:buClrTx/>
                <a:buSzTx/>
                <a:buFont typeface="Times New Roman" panose="02020603050405020304" pitchFamily="18" charset="0"/>
                <a:buNone/>
                <a:tabLst/>
                <a:defRPr/>
              </a:pPr>
              <a:t>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endParaRPr>
          </a:p>
        </p:txBody>
      </p:sp>
      <p:sp>
        <p:nvSpPr>
          <p:cNvPr id="204806" name="Rectangle 2">
            <a:extLst>
              <a:ext uri="{FF2B5EF4-FFF2-40B4-BE49-F238E27FC236}">
                <a16:creationId xmlns:a16="http://schemas.microsoft.com/office/drawing/2014/main" id="{6B6481ED-DEF9-E046-8E4F-C58F74BD7C8F}"/>
              </a:ext>
            </a:extLst>
          </p:cNvPr>
          <p:cNvSpPr>
            <a:spLocks noGrp="1" noRot="1" noChangeAspect="1" noChangeArrowheads="1" noTextEdit="1"/>
          </p:cNvSpPr>
          <p:nvPr>
            <p:ph type="sldImg"/>
          </p:nvPr>
        </p:nvSpPr>
        <p:spPr>
          <a:ln/>
        </p:spPr>
      </p:sp>
      <p:sp>
        <p:nvSpPr>
          <p:cNvPr id="204807" name="Rectangle 3">
            <a:extLst>
              <a:ext uri="{FF2B5EF4-FFF2-40B4-BE49-F238E27FC236}">
                <a16:creationId xmlns:a16="http://schemas.microsoft.com/office/drawing/2014/main" id="{64DBEAF7-88C7-5B4F-9D1E-B39C30F53D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latin typeface="Arial" panose="020B0604020202020204" pitchFamily="34" charset="0"/>
                <a:ea typeface="ＭＳ Ｐゴシック" panose="020B0600070205080204" pitchFamily="34" charset="-128"/>
              </a:rPr>
              <a:t>The elderly, pregnant women, and young children are at greater risk for adverse health effects associated with exposure to pesticides. </a:t>
            </a:r>
            <a:r>
              <a:rPr lang="en-US" altLang="en-US" sz="1200" kern="1200" dirty="0">
                <a:solidFill>
                  <a:schemeClr val="tx1"/>
                </a:solidFill>
                <a:latin typeface="Arial" panose="020B0604020202020204" pitchFamily="34" charset="0"/>
                <a:ea typeface="ヒラギノ角ゴ Pro W3" panose="020B0300000000000000" pitchFamily="34" charset="-128"/>
                <a:cs typeface="+mn-cs"/>
              </a:rPr>
              <a:t>Children are more vulnerable than adults because they are closer to the floor, do not have high tolerance for toxins, and put many things in their mouths. Pregnant women also are more vulnerable to pesticides. In addition, when exposed to pesticides, people with chemical sensitivities experience adverse reactions and will not be able to participate in daily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latin typeface="Arial" panose="020B0604020202020204" pitchFamily="34" charset="0"/>
                <a:ea typeface="ＭＳ Ｐゴシック" panose="020B0600070205080204" pitchFamily="34" charset="-128"/>
              </a:rPr>
              <a:t>Under the Fair Housing Act, chemical sensitivities can constitute a handicap.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latin typeface="Arial" panose="020B0604020202020204" pitchFamily="34" charset="0"/>
                <a:ea typeface="ＭＳ Ｐゴシック" panose="020B0600070205080204" pitchFamily="34" charset="-128"/>
              </a:rPr>
              <a:t>Special attention must be given to people with chemical sensitivities so that they receive pest management services that meet their needs. Conventional pesticides should not be used in the units occupied by people with chemical sensitivities, or in adjacent or neighboring units, or in common areas such as the halls, lobbies, laundry rooms, elevators, or stairs, or along paths of travel for disability access.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Property managers and maintenance crews must identify residents who are especially vulnerable to chemical exposure. Some residents may not be able to tolerate the presence of chemicals in their units, or they may feel that admitting a PMP to their unit may expose them to the pesticides present on the PMP</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clothing. </a:t>
            </a:r>
          </a:p>
          <a:p>
            <a:endParaRPr lang="en-US" altLang="ja-JP"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latin typeface="Arial" panose="020B0604020202020204" pitchFamily="34" charset="0"/>
                <a:ea typeface="ＭＳ Ｐゴシック" panose="020B0600070205080204" pitchFamily="34" charset="-128"/>
              </a:rPr>
              <a:t>Working with residents is an important part of the property manager</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responsibilities.</a:t>
            </a:r>
          </a:p>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75490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Let’ get started on session one.  We’ll briefly discuss the priority pests, and cover each of them in more detail in the upcoming sessions.  Next, we will discuss the benefits of IPM, and lastly, wrap up this session talking about pesticides and how to reduce exposure.</a:t>
            </a:r>
          </a:p>
        </p:txBody>
      </p:sp>
      <p:sp>
        <p:nvSpPr>
          <p:cNvPr id="4" name="Slide Number Placeholder 3"/>
          <p:cNvSpPr>
            <a:spLocks noGrp="1"/>
          </p:cNvSpPr>
          <p:nvPr>
            <p:ph type="sldNum" sz="quarter" idx="5"/>
          </p:nvPr>
        </p:nvSpPr>
        <p:spPr/>
        <p:txBody>
          <a:bodyPr/>
          <a:lstStyle/>
          <a:p>
            <a:pPr defTabSz="483272"/>
            <a:fld id="{67596E10-71EA-4724-82E6-85B96D905CD3}" type="slidenum">
              <a:rPr lang="en-US">
                <a:solidFill>
                  <a:prstClr val="black"/>
                </a:solidFill>
                <a:latin typeface="Calibri" panose="020F0502020204030204"/>
              </a:rPr>
              <a:pPr defTabSz="483272"/>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30271868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35FCA2E-ADA3-46DC-983B-3561D77AB8A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i="0" dirty="0">
                <a:latin typeface="Arial" panose="020B0604020202020204" pitchFamily="34" charset="0"/>
                <a:ea typeface="ＭＳ Ｐゴシック" panose="020B0600070205080204" pitchFamily="34" charset="-128"/>
              </a:rPr>
              <a:t>There are a number of concerns related to illegal pesticide use.</a:t>
            </a:r>
          </a:p>
          <a:p>
            <a:endParaRPr lang="en-US" altLang="ja-JP" sz="1400" dirty="0">
              <a:latin typeface="Arial" panose="020B0604020202020204" pitchFamily="34" charset="0"/>
              <a:ea typeface="ＭＳ Ｐゴシック" panose="020B0600070205080204" pitchFamily="34" charset="-128"/>
            </a:endParaRPr>
          </a:p>
          <a:p>
            <a:r>
              <a:rPr lang="en-US" sz="1400" kern="1200" dirty="0">
                <a:solidFill>
                  <a:schemeClr val="tx1"/>
                </a:solidFill>
                <a:effectLst/>
                <a:latin typeface="Arial" panose="020B0604020202020204" pitchFamily="34" charset="0"/>
                <a:ea typeface="+mn-ea"/>
                <a:cs typeface="Arial" panose="020B0604020202020204" pitchFamily="34" charset="0"/>
              </a:rPr>
              <a:t>Pesticides are considered illegal when they are not registered by the EPA or the state where they are used, or when they are used against the label. </a:t>
            </a:r>
          </a:p>
          <a:p>
            <a:r>
              <a:rPr lang="en-US" sz="1400" kern="1200" dirty="0">
                <a:solidFill>
                  <a:schemeClr val="tx1"/>
                </a:solidFill>
                <a:effectLst/>
                <a:latin typeface="Arial" panose="020B0604020202020204" pitchFamily="34" charset="0"/>
                <a:ea typeface="+mn-ea"/>
                <a:cs typeface="Arial" panose="020B0604020202020204" pitchFamily="34" charset="0"/>
              </a:rPr>
              <a:t>Illegal pesticides may be stronger than ones that are legal, or approved, for residential use. People may be tempted to purchase and use illegal pesticides because they are fast-acting. These products, commonly sold by street vendors, at  markets, or through the internet, are harmful to people and pets, and should not be purchased or used. </a:t>
            </a:r>
          </a:p>
          <a:p>
            <a:r>
              <a:rPr lang="en-US" sz="1400" kern="1200" dirty="0">
                <a:solidFill>
                  <a:schemeClr val="tx1"/>
                </a:solidFill>
                <a:effectLst/>
                <a:latin typeface="Arial" panose="020B0604020202020204" pitchFamily="34" charset="0"/>
                <a:ea typeface="+mn-ea"/>
                <a:cs typeface="Arial" panose="020B0604020202020204" pitchFamily="34" charset="0"/>
              </a:rPr>
              <a:t>Pictured are two examples of illegal pesticides, Chinese chalk and </a:t>
            </a:r>
            <a:r>
              <a:rPr lang="en-US" sz="1400" kern="1200" dirty="0" err="1">
                <a:solidFill>
                  <a:schemeClr val="tx1"/>
                </a:solidFill>
                <a:effectLst/>
                <a:latin typeface="Arial" panose="020B0604020202020204" pitchFamily="34" charset="0"/>
                <a:ea typeface="+mn-ea"/>
                <a:cs typeface="Arial" panose="020B0604020202020204" pitchFamily="34" charset="0"/>
              </a:rPr>
              <a:t>tres</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kern="1200" dirty="0" err="1">
                <a:solidFill>
                  <a:schemeClr val="tx1"/>
                </a:solidFill>
                <a:effectLst/>
                <a:latin typeface="Arial" panose="020B0604020202020204" pitchFamily="34" charset="0"/>
                <a:ea typeface="+mn-ea"/>
                <a:cs typeface="Arial" panose="020B0604020202020204" pitchFamily="34" charset="0"/>
              </a:rPr>
              <a:t>pasitos</a:t>
            </a:r>
            <a:r>
              <a:rPr lang="en-US" sz="1400" kern="1200" dirty="0">
                <a:solidFill>
                  <a:schemeClr val="tx1"/>
                </a:solidFill>
                <a:effectLst/>
                <a:latin typeface="Arial" panose="020B0604020202020204" pitchFamily="34" charset="0"/>
                <a:ea typeface="+mn-ea"/>
                <a:cs typeface="Arial" panose="020B0604020202020204" pitchFamily="34" charset="0"/>
              </a:rPr>
              <a:t>.</a:t>
            </a:r>
          </a:p>
          <a:p>
            <a:r>
              <a:rPr lang="en-US" sz="1400" kern="1200" dirty="0">
                <a:solidFill>
                  <a:schemeClr val="tx1"/>
                </a:solidFill>
                <a:effectLst/>
                <a:latin typeface="Arial" panose="020B0604020202020204" pitchFamily="34" charset="0"/>
                <a:ea typeface="+mn-ea"/>
                <a:cs typeface="Arial" panose="020B0604020202020204" pitchFamily="34" charset="0"/>
              </a:rPr>
              <a:t> </a:t>
            </a:r>
          </a:p>
          <a:p>
            <a:endParaRPr lang="en-US" altLang="ja-JP" dirty="0">
              <a:latin typeface="Arial" panose="020B060402020202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21079740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114F081-AB04-4ED8-8826-A2E5EC59D5D4}"/>
              </a:ext>
            </a:extLst>
          </p:cNvPr>
          <p:cNvSpPr>
            <a:spLocks noGrp="1"/>
          </p:cNvSpPr>
          <p:nvPr>
            <p:ph type="body" idx="1"/>
          </p:nvPr>
        </p:nvSpPr>
        <p:spPr/>
        <p:txBody>
          <a:bodyPr/>
          <a:lstStyle/>
          <a:p>
            <a:pPr marL="285750" indent="-285750">
              <a:lnSpc>
                <a:spcPct val="80000"/>
              </a:lnSpc>
              <a:buClr>
                <a:schemeClr val="accent2"/>
              </a:buClr>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Pests often develop resistance</a:t>
            </a:r>
            <a:r>
              <a:rPr lang="en-US" altLang="ja-JP" dirty="0">
                <a:latin typeface="Arial" panose="020B0604020202020204" pitchFamily="34" charset="0"/>
                <a:ea typeface="ＭＳ Ｐゴシック" panose="020B0600070205080204" pitchFamily="34" charset="-128"/>
              </a:rPr>
              <a:t> to pesticides, or develop an aversion, or avoidance, to some chemicals. </a:t>
            </a:r>
          </a:p>
          <a:p>
            <a:pPr marL="285750" indent="-285750">
              <a:lnSpc>
                <a:spcPct val="80000"/>
              </a:lnSpc>
              <a:buClr>
                <a:schemeClr val="accent2"/>
              </a:buClr>
              <a:buFont typeface="Arial" panose="020B0604020202020204" pitchFamily="34" charset="0"/>
              <a:buChar char="•"/>
            </a:pPr>
            <a:r>
              <a:rPr lang="en-US" altLang="ja-JP" dirty="0">
                <a:latin typeface="Arial" panose="020B0604020202020204" pitchFamily="34" charset="0"/>
                <a:ea typeface="ＭＳ Ｐゴシック" panose="020B0600070205080204" pitchFamily="34" charset="-128"/>
              </a:rPr>
              <a:t>Over the counter sprays act as repellants, pushing the pests further into hiding, making them harder to treat. </a:t>
            </a:r>
          </a:p>
          <a:p>
            <a:pPr marL="285750" indent="-285750">
              <a:lnSpc>
                <a:spcPct val="80000"/>
              </a:lnSpc>
              <a:buClr>
                <a:schemeClr val="accent2"/>
              </a:buClr>
              <a:buFont typeface="Arial" panose="020B0604020202020204" pitchFamily="34" charset="0"/>
              <a:buChar char="•"/>
            </a:pPr>
            <a:r>
              <a:rPr lang="en-US" altLang="en-US" sz="1200" dirty="0">
                <a:solidFill>
                  <a:schemeClr val="tx1"/>
                </a:solidFill>
              </a:rPr>
              <a:t>The risk from Exposure may outweigh benefit </a:t>
            </a:r>
          </a:p>
          <a:p>
            <a:pPr marL="285750" indent="-285750">
              <a:lnSpc>
                <a:spcPct val="80000"/>
              </a:lnSpc>
              <a:buClr>
                <a:schemeClr val="accent2"/>
              </a:buClr>
              <a:buFont typeface="Arial" panose="020B0604020202020204" pitchFamily="34" charset="0"/>
              <a:buChar char="•"/>
            </a:pPr>
            <a:r>
              <a:rPr lang="en-US" altLang="en-US" sz="1200" dirty="0">
                <a:solidFill>
                  <a:schemeClr val="tx1"/>
                </a:solidFill>
              </a:rPr>
              <a:t>Possible harm to people, pets and wildlife</a:t>
            </a:r>
          </a:p>
          <a:p>
            <a:endParaRPr lang="en-US" altLang="en-US" b="0" dirty="0">
              <a:latin typeface="Arial" panose="020B0604020202020204" pitchFamily="34" charset="0"/>
              <a:ea typeface="ＭＳ Ｐゴシック" panose="020B0600070205080204" pitchFamily="34" charset="-128"/>
            </a:endParaRPr>
          </a:p>
          <a:p>
            <a:r>
              <a:rPr lang="en-US" altLang="en-US" b="0" dirty="0">
                <a:latin typeface="Arial" panose="020B0604020202020204" pitchFamily="34" charset="0"/>
                <a:ea typeface="ＭＳ Ｐゴシック" panose="020B0600070205080204" pitchFamily="34" charset="-128"/>
              </a:rPr>
              <a:t>Consider instituting a pesticide “buy-back”, where residents can turn in the pesticides they have in their home, and receive something of value. Could your agency provide cleaning kits or gift cards in return?</a:t>
            </a:r>
          </a:p>
          <a:p>
            <a:pPr eaLnBrk="1" hangingPunct="1"/>
            <a:endParaRPr lang="en-US" altLang="en-US" dirty="0">
              <a:latin typeface="Arial" panose="020B0604020202020204" pitchFamily="34" charset="0"/>
              <a:ea typeface="ＭＳ Ｐゴシック" panose="020B0600070205080204" pitchFamily="34" charset="-128"/>
            </a:endParaRPr>
          </a:p>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3AC0AD45-08AB-6D47-809A-76224677D4AB}"/>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marL="0" marR="0" lvl="0" indent="0" algn="l" defTabSz="973256" rtl="0" eaLnBrk="1" fontAlgn="auto" latinLnBrk="0" hangingPunct="1">
              <a:lnSpc>
                <a:spcPct val="100000"/>
              </a:lnSpc>
              <a:spcBef>
                <a:spcPct val="0"/>
              </a:spcBef>
              <a:spcAft>
                <a:spcPts val="0"/>
              </a:spcAft>
              <a:buClr>
                <a:srgbClr val="000000"/>
              </a:buClr>
              <a:buSzPct val="100000"/>
              <a:buFont typeface="Times New Roman" panose="02020603050405020304" pitchFamily="18" charset="0"/>
              <a:buNone/>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a:pP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t>IPM in Multifamily Housing Training</a:t>
            </a:r>
          </a:p>
        </p:txBody>
      </p:sp>
      <p:sp>
        <p:nvSpPr>
          <p:cNvPr id="208899" name="Rectangle 6">
            <a:extLst>
              <a:ext uri="{FF2B5EF4-FFF2-40B4-BE49-F238E27FC236}">
                <a16:creationId xmlns:a16="http://schemas.microsoft.com/office/drawing/2014/main" id="{53BAE4F0-3C96-2247-A0CB-67053B157A31}"/>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marL="0" marR="0" lvl="0" indent="0" algn="l" defTabSz="973256" rtl="0" eaLnBrk="1" fontAlgn="auto" latinLnBrk="0" hangingPunct="1">
              <a:lnSpc>
                <a:spcPct val="100000"/>
              </a:lnSpc>
              <a:spcBef>
                <a:spcPct val="0"/>
              </a:spcBef>
              <a:spcAft>
                <a:spcPts val="0"/>
              </a:spcAft>
              <a:buClr>
                <a:srgbClr val="000000"/>
              </a:buClr>
              <a:buSzPct val="100000"/>
              <a:buFont typeface="Times New Roman" panose="02020603050405020304" pitchFamily="18" charset="0"/>
              <a:buNone/>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a:pP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t>www.StopPests.org</a:t>
            </a:r>
          </a:p>
        </p:txBody>
      </p:sp>
      <p:sp>
        <p:nvSpPr>
          <p:cNvPr id="208900" name="Rectangle 7">
            <a:extLst>
              <a:ext uri="{FF2B5EF4-FFF2-40B4-BE49-F238E27FC236}">
                <a16:creationId xmlns:a16="http://schemas.microsoft.com/office/drawing/2014/main" id="{A229CD93-0C80-9C4A-A891-1EBBF361BCB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marL="0" marR="0" lvl="0" indent="0" algn="r" defTabSz="973256" rtl="0" eaLnBrk="1" fontAlgn="auto" latinLnBrk="0" hangingPunct="1">
              <a:lnSpc>
                <a:spcPct val="100000"/>
              </a:lnSpc>
              <a:spcBef>
                <a:spcPct val="0"/>
              </a:spcBef>
              <a:spcAft>
                <a:spcPts val="0"/>
              </a:spcAft>
              <a:buClr>
                <a:srgbClr val="000000"/>
              </a:buClr>
              <a:buSzPct val="100000"/>
              <a:buFont typeface="Times New Roman" panose="02020603050405020304" pitchFamily="18" charset="0"/>
              <a:buNone/>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a:pPr>
            <a:fld id="{4BEC843F-D56D-E843-87E4-BBC90492403D}" type="slidenum">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pPr marL="0" marR="0" lvl="0" indent="0" algn="r" defTabSz="973256" rtl="0" eaLnBrk="1" fontAlgn="auto" latinLnBrk="0" hangingPunct="1">
                <a:lnSpc>
                  <a:spcPct val="100000"/>
                </a:lnSpc>
                <a:spcBef>
                  <a:spcPct val="0"/>
                </a:spcBef>
                <a:spcAft>
                  <a:spcPts val="0"/>
                </a:spcAft>
                <a:buClr>
                  <a:srgbClr val="000000"/>
                </a:buClr>
                <a:buSzPct val="100000"/>
                <a:buFont typeface="Times New Roman" panose="02020603050405020304" pitchFamily="18" charset="0"/>
                <a:buNone/>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a:pPr>
              <a:t>63</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endParaRPr>
          </a:p>
        </p:txBody>
      </p:sp>
      <p:sp>
        <p:nvSpPr>
          <p:cNvPr id="208901" name="Rectangle 7">
            <a:extLst>
              <a:ext uri="{FF2B5EF4-FFF2-40B4-BE49-F238E27FC236}">
                <a16:creationId xmlns:a16="http://schemas.microsoft.com/office/drawing/2014/main" id="{C2B8AFF9-1C6B-0C47-9869-63B6D43D9A27}"/>
              </a:ext>
            </a:extLst>
          </p:cNvPr>
          <p:cNvSpPr txBox="1">
            <a:spLocks noGrp="1" noChangeArrowheads="1"/>
          </p:cNvSpPr>
          <p:nvPr/>
        </p:nvSpPr>
        <p:spPr bwMode="auto">
          <a:xfrm>
            <a:off x="4145280" y="9272826"/>
            <a:ext cx="3168227" cy="486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64" tIns="48781" rIns="97564" bIns="48781"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marL="0" marR="0" lvl="0" indent="0" algn="r" defTabSz="1020242" rtl="0" eaLnBrk="1" fontAlgn="auto" latinLnBrk="0" hangingPunct="1">
              <a:lnSpc>
                <a:spcPct val="100000"/>
              </a:lnSpc>
              <a:spcBef>
                <a:spcPct val="0"/>
              </a:spcBef>
              <a:spcAft>
                <a:spcPts val="0"/>
              </a:spcAft>
              <a:buClrTx/>
              <a:buSzTx/>
              <a:buFont typeface="Times New Roman" panose="02020603050405020304" pitchFamily="18" charset="0"/>
              <a:buNone/>
              <a:tabLst/>
              <a:defRPr/>
            </a:pPr>
            <a:fld id="{4A96BEA0-8D6F-3147-8CD4-5CC12B9A426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pPr marL="0" marR="0" lvl="0" indent="0" algn="r" defTabSz="1020242" rtl="0" eaLnBrk="1" fontAlgn="auto" latinLnBrk="0" hangingPunct="1">
                <a:lnSpc>
                  <a:spcPct val="100000"/>
                </a:lnSpc>
                <a:spcBef>
                  <a:spcPct val="0"/>
                </a:spcBef>
                <a:spcAft>
                  <a:spcPts val="0"/>
                </a:spcAft>
                <a:buClrTx/>
                <a:buSzTx/>
                <a:buFont typeface="Times New Roman" panose="02020603050405020304" pitchFamily="18" charset="0"/>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endParaRPr>
          </a:p>
        </p:txBody>
      </p:sp>
      <p:sp>
        <p:nvSpPr>
          <p:cNvPr id="208902" name="Rectangle 2">
            <a:extLst>
              <a:ext uri="{FF2B5EF4-FFF2-40B4-BE49-F238E27FC236}">
                <a16:creationId xmlns:a16="http://schemas.microsoft.com/office/drawing/2014/main" id="{03B33EE0-92F8-0349-832B-CAD45400195C}"/>
              </a:ext>
            </a:extLst>
          </p:cNvPr>
          <p:cNvSpPr>
            <a:spLocks noGrp="1" noRot="1" noChangeAspect="1" noChangeArrowheads="1" noTextEdit="1"/>
          </p:cNvSpPr>
          <p:nvPr>
            <p:ph type="sldImg"/>
          </p:nvPr>
        </p:nvSpPr>
        <p:spPr>
          <a:ln/>
        </p:spPr>
      </p:sp>
      <p:sp>
        <p:nvSpPr>
          <p:cNvPr id="208903" name="Rectangle 3">
            <a:extLst>
              <a:ext uri="{FF2B5EF4-FFF2-40B4-BE49-F238E27FC236}">
                <a16:creationId xmlns:a16="http://schemas.microsoft.com/office/drawing/2014/main" id="{38598E4D-01E7-5640-AAD0-FD39EF6265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i="0" dirty="0">
                <a:latin typeface="Arial" panose="020B0604020202020204" pitchFamily="34" charset="0"/>
                <a:ea typeface="ＭＳ Ｐゴシック" panose="020B0600070205080204" pitchFamily="34" charset="-128"/>
              </a:rPr>
              <a:t>The products commonly known as “bug bombs” are officially called </a:t>
            </a:r>
            <a:r>
              <a:rPr lang="ja-JP" altLang="en-US" i="0" dirty="0">
                <a:latin typeface="Arial" panose="020B0604020202020204" pitchFamily="34" charset="0"/>
                <a:ea typeface="ＭＳ Ｐゴシック" panose="020B0600070205080204" pitchFamily="34" charset="-128"/>
              </a:rPr>
              <a:t>“</a:t>
            </a:r>
            <a:r>
              <a:rPr lang="en-US" altLang="ja-JP" i="0" dirty="0">
                <a:latin typeface="Arial" panose="020B0604020202020204" pitchFamily="34" charset="0"/>
                <a:ea typeface="ＭＳ Ｐゴシック" panose="020B0600070205080204" pitchFamily="34" charset="-128"/>
              </a:rPr>
              <a:t>total release foggers.</a:t>
            </a:r>
            <a:r>
              <a:rPr lang="ja-JP" altLang="en-US" i="0" dirty="0">
                <a:latin typeface="Arial" panose="020B0604020202020204" pitchFamily="34" charset="0"/>
                <a:ea typeface="ＭＳ Ｐゴシック" panose="020B0600070205080204" pitchFamily="34" charset="-128"/>
              </a:rPr>
              <a:t>”</a:t>
            </a:r>
            <a:r>
              <a:rPr lang="en-US" altLang="ja-JP" i="0" dirty="0">
                <a:latin typeface="Arial" panose="020B0604020202020204" pitchFamily="34" charset="0"/>
                <a:ea typeface="ＭＳ Ｐゴシック" panose="020B0600070205080204" pitchFamily="34" charset="-128"/>
              </a:rPr>
              <a:t>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i="0" dirty="0">
                <a:latin typeface="Arial" panose="020B0604020202020204" pitchFamily="34" charset="0"/>
                <a:ea typeface="ＭＳ Ｐゴシック" panose="020B0600070205080204" pitchFamily="34" charset="-128"/>
              </a:rPr>
              <a:t>In the hands of a consumer, they are prone to dangerous misuse. The propellant that spreads the insecticide through the air is flammable and can create an explosion. </a:t>
            </a:r>
            <a:endParaRPr lang="en-US" altLang="en-US" i="0" dirty="0">
              <a:latin typeface="Arial" panose="020B0604020202020204" pitchFamily="34" charset="0"/>
              <a:ea typeface="ヒラギノ角ゴ Pro W3" panose="020B0300000000000000" pitchFamily="34"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ja-JP" i="0" dirty="0">
              <a:latin typeface="Arial" panose="020B0604020202020204" pitchFamily="34" charset="0"/>
              <a:ea typeface="ＭＳ Ｐゴシック" panose="020B0600070205080204" pitchFamily="34" charset="-128"/>
            </a:endParaRPr>
          </a:p>
          <a:p>
            <a:pPr>
              <a:spcBef>
                <a:spcPct val="0"/>
              </a:spcBef>
            </a:pPr>
            <a:r>
              <a:rPr lang="en-US" altLang="en-US" i="0" dirty="0">
                <a:latin typeface="Arial" panose="020B0604020202020204" pitchFamily="34" charset="0"/>
                <a:ea typeface="ＭＳ Ｐゴシック" panose="020B0600070205080204" pitchFamily="34" charset="-128"/>
              </a:rPr>
              <a:t>&lt;click&gt;These photos show houses and apartments destroyed by </a:t>
            </a:r>
            <a:r>
              <a:rPr lang="ja-JP" altLang="en-US" i="0" dirty="0">
                <a:latin typeface="Arial" panose="020B0604020202020204" pitchFamily="34" charset="0"/>
                <a:ea typeface="ＭＳ Ｐゴシック" panose="020B0600070205080204" pitchFamily="34" charset="-128"/>
              </a:rPr>
              <a:t>“</a:t>
            </a:r>
            <a:r>
              <a:rPr lang="en-US" altLang="ja-JP" i="0" dirty="0">
                <a:latin typeface="Arial" panose="020B0604020202020204" pitchFamily="34" charset="0"/>
                <a:ea typeface="ＭＳ Ｐゴシック" panose="020B0600070205080204" pitchFamily="34" charset="-128"/>
              </a:rPr>
              <a:t>bug bombs</a:t>
            </a:r>
            <a:r>
              <a:rPr lang="ja-JP" altLang="en-US" i="0" dirty="0">
                <a:latin typeface="Arial" panose="020B0604020202020204" pitchFamily="34" charset="0"/>
                <a:ea typeface="ＭＳ Ｐゴシック" panose="020B0600070205080204" pitchFamily="34" charset="-128"/>
              </a:rPr>
              <a:t>”</a:t>
            </a:r>
            <a:r>
              <a:rPr lang="en-US" altLang="ja-JP" i="0" dirty="0">
                <a:latin typeface="Arial" panose="020B0604020202020204" pitchFamily="34" charset="0"/>
                <a:ea typeface="ＭＳ Ｐゴシック" panose="020B0600070205080204" pitchFamily="34" charset="-128"/>
              </a:rPr>
              <a:t> that were used incorrectly. </a:t>
            </a:r>
            <a:endParaRPr lang="en-US" altLang="en-US" i="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3465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3AC0AD45-08AB-6D47-809A-76224677D4AB}"/>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marL="0" marR="0" lvl="0" indent="0" algn="l" defTabSz="973256" rtl="0" eaLnBrk="1" fontAlgn="auto" latinLnBrk="0" hangingPunct="1">
              <a:lnSpc>
                <a:spcPct val="100000"/>
              </a:lnSpc>
              <a:spcBef>
                <a:spcPct val="0"/>
              </a:spcBef>
              <a:spcAft>
                <a:spcPts val="0"/>
              </a:spcAft>
              <a:buClr>
                <a:srgbClr val="000000"/>
              </a:buClr>
              <a:buSzPct val="100000"/>
              <a:buFont typeface="Times New Roman" panose="02020603050405020304" pitchFamily="18" charset="0"/>
              <a:buNone/>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a:pP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t>IPM in Multifamily Housing Training</a:t>
            </a:r>
          </a:p>
        </p:txBody>
      </p:sp>
      <p:sp>
        <p:nvSpPr>
          <p:cNvPr id="208899" name="Rectangle 6">
            <a:extLst>
              <a:ext uri="{FF2B5EF4-FFF2-40B4-BE49-F238E27FC236}">
                <a16:creationId xmlns:a16="http://schemas.microsoft.com/office/drawing/2014/main" id="{53BAE4F0-3C96-2247-A0CB-67053B157A31}"/>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marL="0" marR="0" lvl="0" indent="0" algn="l" defTabSz="973256" rtl="0" eaLnBrk="1" fontAlgn="auto" latinLnBrk="0" hangingPunct="1">
              <a:lnSpc>
                <a:spcPct val="100000"/>
              </a:lnSpc>
              <a:spcBef>
                <a:spcPct val="0"/>
              </a:spcBef>
              <a:spcAft>
                <a:spcPts val="0"/>
              </a:spcAft>
              <a:buClr>
                <a:srgbClr val="000000"/>
              </a:buClr>
              <a:buSzPct val="100000"/>
              <a:buFont typeface="Times New Roman" panose="02020603050405020304" pitchFamily="18" charset="0"/>
              <a:buNone/>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a:pP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t>www.StopPests.org</a:t>
            </a:r>
          </a:p>
        </p:txBody>
      </p:sp>
      <p:sp>
        <p:nvSpPr>
          <p:cNvPr id="208900" name="Rectangle 7">
            <a:extLst>
              <a:ext uri="{FF2B5EF4-FFF2-40B4-BE49-F238E27FC236}">
                <a16:creationId xmlns:a16="http://schemas.microsoft.com/office/drawing/2014/main" id="{A229CD93-0C80-9C4A-A891-1EBBF361BCB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marL="0" marR="0" lvl="0" indent="0" algn="r" defTabSz="973256" rtl="0" eaLnBrk="1" fontAlgn="auto" latinLnBrk="0" hangingPunct="1">
              <a:lnSpc>
                <a:spcPct val="100000"/>
              </a:lnSpc>
              <a:spcBef>
                <a:spcPct val="0"/>
              </a:spcBef>
              <a:spcAft>
                <a:spcPts val="0"/>
              </a:spcAft>
              <a:buClr>
                <a:srgbClr val="000000"/>
              </a:buClr>
              <a:buSzPct val="100000"/>
              <a:buFont typeface="Times New Roman" panose="02020603050405020304" pitchFamily="18" charset="0"/>
              <a:buNone/>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a:pPr>
            <a:fld id="{4BEC843F-D56D-E843-87E4-BBC90492403D}" type="slidenum">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pPr marL="0" marR="0" lvl="0" indent="0" algn="r" defTabSz="973256" rtl="0" eaLnBrk="1" fontAlgn="auto" latinLnBrk="0" hangingPunct="1">
                <a:lnSpc>
                  <a:spcPct val="100000"/>
                </a:lnSpc>
                <a:spcBef>
                  <a:spcPct val="0"/>
                </a:spcBef>
                <a:spcAft>
                  <a:spcPts val="0"/>
                </a:spcAft>
                <a:buClr>
                  <a:srgbClr val="000000"/>
                </a:buClr>
                <a:buSzPct val="100000"/>
                <a:buFont typeface="Times New Roman" panose="02020603050405020304" pitchFamily="18" charset="0"/>
                <a:buNone/>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a:pPr>
              <a:t>64</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endParaRPr>
          </a:p>
        </p:txBody>
      </p:sp>
      <p:sp>
        <p:nvSpPr>
          <p:cNvPr id="208901" name="Rectangle 7">
            <a:extLst>
              <a:ext uri="{FF2B5EF4-FFF2-40B4-BE49-F238E27FC236}">
                <a16:creationId xmlns:a16="http://schemas.microsoft.com/office/drawing/2014/main" id="{C2B8AFF9-1C6B-0C47-9869-63B6D43D9A27}"/>
              </a:ext>
            </a:extLst>
          </p:cNvPr>
          <p:cNvSpPr txBox="1">
            <a:spLocks noGrp="1" noChangeArrowheads="1"/>
          </p:cNvSpPr>
          <p:nvPr/>
        </p:nvSpPr>
        <p:spPr bwMode="auto">
          <a:xfrm>
            <a:off x="4145280" y="9272826"/>
            <a:ext cx="3168227" cy="486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64" tIns="48781" rIns="97564" bIns="48781"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marL="0" marR="0" lvl="0" indent="0" algn="r" defTabSz="1020242" rtl="0" eaLnBrk="1" fontAlgn="auto" latinLnBrk="0" hangingPunct="1">
              <a:lnSpc>
                <a:spcPct val="100000"/>
              </a:lnSpc>
              <a:spcBef>
                <a:spcPct val="0"/>
              </a:spcBef>
              <a:spcAft>
                <a:spcPts val="0"/>
              </a:spcAft>
              <a:buClrTx/>
              <a:buSzTx/>
              <a:buFont typeface="Times New Roman" panose="02020603050405020304" pitchFamily="18" charset="0"/>
              <a:buNone/>
              <a:tabLst/>
              <a:defRPr/>
            </a:pPr>
            <a:fld id="{4A96BEA0-8D6F-3147-8CD4-5CC12B9A426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pPr marL="0" marR="0" lvl="0" indent="0" algn="r" defTabSz="1020242" rtl="0" eaLnBrk="1" fontAlgn="auto" latinLnBrk="0" hangingPunct="1">
                <a:lnSpc>
                  <a:spcPct val="100000"/>
                </a:lnSpc>
                <a:spcBef>
                  <a:spcPct val="0"/>
                </a:spcBef>
                <a:spcAft>
                  <a:spcPts val="0"/>
                </a:spcAft>
                <a:buClrTx/>
                <a:buSzTx/>
                <a:buFont typeface="Times New Roman" panose="02020603050405020304" pitchFamily="18" charset="0"/>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endParaRPr>
          </a:p>
        </p:txBody>
      </p:sp>
      <p:sp>
        <p:nvSpPr>
          <p:cNvPr id="208902" name="Rectangle 2">
            <a:extLst>
              <a:ext uri="{FF2B5EF4-FFF2-40B4-BE49-F238E27FC236}">
                <a16:creationId xmlns:a16="http://schemas.microsoft.com/office/drawing/2014/main" id="{03B33EE0-92F8-0349-832B-CAD45400195C}"/>
              </a:ext>
            </a:extLst>
          </p:cNvPr>
          <p:cNvSpPr>
            <a:spLocks noGrp="1" noRot="1" noChangeAspect="1" noChangeArrowheads="1" noTextEdit="1"/>
          </p:cNvSpPr>
          <p:nvPr>
            <p:ph type="sldImg"/>
          </p:nvPr>
        </p:nvSpPr>
        <p:spPr>
          <a:ln/>
        </p:spPr>
      </p:sp>
      <p:sp>
        <p:nvSpPr>
          <p:cNvPr id="208903" name="Rectangle 3">
            <a:extLst>
              <a:ext uri="{FF2B5EF4-FFF2-40B4-BE49-F238E27FC236}">
                <a16:creationId xmlns:a16="http://schemas.microsoft.com/office/drawing/2014/main" id="{38598E4D-01E7-5640-AAD0-FD39EF6265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i="0" dirty="0">
                <a:latin typeface="Arial" panose="020B0604020202020204" pitchFamily="34" charset="0"/>
                <a:ea typeface="ＭＳ Ｐゴシック" panose="020B0600070205080204" pitchFamily="34" charset="-128"/>
              </a:rPr>
              <a:t>They release a very fine mist of pesticides into the air from pressurized cans, and pose a risk of exposure similar to sprays. </a:t>
            </a:r>
          </a:p>
          <a:p>
            <a:r>
              <a:rPr lang="en-US" altLang="en-US" i="0" dirty="0">
                <a:latin typeface="Arial" panose="020B0604020202020204" pitchFamily="34" charset="0"/>
                <a:ea typeface="ヒラギノ角ゴ Pro W3" panose="020B0300000000000000" pitchFamily="34" charset="-128"/>
                <a:hlinkClick r:id="rId3"/>
              </a:rPr>
              <a:t>I</a:t>
            </a:r>
            <a:r>
              <a:rPr lang="en-US" altLang="en-US" i="0" dirty="0">
                <a:latin typeface="Arial" panose="020B0604020202020204" pitchFamily="34" charset="0"/>
                <a:ea typeface="ヒラギノ角ゴ Pro W3" panose="020B0300000000000000" pitchFamily="34" charset="-128"/>
              </a:rPr>
              <a:t>n a</a:t>
            </a:r>
            <a:r>
              <a:rPr lang="en-US" altLang="en-US" i="0" u="sng" dirty="0">
                <a:solidFill>
                  <a:schemeClr val="tx1"/>
                </a:solidFill>
                <a:latin typeface="Arial" panose="020B0604020202020204" pitchFamily="34" charset="0"/>
                <a:ea typeface="ヒラギノ角ゴ Pro W3" panose="020B0300000000000000" pitchFamily="34" charset="-128"/>
                <a:hlinkClick r:id="rId3"/>
              </a:rPr>
              <a:t> study from North Carolina State University</a:t>
            </a:r>
            <a:r>
              <a:rPr lang="en-US" altLang="en-US" i="0" u="sng" dirty="0">
                <a:solidFill>
                  <a:schemeClr val="tx1"/>
                </a:solidFill>
                <a:latin typeface="Arial" panose="020B0604020202020204" pitchFamily="34" charset="0"/>
                <a:ea typeface="ヒラギノ角ゴ Pro W3" panose="020B0300000000000000" pitchFamily="34" charset="-128"/>
              </a:rPr>
              <a:t>, they found t</a:t>
            </a:r>
            <a:r>
              <a:rPr lang="en-US" altLang="en-US" i="0" dirty="0">
                <a:latin typeface="Arial" panose="020B0604020202020204" pitchFamily="34" charset="0"/>
                <a:ea typeface="ヒラギノ角ゴ Pro W3" panose="020B0300000000000000" pitchFamily="34" charset="-128"/>
              </a:rPr>
              <a:t>otal release foggers were </a:t>
            </a:r>
            <a:r>
              <a:rPr lang="en-US" altLang="en-US" b="1" i="0" dirty="0">
                <a:latin typeface="Arial" panose="020B0604020202020204" pitchFamily="34" charset="0"/>
                <a:ea typeface="ヒラギノ角ゴ Pro W3" panose="020B0300000000000000" pitchFamily="34" charset="-128"/>
              </a:rPr>
              <a:t>ineffective</a:t>
            </a:r>
            <a:r>
              <a:rPr lang="en-US" altLang="en-US" i="0" dirty="0">
                <a:latin typeface="Arial" panose="020B0604020202020204" pitchFamily="34" charset="0"/>
                <a:ea typeface="ヒラギノ角ゴ Pro W3" panose="020B0300000000000000" pitchFamily="34" charset="-128"/>
              </a:rPr>
              <a:t> at eliminating cockroaches.  Researchers say bug-bomb chemicals fail to reach places where cockroaches congregate the most – on the underside of surfaces and behind counters and cabinets and wall voids. </a:t>
            </a:r>
          </a:p>
          <a:p>
            <a:endParaRPr lang="en-US" altLang="en-US" i="0" dirty="0">
              <a:latin typeface="Arial" panose="020B0604020202020204" pitchFamily="34" charset="0"/>
              <a:ea typeface="ヒラギノ角ゴ Pro W3" panose="020B0300000000000000" pitchFamily="34" charset="-128"/>
            </a:endParaRPr>
          </a:p>
          <a:p>
            <a:r>
              <a:rPr lang="en-US" altLang="en-US" i="0" dirty="0">
                <a:latin typeface="Arial" panose="020B0604020202020204" pitchFamily="34" charset="0"/>
                <a:ea typeface="ヒラギノ角ゴ Pro W3" panose="020B0300000000000000" pitchFamily="34" charset="-128"/>
              </a:rPr>
              <a:t>Besides leaving behind numerous cockroaches, bug bombs also leave behind pesticide residue in the middle of floors and on countertops, These  are areas cockroaches generally avoid, but which are heavily used by humans and pets.</a:t>
            </a:r>
          </a:p>
          <a:p>
            <a:pPr>
              <a:spcBef>
                <a:spcPct val="0"/>
              </a:spcBef>
            </a:pPr>
            <a:endParaRPr lang="en-US" altLang="en-US" i="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60454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a:extLst>
              <a:ext uri="{FF2B5EF4-FFF2-40B4-BE49-F238E27FC236}">
                <a16:creationId xmlns:a16="http://schemas.microsoft.com/office/drawing/2014/main" id="{5D46D728-D62E-0243-B331-1A5919D6E058}"/>
              </a:ext>
            </a:extLst>
          </p:cNvPr>
          <p:cNvSpPr>
            <a:spLocks noGrp="1" noRot="1" noChangeAspect="1" noChangeArrowheads="1" noTextEdit="1"/>
          </p:cNvSpPr>
          <p:nvPr>
            <p:ph type="sldImg"/>
          </p:nvPr>
        </p:nvSpPr>
        <p:spPr>
          <a:ln/>
        </p:spPr>
      </p:sp>
      <p:sp>
        <p:nvSpPr>
          <p:cNvPr id="210947" name="Notes Placeholder 2">
            <a:extLst>
              <a:ext uri="{FF2B5EF4-FFF2-40B4-BE49-F238E27FC236}">
                <a16:creationId xmlns:a16="http://schemas.microsoft.com/office/drawing/2014/main" id="{A087CBBB-68FE-4343-977B-CEB3C22326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Pesticides are harmful to pests, and they aren’t good for people, either. </a:t>
            </a:r>
          </a:p>
          <a:p>
            <a:r>
              <a:rPr lang="en-US" altLang="en-US" dirty="0">
                <a:latin typeface="Arial" panose="020B0604020202020204" pitchFamily="34" charset="0"/>
                <a:ea typeface="ＭＳ Ｐゴシック" panose="020B0600070205080204" pitchFamily="34" charset="-128"/>
              </a:rPr>
              <a:t>The total risk associated with any pesticide is determined by both the toxicity of the chemicals it contains, and the risk of a person being exposed to the product.</a:t>
            </a:r>
          </a:p>
        </p:txBody>
      </p:sp>
      <p:sp>
        <p:nvSpPr>
          <p:cNvPr id="210948" name="Header Placeholder 3">
            <a:extLst>
              <a:ext uri="{FF2B5EF4-FFF2-40B4-BE49-F238E27FC236}">
                <a16:creationId xmlns:a16="http://schemas.microsoft.com/office/drawing/2014/main" id="{BCC409E7-4904-184D-9975-EBE9051C6750}"/>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IPM in Multifamily Housing Training</a:t>
            </a:r>
          </a:p>
        </p:txBody>
      </p:sp>
      <p:sp>
        <p:nvSpPr>
          <p:cNvPr id="210949" name="Footer Placeholder 4">
            <a:extLst>
              <a:ext uri="{FF2B5EF4-FFF2-40B4-BE49-F238E27FC236}">
                <a16:creationId xmlns:a16="http://schemas.microsoft.com/office/drawing/2014/main" id="{6AAC8442-DBE7-E449-B9DA-88994C76BA81}"/>
              </a:ext>
            </a:extLst>
          </p:cNvPr>
          <p:cNvSpPr>
            <a:spLocks noGrp="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www.StopPests.org</a:t>
            </a:r>
          </a:p>
        </p:txBody>
      </p:sp>
      <p:sp>
        <p:nvSpPr>
          <p:cNvPr id="210950" name="Slide Number Placeholder 5">
            <a:extLst>
              <a:ext uri="{FF2B5EF4-FFF2-40B4-BE49-F238E27FC236}">
                <a16:creationId xmlns:a16="http://schemas.microsoft.com/office/drawing/2014/main" id="{17F99125-9A77-4C4C-BBDA-896E1B5DA2BE}"/>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fld id="{2DDC9C59-C31A-D841-B979-C700C7CBE2D7}" type="slidenum">
              <a:rPr lang="en-US" altLang="en-US" sz="1100">
                <a:ea typeface="Osaka" panose="020B0600000000000000" pitchFamily="34" charset="-128"/>
              </a:rPr>
              <a:pPr>
                <a:spcBef>
                  <a:spcPct val="0"/>
                </a:spcBef>
                <a:defRPr/>
              </a:pPr>
              <a:t>65</a:t>
            </a:fld>
            <a:endParaRPr lang="en-US" altLang="en-US" sz="1100">
              <a:ea typeface="Osaka" panose="020B0600000000000000" pitchFamily="34" charset="-128"/>
            </a:endParaRPr>
          </a:p>
        </p:txBody>
      </p:sp>
    </p:spTree>
    <p:extLst>
      <p:ext uri="{BB962C8B-B14F-4D97-AF65-F5344CB8AC3E}">
        <p14:creationId xmlns:p14="http://schemas.microsoft.com/office/powerpoint/2010/main" val="3423702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DA255597-F218-8E48-AC26-18895FE2F2A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IPM in Multifamily Housing Training</a:t>
            </a:r>
          </a:p>
        </p:txBody>
      </p:sp>
      <p:sp>
        <p:nvSpPr>
          <p:cNvPr id="212995" name="Rectangle 6">
            <a:extLst>
              <a:ext uri="{FF2B5EF4-FFF2-40B4-BE49-F238E27FC236}">
                <a16:creationId xmlns:a16="http://schemas.microsoft.com/office/drawing/2014/main" id="{0961DA68-BDFC-2A4E-B8F4-D365DE33F0FF}"/>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www.StopPests.org</a:t>
            </a:r>
          </a:p>
        </p:txBody>
      </p:sp>
      <p:sp>
        <p:nvSpPr>
          <p:cNvPr id="212996" name="Rectangle 7">
            <a:extLst>
              <a:ext uri="{FF2B5EF4-FFF2-40B4-BE49-F238E27FC236}">
                <a16:creationId xmlns:a16="http://schemas.microsoft.com/office/drawing/2014/main" id="{4A0803AB-2237-7F4D-9061-C50BE47BEBB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fld id="{8CA20508-992C-6543-AE6D-D6988E474666}" type="slidenum">
              <a:rPr lang="en-US" altLang="en-US" sz="1100">
                <a:ea typeface="Osaka" panose="020B0600000000000000" pitchFamily="34" charset="-128"/>
              </a:rPr>
              <a:pPr>
                <a:spcBef>
                  <a:spcPct val="0"/>
                </a:spcBef>
                <a:defRPr/>
              </a:pPr>
              <a:t>66</a:t>
            </a:fld>
            <a:endParaRPr lang="en-US" altLang="en-US" sz="1100">
              <a:ea typeface="Osaka" panose="020B0600000000000000" pitchFamily="34" charset="-128"/>
            </a:endParaRPr>
          </a:p>
        </p:txBody>
      </p:sp>
      <p:sp>
        <p:nvSpPr>
          <p:cNvPr id="212997" name="Rectangle 2">
            <a:extLst>
              <a:ext uri="{FF2B5EF4-FFF2-40B4-BE49-F238E27FC236}">
                <a16:creationId xmlns:a16="http://schemas.microsoft.com/office/drawing/2014/main" id="{A5460534-E615-A343-A345-5A9EA907241B}"/>
              </a:ext>
            </a:extLst>
          </p:cNvPr>
          <p:cNvSpPr>
            <a:spLocks noGrp="1" noRot="1" noChangeAspect="1" noChangeArrowheads="1" noTextEdit="1"/>
          </p:cNvSpPr>
          <p:nvPr>
            <p:ph type="sldImg"/>
          </p:nvPr>
        </p:nvSpPr>
        <p:spPr>
          <a:ln/>
        </p:spPr>
      </p:sp>
      <p:sp>
        <p:nvSpPr>
          <p:cNvPr id="212998" name="Rectangle 3">
            <a:extLst>
              <a:ext uri="{FF2B5EF4-FFF2-40B4-BE49-F238E27FC236}">
                <a16:creationId xmlns:a16="http://schemas.microsoft.com/office/drawing/2014/main" id="{BDBC1A2E-841A-6843-99D2-74299ECB4A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0" dirty="0">
                <a:latin typeface="Arial" panose="020B0604020202020204" pitchFamily="34" charset="0"/>
                <a:ea typeface="ＭＳ Ｐゴシック" panose="020B0600070205080204" pitchFamily="34" charset="-128"/>
              </a:rPr>
              <a:t>Exposure increases the risk of a pesticide. </a:t>
            </a:r>
          </a:p>
          <a:p>
            <a:endParaRPr lang="en-US" altLang="en-US" i="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280147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AD63FE7B-8AEA-B747-ADAD-F70F39877119}"/>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panose="020B0604020202020204" pitchFamily="34" charset="0"/>
                <a:ea typeface="Osaka" panose="020B0600000000000000" pitchFamily="34" charset="-128"/>
              </a:defRPr>
            </a:lvl1pPr>
            <a:lvl2pPr marL="742950" indent="-285750" defTabSz="965200" eaLnBrk="0" hangingPunct="0">
              <a:defRPr sz="2400">
                <a:solidFill>
                  <a:schemeClr val="tx1"/>
                </a:solidFill>
                <a:latin typeface="Arial" panose="020B0604020202020204" pitchFamily="34" charset="0"/>
                <a:ea typeface="Osaka" panose="020B0600000000000000" pitchFamily="34" charset="-128"/>
              </a:defRPr>
            </a:lvl2pPr>
            <a:lvl3pPr marL="1143000" indent="-228600" defTabSz="965200" eaLnBrk="0" hangingPunct="0">
              <a:defRPr sz="2400">
                <a:solidFill>
                  <a:schemeClr val="tx1"/>
                </a:solidFill>
                <a:latin typeface="Arial" panose="020B0604020202020204" pitchFamily="34" charset="0"/>
                <a:ea typeface="Osaka" panose="020B0600000000000000" pitchFamily="34" charset="-128"/>
              </a:defRPr>
            </a:lvl3pPr>
            <a:lvl4pPr marL="1600200" indent="-228600" defTabSz="965200" eaLnBrk="0" hangingPunct="0">
              <a:defRPr sz="2400">
                <a:solidFill>
                  <a:schemeClr val="tx1"/>
                </a:solidFill>
                <a:latin typeface="Arial" panose="020B0604020202020204" pitchFamily="34" charset="0"/>
                <a:ea typeface="Osaka" panose="020B0600000000000000" pitchFamily="34" charset="-128"/>
              </a:defRPr>
            </a:lvl4pPr>
            <a:lvl5pPr marL="2057400" indent="-228600" defTabSz="965200" eaLnBrk="0" hangingPunct="0">
              <a:defRPr sz="2400">
                <a:solidFill>
                  <a:schemeClr val="tx1"/>
                </a:solidFill>
                <a:latin typeface="Arial" panose="020B0604020202020204" pitchFamily="34" charset="0"/>
                <a:ea typeface="Osaka" panose="020B0600000000000000" pitchFamily="34" charset="-128"/>
              </a:defRPr>
            </a:lvl5pPr>
            <a:lvl6pPr marL="25146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pPr eaLnBrk="1" hangingPunct="1"/>
            <a:r>
              <a:rPr lang="en-US" altLang="en-US" sz="1200"/>
              <a:t>IPM in Multifamily Housing Training</a:t>
            </a:r>
          </a:p>
        </p:txBody>
      </p:sp>
      <p:sp>
        <p:nvSpPr>
          <p:cNvPr id="56322" name="Rectangle 6">
            <a:extLst>
              <a:ext uri="{FF2B5EF4-FFF2-40B4-BE49-F238E27FC236}">
                <a16:creationId xmlns:a16="http://schemas.microsoft.com/office/drawing/2014/main" id="{280608E4-8F12-B140-AB9B-105186B6382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panose="020B0604020202020204" pitchFamily="34" charset="0"/>
                <a:ea typeface="Osaka" panose="020B0600000000000000" pitchFamily="34" charset="-128"/>
              </a:defRPr>
            </a:lvl1pPr>
            <a:lvl2pPr marL="742950" indent="-285750" defTabSz="965200" eaLnBrk="0" hangingPunct="0">
              <a:defRPr sz="2400">
                <a:solidFill>
                  <a:schemeClr val="tx1"/>
                </a:solidFill>
                <a:latin typeface="Arial" panose="020B0604020202020204" pitchFamily="34" charset="0"/>
                <a:ea typeface="Osaka" panose="020B0600000000000000" pitchFamily="34" charset="-128"/>
              </a:defRPr>
            </a:lvl2pPr>
            <a:lvl3pPr marL="1143000" indent="-228600" defTabSz="965200" eaLnBrk="0" hangingPunct="0">
              <a:defRPr sz="2400">
                <a:solidFill>
                  <a:schemeClr val="tx1"/>
                </a:solidFill>
                <a:latin typeface="Arial" panose="020B0604020202020204" pitchFamily="34" charset="0"/>
                <a:ea typeface="Osaka" panose="020B0600000000000000" pitchFamily="34" charset="-128"/>
              </a:defRPr>
            </a:lvl3pPr>
            <a:lvl4pPr marL="1600200" indent="-228600" defTabSz="965200" eaLnBrk="0" hangingPunct="0">
              <a:defRPr sz="2400">
                <a:solidFill>
                  <a:schemeClr val="tx1"/>
                </a:solidFill>
                <a:latin typeface="Arial" panose="020B0604020202020204" pitchFamily="34" charset="0"/>
                <a:ea typeface="Osaka" panose="020B0600000000000000" pitchFamily="34" charset="-128"/>
              </a:defRPr>
            </a:lvl4pPr>
            <a:lvl5pPr marL="2057400" indent="-228600" defTabSz="965200" eaLnBrk="0" hangingPunct="0">
              <a:defRPr sz="2400">
                <a:solidFill>
                  <a:schemeClr val="tx1"/>
                </a:solidFill>
                <a:latin typeface="Arial" panose="020B0604020202020204" pitchFamily="34" charset="0"/>
                <a:ea typeface="Osaka" panose="020B0600000000000000" pitchFamily="34" charset="-128"/>
              </a:defRPr>
            </a:lvl5pPr>
            <a:lvl6pPr marL="25146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pPr eaLnBrk="1" hangingPunct="1"/>
            <a:r>
              <a:rPr lang="en-US" altLang="en-US" sz="1200"/>
              <a:t>www.StopPests.org</a:t>
            </a:r>
          </a:p>
        </p:txBody>
      </p:sp>
      <p:sp>
        <p:nvSpPr>
          <p:cNvPr id="56323" name="Rectangle 7">
            <a:extLst>
              <a:ext uri="{FF2B5EF4-FFF2-40B4-BE49-F238E27FC236}">
                <a16:creationId xmlns:a16="http://schemas.microsoft.com/office/drawing/2014/main" id="{364F0BE8-F3D6-9A4B-8FE8-6C13A4F529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panose="020B0604020202020204" pitchFamily="34" charset="0"/>
                <a:ea typeface="Osaka" panose="020B0600000000000000" pitchFamily="34" charset="-128"/>
              </a:defRPr>
            </a:lvl1pPr>
            <a:lvl2pPr marL="742950" indent="-285750" defTabSz="965200" eaLnBrk="0" hangingPunct="0">
              <a:defRPr sz="2400">
                <a:solidFill>
                  <a:schemeClr val="tx1"/>
                </a:solidFill>
                <a:latin typeface="Arial" panose="020B0604020202020204" pitchFamily="34" charset="0"/>
                <a:ea typeface="Osaka" panose="020B0600000000000000" pitchFamily="34" charset="-128"/>
              </a:defRPr>
            </a:lvl2pPr>
            <a:lvl3pPr marL="1143000" indent="-228600" defTabSz="965200" eaLnBrk="0" hangingPunct="0">
              <a:defRPr sz="2400">
                <a:solidFill>
                  <a:schemeClr val="tx1"/>
                </a:solidFill>
                <a:latin typeface="Arial" panose="020B0604020202020204" pitchFamily="34" charset="0"/>
                <a:ea typeface="Osaka" panose="020B0600000000000000" pitchFamily="34" charset="-128"/>
              </a:defRPr>
            </a:lvl3pPr>
            <a:lvl4pPr marL="1600200" indent="-228600" defTabSz="965200" eaLnBrk="0" hangingPunct="0">
              <a:defRPr sz="2400">
                <a:solidFill>
                  <a:schemeClr val="tx1"/>
                </a:solidFill>
                <a:latin typeface="Arial" panose="020B0604020202020204" pitchFamily="34" charset="0"/>
                <a:ea typeface="Osaka" panose="020B0600000000000000" pitchFamily="34" charset="-128"/>
              </a:defRPr>
            </a:lvl4pPr>
            <a:lvl5pPr marL="2057400" indent="-228600" defTabSz="965200" eaLnBrk="0" hangingPunct="0">
              <a:defRPr sz="2400">
                <a:solidFill>
                  <a:schemeClr val="tx1"/>
                </a:solidFill>
                <a:latin typeface="Arial" panose="020B0604020202020204" pitchFamily="34" charset="0"/>
                <a:ea typeface="Osaka" panose="020B0600000000000000" pitchFamily="34" charset="-128"/>
              </a:defRPr>
            </a:lvl5pPr>
            <a:lvl6pPr marL="25146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pPr eaLnBrk="1" hangingPunct="1"/>
            <a:fld id="{37F94A74-BDAE-2242-85BB-0DD1F5A26249}" type="slidenum">
              <a:rPr lang="en-US" altLang="en-US" sz="1200"/>
              <a:pPr eaLnBrk="1" hangingPunct="1"/>
              <a:t>67</a:t>
            </a:fld>
            <a:endParaRPr lang="en-US" altLang="en-US" sz="1200"/>
          </a:p>
        </p:txBody>
      </p:sp>
      <p:sp>
        <p:nvSpPr>
          <p:cNvPr id="56324" name="Rectangle 2">
            <a:extLst>
              <a:ext uri="{FF2B5EF4-FFF2-40B4-BE49-F238E27FC236}">
                <a16:creationId xmlns:a16="http://schemas.microsoft.com/office/drawing/2014/main" id="{BAAF29E8-14FA-5B42-974A-AD40BFB54E39}"/>
              </a:ext>
            </a:extLst>
          </p:cNvPr>
          <p:cNvSpPr>
            <a:spLocks noGrp="1" noRot="1" noChangeAspect="1" noChangeArrowheads="1" noTextEdit="1"/>
          </p:cNvSpPr>
          <p:nvPr>
            <p:ph type="sldImg"/>
          </p:nvPr>
        </p:nvSpPr>
        <p:spPr>
          <a:ln/>
        </p:spPr>
      </p:sp>
      <p:sp>
        <p:nvSpPr>
          <p:cNvPr id="56325" name="Rectangle 3">
            <a:extLst>
              <a:ext uri="{FF2B5EF4-FFF2-40B4-BE49-F238E27FC236}">
                <a16:creationId xmlns:a16="http://schemas.microsoft.com/office/drawing/2014/main" id="{CE5F0C9E-FEF5-AE40-9207-55AC129D7B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i="0" dirty="0">
                <a:latin typeface="Arial" panose="020B0604020202020204" pitchFamily="34" charset="0"/>
                <a:ea typeface="ＭＳ Ｐゴシック" panose="020B0600070205080204" pitchFamily="34" charset="-128"/>
              </a:rPr>
              <a:t>Pesticides that are concealed in tamper-resistant packaging or bait stations, pose less risk to humans. </a:t>
            </a:r>
            <a:r>
              <a:rPr lang="en-US" sz="1200" kern="1200" dirty="0">
                <a:solidFill>
                  <a:schemeClr val="tx1"/>
                </a:solidFill>
                <a:effectLst/>
                <a:latin typeface="+mn-lt"/>
                <a:ea typeface="+mn-ea"/>
                <a:cs typeface="+mn-cs"/>
              </a:rPr>
              <a:t>Rodenticides are some of the most toxic pesticides, they are made to kill mammals. But because they are placed in a tamper-resistant bait station, there’s very little risk that human will be exposed to them. This makes them safer than an insecticide spray or bug bomb that covers all of the surfaces  in our homes.</a:t>
            </a:r>
            <a:endParaRPr lang="en-US" altLang="ja-JP" i="0" dirty="0">
              <a:latin typeface="Arial" panose="020B0604020202020204" pitchFamily="34" charset="0"/>
              <a:ea typeface="ＭＳ Ｐゴシック" panose="020B0600070205080204" pitchFamily="34" charset="-128"/>
            </a:endParaRPr>
          </a:p>
          <a:p>
            <a:endParaRPr lang="en-US" altLang="en-US" i="0" dirty="0">
              <a:latin typeface="Arial" panose="020B0604020202020204" pitchFamily="34" charset="0"/>
              <a:ea typeface="ＭＳ Ｐゴシック" panose="020B0600070205080204" pitchFamily="34" charset="-128"/>
            </a:endParaRPr>
          </a:p>
          <a:p>
            <a:endParaRPr lang="en-US" altLang="en-US" i="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234555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AD63FE7B-8AEA-B747-ADAD-F70F39877119}"/>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panose="020B0604020202020204" pitchFamily="34" charset="0"/>
                <a:ea typeface="Osaka" panose="020B0600000000000000" pitchFamily="34" charset="-128"/>
              </a:defRPr>
            </a:lvl1pPr>
            <a:lvl2pPr marL="742950" indent="-285750" defTabSz="965200" eaLnBrk="0" hangingPunct="0">
              <a:defRPr sz="2400">
                <a:solidFill>
                  <a:schemeClr val="tx1"/>
                </a:solidFill>
                <a:latin typeface="Arial" panose="020B0604020202020204" pitchFamily="34" charset="0"/>
                <a:ea typeface="Osaka" panose="020B0600000000000000" pitchFamily="34" charset="-128"/>
              </a:defRPr>
            </a:lvl2pPr>
            <a:lvl3pPr marL="1143000" indent="-228600" defTabSz="965200" eaLnBrk="0" hangingPunct="0">
              <a:defRPr sz="2400">
                <a:solidFill>
                  <a:schemeClr val="tx1"/>
                </a:solidFill>
                <a:latin typeface="Arial" panose="020B0604020202020204" pitchFamily="34" charset="0"/>
                <a:ea typeface="Osaka" panose="020B0600000000000000" pitchFamily="34" charset="-128"/>
              </a:defRPr>
            </a:lvl3pPr>
            <a:lvl4pPr marL="1600200" indent="-228600" defTabSz="965200" eaLnBrk="0" hangingPunct="0">
              <a:defRPr sz="2400">
                <a:solidFill>
                  <a:schemeClr val="tx1"/>
                </a:solidFill>
                <a:latin typeface="Arial" panose="020B0604020202020204" pitchFamily="34" charset="0"/>
                <a:ea typeface="Osaka" panose="020B0600000000000000" pitchFamily="34" charset="-128"/>
              </a:defRPr>
            </a:lvl4pPr>
            <a:lvl5pPr marL="2057400" indent="-228600" defTabSz="965200" eaLnBrk="0" hangingPunct="0">
              <a:defRPr sz="2400">
                <a:solidFill>
                  <a:schemeClr val="tx1"/>
                </a:solidFill>
                <a:latin typeface="Arial" panose="020B0604020202020204" pitchFamily="34" charset="0"/>
                <a:ea typeface="Osaka" panose="020B0600000000000000" pitchFamily="34" charset="-128"/>
              </a:defRPr>
            </a:lvl5pPr>
            <a:lvl6pPr marL="25146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pPr eaLnBrk="1" hangingPunct="1"/>
            <a:r>
              <a:rPr lang="en-US" altLang="en-US" sz="1200"/>
              <a:t>IPM in Multifamily Housing Training</a:t>
            </a:r>
          </a:p>
        </p:txBody>
      </p:sp>
      <p:sp>
        <p:nvSpPr>
          <p:cNvPr id="56322" name="Rectangle 6">
            <a:extLst>
              <a:ext uri="{FF2B5EF4-FFF2-40B4-BE49-F238E27FC236}">
                <a16:creationId xmlns:a16="http://schemas.microsoft.com/office/drawing/2014/main" id="{280608E4-8F12-B140-AB9B-105186B6382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panose="020B0604020202020204" pitchFamily="34" charset="0"/>
                <a:ea typeface="Osaka" panose="020B0600000000000000" pitchFamily="34" charset="-128"/>
              </a:defRPr>
            </a:lvl1pPr>
            <a:lvl2pPr marL="742950" indent="-285750" defTabSz="965200" eaLnBrk="0" hangingPunct="0">
              <a:defRPr sz="2400">
                <a:solidFill>
                  <a:schemeClr val="tx1"/>
                </a:solidFill>
                <a:latin typeface="Arial" panose="020B0604020202020204" pitchFamily="34" charset="0"/>
                <a:ea typeface="Osaka" panose="020B0600000000000000" pitchFamily="34" charset="-128"/>
              </a:defRPr>
            </a:lvl2pPr>
            <a:lvl3pPr marL="1143000" indent="-228600" defTabSz="965200" eaLnBrk="0" hangingPunct="0">
              <a:defRPr sz="2400">
                <a:solidFill>
                  <a:schemeClr val="tx1"/>
                </a:solidFill>
                <a:latin typeface="Arial" panose="020B0604020202020204" pitchFamily="34" charset="0"/>
                <a:ea typeface="Osaka" panose="020B0600000000000000" pitchFamily="34" charset="-128"/>
              </a:defRPr>
            </a:lvl3pPr>
            <a:lvl4pPr marL="1600200" indent="-228600" defTabSz="965200" eaLnBrk="0" hangingPunct="0">
              <a:defRPr sz="2400">
                <a:solidFill>
                  <a:schemeClr val="tx1"/>
                </a:solidFill>
                <a:latin typeface="Arial" panose="020B0604020202020204" pitchFamily="34" charset="0"/>
                <a:ea typeface="Osaka" panose="020B0600000000000000" pitchFamily="34" charset="-128"/>
              </a:defRPr>
            </a:lvl4pPr>
            <a:lvl5pPr marL="2057400" indent="-228600" defTabSz="965200" eaLnBrk="0" hangingPunct="0">
              <a:defRPr sz="2400">
                <a:solidFill>
                  <a:schemeClr val="tx1"/>
                </a:solidFill>
                <a:latin typeface="Arial" panose="020B0604020202020204" pitchFamily="34" charset="0"/>
                <a:ea typeface="Osaka" panose="020B0600000000000000" pitchFamily="34" charset="-128"/>
              </a:defRPr>
            </a:lvl5pPr>
            <a:lvl6pPr marL="25146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pPr eaLnBrk="1" hangingPunct="1"/>
            <a:r>
              <a:rPr lang="en-US" altLang="en-US" sz="1200"/>
              <a:t>www.StopPests.org</a:t>
            </a:r>
          </a:p>
        </p:txBody>
      </p:sp>
      <p:sp>
        <p:nvSpPr>
          <p:cNvPr id="56323" name="Rectangle 7">
            <a:extLst>
              <a:ext uri="{FF2B5EF4-FFF2-40B4-BE49-F238E27FC236}">
                <a16:creationId xmlns:a16="http://schemas.microsoft.com/office/drawing/2014/main" id="{364F0BE8-F3D6-9A4B-8FE8-6C13A4F529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panose="020B0604020202020204" pitchFamily="34" charset="0"/>
                <a:ea typeface="Osaka" panose="020B0600000000000000" pitchFamily="34" charset="-128"/>
              </a:defRPr>
            </a:lvl1pPr>
            <a:lvl2pPr marL="742950" indent="-285750" defTabSz="965200" eaLnBrk="0" hangingPunct="0">
              <a:defRPr sz="2400">
                <a:solidFill>
                  <a:schemeClr val="tx1"/>
                </a:solidFill>
                <a:latin typeface="Arial" panose="020B0604020202020204" pitchFamily="34" charset="0"/>
                <a:ea typeface="Osaka" panose="020B0600000000000000" pitchFamily="34" charset="-128"/>
              </a:defRPr>
            </a:lvl2pPr>
            <a:lvl3pPr marL="1143000" indent="-228600" defTabSz="965200" eaLnBrk="0" hangingPunct="0">
              <a:defRPr sz="2400">
                <a:solidFill>
                  <a:schemeClr val="tx1"/>
                </a:solidFill>
                <a:latin typeface="Arial" panose="020B0604020202020204" pitchFamily="34" charset="0"/>
                <a:ea typeface="Osaka" panose="020B0600000000000000" pitchFamily="34" charset="-128"/>
              </a:defRPr>
            </a:lvl3pPr>
            <a:lvl4pPr marL="1600200" indent="-228600" defTabSz="965200" eaLnBrk="0" hangingPunct="0">
              <a:defRPr sz="2400">
                <a:solidFill>
                  <a:schemeClr val="tx1"/>
                </a:solidFill>
                <a:latin typeface="Arial" panose="020B0604020202020204" pitchFamily="34" charset="0"/>
                <a:ea typeface="Osaka" panose="020B0600000000000000" pitchFamily="34" charset="-128"/>
              </a:defRPr>
            </a:lvl4pPr>
            <a:lvl5pPr marL="2057400" indent="-228600" defTabSz="965200" eaLnBrk="0" hangingPunct="0">
              <a:defRPr sz="2400">
                <a:solidFill>
                  <a:schemeClr val="tx1"/>
                </a:solidFill>
                <a:latin typeface="Arial" panose="020B0604020202020204" pitchFamily="34" charset="0"/>
                <a:ea typeface="Osaka" panose="020B0600000000000000" pitchFamily="34" charset="-128"/>
              </a:defRPr>
            </a:lvl5pPr>
            <a:lvl6pPr marL="25146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pPr eaLnBrk="1" hangingPunct="1"/>
            <a:fld id="{37F94A74-BDAE-2242-85BB-0DD1F5A26249}" type="slidenum">
              <a:rPr lang="en-US" altLang="en-US" sz="1200"/>
              <a:pPr eaLnBrk="1" hangingPunct="1"/>
              <a:t>68</a:t>
            </a:fld>
            <a:endParaRPr lang="en-US" altLang="en-US" sz="1200"/>
          </a:p>
        </p:txBody>
      </p:sp>
      <p:sp>
        <p:nvSpPr>
          <p:cNvPr id="56324" name="Rectangle 2">
            <a:extLst>
              <a:ext uri="{FF2B5EF4-FFF2-40B4-BE49-F238E27FC236}">
                <a16:creationId xmlns:a16="http://schemas.microsoft.com/office/drawing/2014/main" id="{BAAF29E8-14FA-5B42-974A-AD40BFB54E39}"/>
              </a:ext>
            </a:extLst>
          </p:cNvPr>
          <p:cNvSpPr>
            <a:spLocks noGrp="1" noRot="1" noChangeAspect="1" noChangeArrowheads="1" noTextEdit="1"/>
          </p:cNvSpPr>
          <p:nvPr>
            <p:ph type="sldImg"/>
          </p:nvPr>
        </p:nvSpPr>
        <p:spPr>
          <a:ln/>
        </p:spPr>
      </p:sp>
      <p:sp>
        <p:nvSpPr>
          <p:cNvPr id="56325" name="Rectangle 3">
            <a:extLst>
              <a:ext uri="{FF2B5EF4-FFF2-40B4-BE49-F238E27FC236}">
                <a16:creationId xmlns:a16="http://schemas.microsoft.com/office/drawing/2014/main" id="{CE5F0C9E-FEF5-AE40-9207-55AC129D7B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0" dirty="0">
                <a:latin typeface="Arial" panose="020B0604020202020204" pitchFamily="34" charset="0"/>
                <a:ea typeface="ＭＳ Ｐゴシック" panose="020B0600070205080204" pitchFamily="34" charset="-128"/>
              </a:rPr>
              <a:t>touching a pesticide that can be seen is not the only way we can be exposed to pesticides. </a:t>
            </a:r>
          </a:p>
          <a:p>
            <a:r>
              <a:rPr lang="en-US" altLang="en-US" i="0" dirty="0">
                <a:latin typeface="Arial" panose="020B0604020202020204" pitchFamily="34" charset="0"/>
                <a:ea typeface="ＭＳ Ｐゴシック" panose="020B0600070205080204" pitchFamily="34" charset="-128"/>
              </a:rPr>
              <a:t>Consider that pesticides can get into the air and remain on surfaces we touch, even when they can</a:t>
            </a:r>
            <a:r>
              <a:rPr lang="ja-JP" altLang="en-US" i="0" dirty="0">
                <a:latin typeface="Arial" panose="020B0604020202020204" pitchFamily="34" charset="0"/>
                <a:ea typeface="ＭＳ Ｐゴシック" panose="020B0600070205080204" pitchFamily="34" charset="-128"/>
              </a:rPr>
              <a:t>’</a:t>
            </a:r>
            <a:r>
              <a:rPr lang="en-US" altLang="ja-JP" i="0" dirty="0">
                <a:latin typeface="Arial" panose="020B0604020202020204" pitchFamily="34" charset="0"/>
                <a:ea typeface="ＭＳ Ｐゴシック" panose="020B0600070205080204" pitchFamily="34" charset="-128"/>
              </a:rPr>
              <a:t>t be seen or smelled. </a:t>
            </a:r>
          </a:p>
          <a:p>
            <a:endParaRPr lang="en-US" altLang="ja-JP" i="0" dirty="0">
              <a:latin typeface="Arial" panose="020B0604020202020204" pitchFamily="34" charset="0"/>
              <a:ea typeface="ＭＳ Ｐゴシック" panose="020B0600070205080204" pitchFamily="34" charset="-128"/>
            </a:endParaRPr>
          </a:p>
          <a:p>
            <a:r>
              <a:rPr lang="en-US" sz="1200" kern="1200" dirty="0">
                <a:solidFill>
                  <a:schemeClr val="tx1"/>
                </a:solidFill>
                <a:effectLst/>
                <a:latin typeface="+mn-lt"/>
                <a:ea typeface="+mn-ea"/>
                <a:cs typeface="+mn-cs"/>
              </a:rPr>
              <a:t>An insecticide spray or bug bomb that covers all of the surfaces  in our homes is much riskier.</a:t>
            </a:r>
            <a:endParaRPr lang="en-US" altLang="ja-JP" i="0" dirty="0">
              <a:latin typeface="Arial" panose="020B0604020202020204" pitchFamily="34" charset="0"/>
              <a:ea typeface="ＭＳ Ｐゴシック" panose="020B0600070205080204" pitchFamily="34" charset="-128"/>
            </a:endParaRPr>
          </a:p>
          <a:p>
            <a:endParaRPr lang="en-US" altLang="en-US" i="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417739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AD63FE7B-8AEA-B747-ADAD-F70F39877119}"/>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panose="020B0604020202020204" pitchFamily="34" charset="0"/>
                <a:ea typeface="Osaka" panose="020B0600000000000000" pitchFamily="34" charset="-128"/>
              </a:defRPr>
            </a:lvl1pPr>
            <a:lvl2pPr marL="742950" indent="-285750" defTabSz="965200" eaLnBrk="0" hangingPunct="0">
              <a:defRPr sz="2400">
                <a:solidFill>
                  <a:schemeClr val="tx1"/>
                </a:solidFill>
                <a:latin typeface="Arial" panose="020B0604020202020204" pitchFamily="34" charset="0"/>
                <a:ea typeface="Osaka" panose="020B0600000000000000" pitchFamily="34" charset="-128"/>
              </a:defRPr>
            </a:lvl2pPr>
            <a:lvl3pPr marL="1143000" indent="-228600" defTabSz="965200" eaLnBrk="0" hangingPunct="0">
              <a:defRPr sz="2400">
                <a:solidFill>
                  <a:schemeClr val="tx1"/>
                </a:solidFill>
                <a:latin typeface="Arial" panose="020B0604020202020204" pitchFamily="34" charset="0"/>
                <a:ea typeface="Osaka" panose="020B0600000000000000" pitchFamily="34" charset="-128"/>
              </a:defRPr>
            </a:lvl3pPr>
            <a:lvl4pPr marL="1600200" indent="-228600" defTabSz="965200" eaLnBrk="0" hangingPunct="0">
              <a:defRPr sz="2400">
                <a:solidFill>
                  <a:schemeClr val="tx1"/>
                </a:solidFill>
                <a:latin typeface="Arial" panose="020B0604020202020204" pitchFamily="34" charset="0"/>
                <a:ea typeface="Osaka" panose="020B0600000000000000" pitchFamily="34" charset="-128"/>
              </a:defRPr>
            </a:lvl4pPr>
            <a:lvl5pPr marL="2057400" indent="-228600" defTabSz="965200" eaLnBrk="0" hangingPunct="0">
              <a:defRPr sz="2400">
                <a:solidFill>
                  <a:schemeClr val="tx1"/>
                </a:solidFill>
                <a:latin typeface="Arial" panose="020B0604020202020204" pitchFamily="34" charset="0"/>
                <a:ea typeface="Osaka" panose="020B0600000000000000" pitchFamily="34" charset="-128"/>
              </a:defRPr>
            </a:lvl5pPr>
            <a:lvl6pPr marL="25146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pPr eaLnBrk="1" hangingPunct="1"/>
            <a:r>
              <a:rPr lang="en-US" altLang="en-US" sz="1200"/>
              <a:t>IPM in Multifamily Housing Training</a:t>
            </a:r>
          </a:p>
        </p:txBody>
      </p:sp>
      <p:sp>
        <p:nvSpPr>
          <p:cNvPr id="56322" name="Rectangle 6">
            <a:extLst>
              <a:ext uri="{FF2B5EF4-FFF2-40B4-BE49-F238E27FC236}">
                <a16:creationId xmlns:a16="http://schemas.microsoft.com/office/drawing/2014/main" id="{280608E4-8F12-B140-AB9B-105186B6382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panose="020B0604020202020204" pitchFamily="34" charset="0"/>
                <a:ea typeface="Osaka" panose="020B0600000000000000" pitchFamily="34" charset="-128"/>
              </a:defRPr>
            </a:lvl1pPr>
            <a:lvl2pPr marL="742950" indent="-285750" defTabSz="965200" eaLnBrk="0" hangingPunct="0">
              <a:defRPr sz="2400">
                <a:solidFill>
                  <a:schemeClr val="tx1"/>
                </a:solidFill>
                <a:latin typeface="Arial" panose="020B0604020202020204" pitchFamily="34" charset="0"/>
                <a:ea typeface="Osaka" panose="020B0600000000000000" pitchFamily="34" charset="-128"/>
              </a:defRPr>
            </a:lvl2pPr>
            <a:lvl3pPr marL="1143000" indent="-228600" defTabSz="965200" eaLnBrk="0" hangingPunct="0">
              <a:defRPr sz="2400">
                <a:solidFill>
                  <a:schemeClr val="tx1"/>
                </a:solidFill>
                <a:latin typeface="Arial" panose="020B0604020202020204" pitchFamily="34" charset="0"/>
                <a:ea typeface="Osaka" panose="020B0600000000000000" pitchFamily="34" charset="-128"/>
              </a:defRPr>
            </a:lvl3pPr>
            <a:lvl4pPr marL="1600200" indent="-228600" defTabSz="965200" eaLnBrk="0" hangingPunct="0">
              <a:defRPr sz="2400">
                <a:solidFill>
                  <a:schemeClr val="tx1"/>
                </a:solidFill>
                <a:latin typeface="Arial" panose="020B0604020202020204" pitchFamily="34" charset="0"/>
                <a:ea typeface="Osaka" panose="020B0600000000000000" pitchFamily="34" charset="-128"/>
              </a:defRPr>
            </a:lvl4pPr>
            <a:lvl5pPr marL="2057400" indent="-228600" defTabSz="965200" eaLnBrk="0" hangingPunct="0">
              <a:defRPr sz="2400">
                <a:solidFill>
                  <a:schemeClr val="tx1"/>
                </a:solidFill>
                <a:latin typeface="Arial" panose="020B0604020202020204" pitchFamily="34" charset="0"/>
                <a:ea typeface="Osaka" panose="020B0600000000000000" pitchFamily="34" charset="-128"/>
              </a:defRPr>
            </a:lvl5pPr>
            <a:lvl6pPr marL="25146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pPr eaLnBrk="1" hangingPunct="1"/>
            <a:r>
              <a:rPr lang="en-US" altLang="en-US" sz="1200"/>
              <a:t>www.StopPests.org</a:t>
            </a:r>
          </a:p>
        </p:txBody>
      </p:sp>
      <p:sp>
        <p:nvSpPr>
          <p:cNvPr id="56323" name="Rectangle 7">
            <a:extLst>
              <a:ext uri="{FF2B5EF4-FFF2-40B4-BE49-F238E27FC236}">
                <a16:creationId xmlns:a16="http://schemas.microsoft.com/office/drawing/2014/main" id="{364F0BE8-F3D6-9A4B-8FE8-6C13A4F529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panose="020B0604020202020204" pitchFamily="34" charset="0"/>
                <a:ea typeface="Osaka" panose="020B0600000000000000" pitchFamily="34" charset="-128"/>
              </a:defRPr>
            </a:lvl1pPr>
            <a:lvl2pPr marL="742950" indent="-285750" defTabSz="965200" eaLnBrk="0" hangingPunct="0">
              <a:defRPr sz="2400">
                <a:solidFill>
                  <a:schemeClr val="tx1"/>
                </a:solidFill>
                <a:latin typeface="Arial" panose="020B0604020202020204" pitchFamily="34" charset="0"/>
                <a:ea typeface="Osaka" panose="020B0600000000000000" pitchFamily="34" charset="-128"/>
              </a:defRPr>
            </a:lvl2pPr>
            <a:lvl3pPr marL="1143000" indent="-228600" defTabSz="965200" eaLnBrk="0" hangingPunct="0">
              <a:defRPr sz="2400">
                <a:solidFill>
                  <a:schemeClr val="tx1"/>
                </a:solidFill>
                <a:latin typeface="Arial" panose="020B0604020202020204" pitchFamily="34" charset="0"/>
                <a:ea typeface="Osaka" panose="020B0600000000000000" pitchFamily="34" charset="-128"/>
              </a:defRPr>
            </a:lvl3pPr>
            <a:lvl4pPr marL="1600200" indent="-228600" defTabSz="965200" eaLnBrk="0" hangingPunct="0">
              <a:defRPr sz="2400">
                <a:solidFill>
                  <a:schemeClr val="tx1"/>
                </a:solidFill>
                <a:latin typeface="Arial" panose="020B0604020202020204" pitchFamily="34" charset="0"/>
                <a:ea typeface="Osaka" panose="020B0600000000000000" pitchFamily="34" charset="-128"/>
              </a:defRPr>
            </a:lvl4pPr>
            <a:lvl5pPr marL="2057400" indent="-228600" defTabSz="965200" eaLnBrk="0" hangingPunct="0">
              <a:defRPr sz="2400">
                <a:solidFill>
                  <a:schemeClr val="tx1"/>
                </a:solidFill>
                <a:latin typeface="Arial" panose="020B0604020202020204" pitchFamily="34" charset="0"/>
                <a:ea typeface="Osaka" panose="020B0600000000000000" pitchFamily="34" charset="-128"/>
              </a:defRPr>
            </a:lvl5pPr>
            <a:lvl6pPr marL="25146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algn="ctr" defTabSz="965200"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pPr eaLnBrk="1" hangingPunct="1"/>
            <a:fld id="{37F94A74-BDAE-2242-85BB-0DD1F5A26249}" type="slidenum">
              <a:rPr lang="en-US" altLang="en-US" sz="1200"/>
              <a:pPr eaLnBrk="1" hangingPunct="1"/>
              <a:t>69</a:t>
            </a:fld>
            <a:endParaRPr lang="en-US" altLang="en-US" sz="1200"/>
          </a:p>
        </p:txBody>
      </p:sp>
      <p:sp>
        <p:nvSpPr>
          <p:cNvPr id="56324" name="Rectangle 2">
            <a:extLst>
              <a:ext uri="{FF2B5EF4-FFF2-40B4-BE49-F238E27FC236}">
                <a16:creationId xmlns:a16="http://schemas.microsoft.com/office/drawing/2014/main" id="{BAAF29E8-14FA-5B42-974A-AD40BFB54E39}"/>
              </a:ext>
            </a:extLst>
          </p:cNvPr>
          <p:cNvSpPr>
            <a:spLocks noGrp="1" noRot="1" noChangeAspect="1" noChangeArrowheads="1" noTextEdit="1"/>
          </p:cNvSpPr>
          <p:nvPr>
            <p:ph type="sldImg"/>
          </p:nvPr>
        </p:nvSpPr>
        <p:spPr>
          <a:ln/>
        </p:spPr>
      </p:sp>
      <p:sp>
        <p:nvSpPr>
          <p:cNvPr id="56325" name="Rectangle 3">
            <a:extLst>
              <a:ext uri="{FF2B5EF4-FFF2-40B4-BE49-F238E27FC236}">
                <a16:creationId xmlns:a16="http://schemas.microsoft.com/office/drawing/2014/main" id="{CE5F0C9E-FEF5-AE40-9207-55AC129D7B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0" dirty="0">
                <a:latin typeface="Arial" panose="020B0604020202020204" pitchFamily="34" charset="0"/>
                <a:ea typeface="ＭＳ Ｐゴシック" panose="020B0600070205080204" pitchFamily="34" charset="-128"/>
              </a:rPr>
              <a:t>Another risk to consider is that someone could misuse a pesticide by applying it incorrectly., either for the wrong pest, or using more product than the label prescribes.</a:t>
            </a:r>
          </a:p>
          <a:p>
            <a:endParaRPr lang="en-US" altLang="en-US" i="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168229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F9DD21DD-671E-4693-81C5-C9FF6546D80B}"/>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4966" eaLnBrk="0" hangingPunct="0">
              <a:defRPr sz="2500">
                <a:solidFill>
                  <a:schemeClr val="tx1"/>
                </a:solidFill>
                <a:latin typeface="Arial" panose="020B0604020202020204" pitchFamily="34" charset="0"/>
                <a:ea typeface="Osaka" panose="020B0600000000000000" charset="-128"/>
              </a:defRPr>
            </a:lvl1pPr>
            <a:lvl2pPr marL="773560" indent="-297523" defTabSz="1004966" eaLnBrk="0" hangingPunct="0">
              <a:defRPr sz="2500">
                <a:solidFill>
                  <a:schemeClr val="tx1"/>
                </a:solidFill>
                <a:latin typeface="Arial" panose="020B0604020202020204" pitchFamily="34" charset="0"/>
                <a:ea typeface="Osaka" panose="020B0600000000000000" charset="-128"/>
              </a:defRPr>
            </a:lvl2pPr>
            <a:lvl3pPr marL="1190092" indent="-238018" defTabSz="1004966" eaLnBrk="0" hangingPunct="0">
              <a:defRPr sz="2500">
                <a:solidFill>
                  <a:schemeClr val="tx1"/>
                </a:solidFill>
                <a:latin typeface="Arial" panose="020B0604020202020204" pitchFamily="34" charset="0"/>
                <a:ea typeface="Osaka" panose="020B0600000000000000" charset="-128"/>
              </a:defRPr>
            </a:lvl3pPr>
            <a:lvl4pPr marL="1666128" indent="-238018" defTabSz="1004966" eaLnBrk="0" hangingPunct="0">
              <a:defRPr sz="2500">
                <a:solidFill>
                  <a:schemeClr val="tx1"/>
                </a:solidFill>
                <a:latin typeface="Arial" panose="020B0604020202020204" pitchFamily="34" charset="0"/>
                <a:ea typeface="Osaka" panose="020B0600000000000000" charset="-128"/>
              </a:defRPr>
            </a:lvl4pPr>
            <a:lvl5pPr marL="2142165" indent="-238018" defTabSz="1004966" eaLnBrk="0" hangingPunct="0">
              <a:defRPr sz="2500">
                <a:solidFill>
                  <a:schemeClr val="tx1"/>
                </a:solidFill>
                <a:latin typeface="Arial" panose="020B0604020202020204" pitchFamily="34" charset="0"/>
                <a:ea typeface="Osaka" panose="020B0600000000000000" charset="-128"/>
              </a:defRPr>
            </a:lvl5pPr>
            <a:lvl6pPr marL="2618202"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6pPr>
            <a:lvl7pPr marL="3094238"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7pPr>
            <a:lvl8pPr marL="3570275"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8pPr>
            <a:lvl9pPr marL="4046311"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9pPr>
          </a:lstStyle>
          <a:p>
            <a:pPr eaLnBrk="1" hangingPunct="1"/>
            <a:r>
              <a:rPr lang="en-US" altLang="en-US" sz="1200"/>
              <a:t>IPM in Multifamily Housing Training</a:t>
            </a:r>
          </a:p>
        </p:txBody>
      </p:sp>
      <p:sp>
        <p:nvSpPr>
          <p:cNvPr id="60418" name="Rectangle 6">
            <a:extLst>
              <a:ext uri="{FF2B5EF4-FFF2-40B4-BE49-F238E27FC236}">
                <a16:creationId xmlns:a16="http://schemas.microsoft.com/office/drawing/2014/main" id="{D66553FE-83DF-4A51-86AF-90A3BC158E0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4966" eaLnBrk="0" hangingPunct="0">
              <a:defRPr sz="2500">
                <a:solidFill>
                  <a:schemeClr val="tx1"/>
                </a:solidFill>
                <a:latin typeface="Arial" panose="020B0604020202020204" pitchFamily="34" charset="0"/>
                <a:ea typeface="Osaka" panose="020B0600000000000000" charset="-128"/>
              </a:defRPr>
            </a:lvl1pPr>
            <a:lvl2pPr marL="773560" indent="-297523" defTabSz="1004966" eaLnBrk="0" hangingPunct="0">
              <a:defRPr sz="2500">
                <a:solidFill>
                  <a:schemeClr val="tx1"/>
                </a:solidFill>
                <a:latin typeface="Arial" panose="020B0604020202020204" pitchFamily="34" charset="0"/>
                <a:ea typeface="Osaka" panose="020B0600000000000000" charset="-128"/>
              </a:defRPr>
            </a:lvl2pPr>
            <a:lvl3pPr marL="1190092" indent="-238018" defTabSz="1004966" eaLnBrk="0" hangingPunct="0">
              <a:defRPr sz="2500">
                <a:solidFill>
                  <a:schemeClr val="tx1"/>
                </a:solidFill>
                <a:latin typeface="Arial" panose="020B0604020202020204" pitchFamily="34" charset="0"/>
                <a:ea typeface="Osaka" panose="020B0600000000000000" charset="-128"/>
              </a:defRPr>
            </a:lvl3pPr>
            <a:lvl4pPr marL="1666128" indent="-238018" defTabSz="1004966" eaLnBrk="0" hangingPunct="0">
              <a:defRPr sz="2500">
                <a:solidFill>
                  <a:schemeClr val="tx1"/>
                </a:solidFill>
                <a:latin typeface="Arial" panose="020B0604020202020204" pitchFamily="34" charset="0"/>
                <a:ea typeface="Osaka" panose="020B0600000000000000" charset="-128"/>
              </a:defRPr>
            </a:lvl4pPr>
            <a:lvl5pPr marL="2142165" indent="-238018" defTabSz="1004966" eaLnBrk="0" hangingPunct="0">
              <a:defRPr sz="2500">
                <a:solidFill>
                  <a:schemeClr val="tx1"/>
                </a:solidFill>
                <a:latin typeface="Arial" panose="020B0604020202020204" pitchFamily="34" charset="0"/>
                <a:ea typeface="Osaka" panose="020B0600000000000000" charset="-128"/>
              </a:defRPr>
            </a:lvl5pPr>
            <a:lvl6pPr marL="2618202"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6pPr>
            <a:lvl7pPr marL="3094238"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7pPr>
            <a:lvl8pPr marL="3570275"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8pPr>
            <a:lvl9pPr marL="4046311"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9pPr>
          </a:lstStyle>
          <a:p>
            <a:pPr eaLnBrk="1" hangingPunct="1"/>
            <a:r>
              <a:rPr lang="en-US" altLang="en-US" sz="1200"/>
              <a:t>www.StopPests.org</a:t>
            </a:r>
          </a:p>
        </p:txBody>
      </p:sp>
      <p:sp>
        <p:nvSpPr>
          <p:cNvPr id="60419" name="Rectangle 7">
            <a:extLst>
              <a:ext uri="{FF2B5EF4-FFF2-40B4-BE49-F238E27FC236}">
                <a16:creationId xmlns:a16="http://schemas.microsoft.com/office/drawing/2014/main" id="{EE46497D-FDE3-4021-AEFC-8561528703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4966" eaLnBrk="0" hangingPunct="0">
              <a:defRPr sz="2500">
                <a:solidFill>
                  <a:schemeClr val="tx1"/>
                </a:solidFill>
                <a:latin typeface="Arial" panose="020B0604020202020204" pitchFamily="34" charset="0"/>
                <a:ea typeface="Osaka" panose="020B0600000000000000" charset="-128"/>
              </a:defRPr>
            </a:lvl1pPr>
            <a:lvl2pPr marL="773560" indent="-297523" defTabSz="1004966" eaLnBrk="0" hangingPunct="0">
              <a:defRPr sz="2500">
                <a:solidFill>
                  <a:schemeClr val="tx1"/>
                </a:solidFill>
                <a:latin typeface="Arial" panose="020B0604020202020204" pitchFamily="34" charset="0"/>
                <a:ea typeface="Osaka" panose="020B0600000000000000" charset="-128"/>
              </a:defRPr>
            </a:lvl2pPr>
            <a:lvl3pPr marL="1190092" indent="-238018" defTabSz="1004966" eaLnBrk="0" hangingPunct="0">
              <a:defRPr sz="2500">
                <a:solidFill>
                  <a:schemeClr val="tx1"/>
                </a:solidFill>
                <a:latin typeface="Arial" panose="020B0604020202020204" pitchFamily="34" charset="0"/>
                <a:ea typeface="Osaka" panose="020B0600000000000000" charset="-128"/>
              </a:defRPr>
            </a:lvl3pPr>
            <a:lvl4pPr marL="1666128" indent="-238018" defTabSz="1004966" eaLnBrk="0" hangingPunct="0">
              <a:defRPr sz="2500">
                <a:solidFill>
                  <a:schemeClr val="tx1"/>
                </a:solidFill>
                <a:latin typeface="Arial" panose="020B0604020202020204" pitchFamily="34" charset="0"/>
                <a:ea typeface="Osaka" panose="020B0600000000000000" charset="-128"/>
              </a:defRPr>
            </a:lvl4pPr>
            <a:lvl5pPr marL="2142165" indent="-238018" defTabSz="1004966" eaLnBrk="0" hangingPunct="0">
              <a:defRPr sz="2500">
                <a:solidFill>
                  <a:schemeClr val="tx1"/>
                </a:solidFill>
                <a:latin typeface="Arial" panose="020B0604020202020204" pitchFamily="34" charset="0"/>
                <a:ea typeface="Osaka" panose="020B0600000000000000" charset="-128"/>
              </a:defRPr>
            </a:lvl5pPr>
            <a:lvl6pPr marL="2618202"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6pPr>
            <a:lvl7pPr marL="3094238"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7pPr>
            <a:lvl8pPr marL="3570275"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8pPr>
            <a:lvl9pPr marL="4046311"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9pPr>
          </a:lstStyle>
          <a:p>
            <a:pPr eaLnBrk="1" hangingPunct="1"/>
            <a:fld id="{3D30A013-81C7-46F6-8546-6BACFC9E7FCA}" type="slidenum">
              <a:rPr lang="en-US" altLang="en-US" sz="1200"/>
              <a:pPr eaLnBrk="1" hangingPunct="1"/>
              <a:t>70</a:t>
            </a:fld>
            <a:endParaRPr lang="en-US" altLang="en-US" sz="1200"/>
          </a:p>
        </p:txBody>
      </p:sp>
      <p:sp>
        <p:nvSpPr>
          <p:cNvPr id="60420" name="Rectangle 2">
            <a:extLst>
              <a:ext uri="{FF2B5EF4-FFF2-40B4-BE49-F238E27FC236}">
                <a16:creationId xmlns:a16="http://schemas.microsoft.com/office/drawing/2014/main" id="{B7B6DE24-98F9-4AEA-92F4-C0ADA3E41A7D}"/>
              </a:ext>
            </a:extLst>
          </p:cNvPr>
          <p:cNvSpPr>
            <a:spLocks noGrp="1" noRot="1" noChangeAspect="1" noChangeArrowheads="1" noTextEdit="1"/>
          </p:cNvSpPr>
          <p:nvPr>
            <p:ph type="sldImg"/>
          </p:nvPr>
        </p:nvSpPr>
        <p:spPr>
          <a:ln/>
        </p:spPr>
      </p:sp>
      <p:sp>
        <p:nvSpPr>
          <p:cNvPr id="60421" name="Rectangle 3">
            <a:extLst>
              <a:ext uri="{FF2B5EF4-FFF2-40B4-BE49-F238E27FC236}">
                <a16:creationId xmlns:a16="http://schemas.microsoft.com/office/drawing/2014/main" id="{C58DA0EE-1947-45A6-8C72-8411CC6C31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57150" algn="l">
              <a:lnSpc>
                <a:spcPct val="80000"/>
              </a:lnSpc>
              <a:spcBef>
                <a:spcPct val="40000"/>
              </a:spcBef>
              <a:buFont typeface="Arial" panose="020B0604020202020204" pitchFamily="34" charset="0"/>
              <a:buNone/>
            </a:pPr>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Here’s a graphic from the National Pesticide Information Center on reading pesticide labels.  </a:t>
            </a:r>
            <a:endParaRPr lang="en-US" altLang="en-US" sz="1400" i="1"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139053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49"/>
              </a:spcBef>
              <a:tabLst>
                <a:tab pos="0" algn="l"/>
                <a:tab pos="931307" algn="l"/>
                <a:tab pos="1865969" algn="l"/>
                <a:tab pos="2798953" algn="l"/>
                <a:tab pos="3731937" algn="l"/>
                <a:tab pos="4666600" algn="l"/>
                <a:tab pos="5599584" algn="l"/>
                <a:tab pos="6534245" algn="l"/>
                <a:tab pos="7465552" algn="l"/>
                <a:tab pos="8400214" algn="l"/>
                <a:tab pos="9334877" algn="l"/>
                <a:tab pos="10266182" algn="l"/>
              </a:tabLst>
            </a:pPr>
            <a:r>
              <a:rPr lang="en-GB" altLang="en-US" b="0" i="0" dirty="0">
                <a:latin typeface="Arial" panose="020B0604020202020204" pitchFamily="34" charset="0"/>
                <a:ea typeface="ヒラギノ角ゴ Pro W3" panose="020B0300000000000000" pitchFamily="34" charset="-128"/>
              </a:rPr>
              <a:t>This quote, Insanity is doing the same thing over &amp; over again, &amp; expecting different results,  is often attributed to Albert Einstein.  We believe that it is relevant to the topic of pest management.  </a:t>
            </a:r>
          </a:p>
          <a:p>
            <a:pPr>
              <a:spcBef>
                <a:spcPts val="449"/>
              </a:spcBef>
              <a:tabLst>
                <a:tab pos="0" algn="l"/>
                <a:tab pos="931307" algn="l"/>
                <a:tab pos="1865969" algn="l"/>
                <a:tab pos="2798953" algn="l"/>
                <a:tab pos="3731937" algn="l"/>
                <a:tab pos="4666600" algn="l"/>
                <a:tab pos="5599584" algn="l"/>
                <a:tab pos="6534245" algn="l"/>
                <a:tab pos="7465552" algn="l"/>
                <a:tab pos="8400214" algn="l"/>
                <a:tab pos="9334877" algn="l"/>
                <a:tab pos="10266182" algn="l"/>
              </a:tabLst>
            </a:pPr>
            <a:endParaRPr lang="en-GB" altLang="en-US" b="1" i="0" dirty="0">
              <a:latin typeface="Arial" panose="020B0604020202020204" pitchFamily="34" charset="0"/>
              <a:ea typeface="ヒラギノ角ゴ Pro W3" panose="020B0300000000000000" pitchFamily="34" charset="-128"/>
            </a:endParaRPr>
          </a:p>
          <a:p>
            <a:pPr>
              <a:spcBef>
                <a:spcPts val="449"/>
              </a:spcBef>
              <a:tabLst>
                <a:tab pos="0" algn="l"/>
                <a:tab pos="931307" algn="l"/>
                <a:tab pos="1865969" algn="l"/>
                <a:tab pos="2798953" algn="l"/>
                <a:tab pos="3731937" algn="l"/>
                <a:tab pos="4666600" algn="l"/>
                <a:tab pos="5599584" algn="l"/>
                <a:tab pos="6534245" algn="l"/>
                <a:tab pos="7465552" algn="l"/>
                <a:tab pos="8400214" algn="l"/>
                <a:tab pos="9334877" algn="l"/>
                <a:tab pos="10266182" algn="l"/>
              </a:tabLst>
            </a:pPr>
            <a:r>
              <a:rPr lang="en-GB" altLang="en-US" b="0" i="0" dirty="0">
                <a:latin typeface="Arial" panose="020B0604020202020204" pitchFamily="34" charset="0"/>
                <a:ea typeface="ヒラギノ角ゴ Pro W3" panose="020B0300000000000000" pitchFamily="34" charset="-128"/>
              </a:rPr>
              <a:t>Think about how you’ve fought pests in the past. </a:t>
            </a:r>
          </a:p>
          <a:p>
            <a:pPr>
              <a:spcBef>
                <a:spcPts val="449"/>
              </a:spcBef>
              <a:tabLst>
                <a:tab pos="0" algn="l"/>
                <a:tab pos="931307" algn="l"/>
                <a:tab pos="1865969" algn="l"/>
                <a:tab pos="2798953" algn="l"/>
                <a:tab pos="3731937" algn="l"/>
                <a:tab pos="4666600" algn="l"/>
                <a:tab pos="5599584" algn="l"/>
                <a:tab pos="6534245" algn="l"/>
                <a:tab pos="7465552" algn="l"/>
                <a:tab pos="8400214" algn="l"/>
                <a:tab pos="9334877" algn="l"/>
                <a:tab pos="10266182" algn="l"/>
              </a:tabLst>
            </a:pPr>
            <a:r>
              <a:rPr lang="en-GB" altLang="en-US" b="0" i="0" dirty="0">
                <a:latin typeface="Arial" panose="020B0604020202020204" pitchFamily="34" charset="0"/>
                <a:ea typeface="ヒラギノ角ゴ Pro W3" panose="020B0300000000000000" pitchFamily="34" charset="-128"/>
              </a:rPr>
              <a:t>What pests do you see? </a:t>
            </a:r>
          </a:p>
          <a:p>
            <a:pPr>
              <a:spcBef>
                <a:spcPts val="449"/>
              </a:spcBef>
              <a:tabLst>
                <a:tab pos="0" algn="l"/>
                <a:tab pos="931307" algn="l"/>
                <a:tab pos="1865969" algn="l"/>
                <a:tab pos="2798953" algn="l"/>
                <a:tab pos="3731937" algn="l"/>
                <a:tab pos="4666600" algn="l"/>
                <a:tab pos="5599584" algn="l"/>
                <a:tab pos="6534245" algn="l"/>
                <a:tab pos="7465552" algn="l"/>
                <a:tab pos="8400214" algn="l"/>
                <a:tab pos="9334877" algn="l"/>
                <a:tab pos="10266182" algn="l"/>
              </a:tabLst>
            </a:pPr>
            <a:r>
              <a:rPr lang="en-GB" altLang="en-US" b="0" i="0" dirty="0">
                <a:latin typeface="Arial" panose="020B0604020202020204" pitchFamily="34" charset="0"/>
                <a:ea typeface="ヒラギノ角ゴ Pro W3" panose="020B0300000000000000" pitchFamily="34" charset="-128"/>
              </a:rPr>
              <a:t>How do you currently deal with them?</a:t>
            </a:r>
          </a:p>
          <a:p>
            <a:pPr>
              <a:spcBef>
                <a:spcPts val="449"/>
              </a:spcBef>
              <a:tabLst>
                <a:tab pos="0" algn="l"/>
                <a:tab pos="931307" algn="l"/>
                <a:tab pos="1865969" algn="l"/>
                <a:tab pos="2798953" algn="l"/>
                <a:tab pos="3731937" algn="l"/>
                <a:tab pos="4666600" algn="l"/>
                <a:tab pos="5599584" algn="l"/>
                <a:tab pos="6534245" algn="l"/>
                <a:tab pos="7465552" algn="l"/>
                <a:tab pos="8400214" algn="l"/>
                <a:tab pos="9334877" algn="l"/>
                <a:tab pos="10266182" algn="l"/>
              </a:tabLst>
            </a:pPr>
            <a:r>
              <a:rPr lang="en-GB" altLang="en-US" b="0" i="0" dirty="0">
                <a:latin typeface="Arial" panose="020B0604020202020204" pitchFamily="34" charset="0"/>
                <a:ea typeface="ヒラギノ角ゴ Pro W3" panose="020B0300000000000000" pitchFamily="34" charset="-128"/>
              </a:rPr>
              <a:t>And IS IT WORKING?</a:t>
            </a:r>
          </a:p>
          <a:p>
            <a:pPr>
              <a:spcBef>
                <a:spcPts val="449"/>
              </a:spcBef>
              <a:tabLst>
                <a:tab pos="0" algn="l"/>
                <a:tab pos="931307" algn="l"/>
                <a:tab pos="1865969" algn="l"/>
                <a:tab pos="2798953" algn="l"/>
                <a:tab pos="3731937" algn="l"/>
                <a:tab pos="4666600" algn="l"/>
                <a:tab pos="5599584" algn="l"/>
                <a:tab pos="6534245" algn="l"/>
                <a:tab pos="7465552" algn="l"/>
                <a:tab pos="8400214" algn="l"/>
                <a:tab pos="9334877" algn="l"/>
                <a:tab pos="10266182" algn="l"/>
              </a:tabLst>
            </a:pPr>
            <a:endParaRPr lang="en-GB" altLang="en-US" b="0" i="0" dirty="0">
              <a:latin typeface="Arial" panose="020B0604020202020204" pitchFamily="34" charset="0"/>
              <a:ea typeface="ヒラギノ角ゴ Pro W3" panose="020B0300000000000000" pitchFamily="34" charset="-128"/>
            </a:endParaRPr>
          </a:p>
          <a:p>
            <a:pPr>
              <a:spcBef>
                <a:spcPct val="0"/>
              </a:spcBef>
              <a:tabLst>
                <a:tab pos="0" algn="l"/>
                <a:tab pos="931307" algn="l"/>
                <a:tab pos="1865969" algn="l"/>
                <a:tab pos="2798953" algn="l"/>
                <a:tab pos="3731937" algn="l"/>
                <a:tab pos="4666600" algn="l"/>
                <a:tab pos="5599584" algn="l"/>
                <a:tab pos="6534245" algn="l"/>
                <a:tab pos="7465552" algn="l"/>
                <a:tab pos="8400214" algn="l"/>
                <a:tab pos="9334877" algn="l"/>
                <a:tab pos="10266182" algn="l"/>
              </a:tabLst>
            </a:pPr>
            <a:r>
              <a:rPr lang="en-GB" altLang="en-US" sz="1200" kern="1200" dirty="0">
                <a:solidFill>
                  <a:schemeClr val="tx1"/>
                </a:solidFill>
                <a:latin typeface="Arial" panose="020B0604020202020204" pitchFamily="34" charset="0"/>
                <a:ea typeface="ヒラギノ角ゴ Pro W3" panose="020B0300000000000000" pitchFamily="34" charset="-128"/>
                <a:cs typeface="+mn-cs"/>
              </a:rPr>
              <a:t>Think about “Exterminating” versus “managing” pests. Exterminating is an old term that the industry has moved away from, because </a:t>
            </a:r>
            <a:r>
              <a:rPr lang="en-GB" sz="1200" kern="1200" dirty="0">
                <a:solidFill>
                  <a:schemeClr val="tx1"/>
                </a:solidFill>
                <a:latin typeface="Arial" panose="020B0604020202020204" pitchFamily="34" charset="0"/>
                <a:ea typeface="ヒラギノ角ゴ Pro W3" panose="020B0300000000000000" pitchFamily="34" charset="-128"/>
                <a:cs typeface="+mn-cs"/>
              </a:rPr>
              <a:t>relying on chemical sprays to kill all the pests </a:t>
            </a:r>
            <a:r>
              <a:rPr lang="en-GB" altLang="en-US" sz="1200" kern="1200" dirty="0">
                <a:solidFill>
                  <a:schemeClr val="tx1"/>
                </a:solidFill>
                <a:latin typeface="Arial" panose="020B0604020202020204" pitchFamily="34" charset="0"/>
                <a:ea typeface="ヒラギノ角ゴ Pro W3" panose="020B0300000000000000" pitchFamily="34" charset="-128"/>
                <a:cs typeface="+mn-cs"/>
              </a:rPr>
              <a:t>simply hasn’t been working for us. </a:t>
            </a:r>
          </a:p>
          <a:p>
            <a:endParaRPr lang="en-GB" dirty="0">
              <a:latin typeface="Arial" panose="020B0604020202020204" pitchFamily="34" charset="0"/>
              <a:ea typeface="ヒラギノ角ゴ Pro W3" panose="020B0300000000000000" pitchFamily="34" charset="-128"/>
            </a:endParaRPr>
          </a:p>
          <a:p>
            <a:pPr>
              <a:spcBef>
                <a:spcPct val="0"/>
              </a:spcBef>
              <a:tabLst>
                <a:tab pos="0" algn="l"/>
                <a:tab pos="931307" algn="l"/>
                <a:tab pos="1865969" algn="l"/>
                <a:tab pos="2798953" algn="l"/>
                <a:tab pos="3731937" algn="l"/>
                <a:tab pos="4666600" algn="l"/>
                <a:tab pos="5599584" algn="l"/>
                <a:tab pos="6534245" algn="l"/>
                <a:tab pos="7465552" algn="l"/>
                <a:tab pos="8400214" algn="l"/>
                <a:tab pos="9334877" algn="l"/>
                <a:tab pos="10266182" algn="l"/>
              </a:tabLst>
            </a:pPr>
            <a:endParaRPr lang="en-GB" altLang="en-US" dirty="0">
              <a:latin typeface="Arial" panose="020B0604020202020204" pitchFamily="34" charset="0"/>
              <a:ea typeface="ヒラギノ角ゴ Pro W3" panose="020B0300000000000000" pitchFamily="34" charset="-128"/>
            </a:endParaRPr>
          </a:p>
          <a:p>
            <a:endParaRPr lang="en-US" dirty="0"/>
          </a:p>
        </p:txBody>
      </p:sp>
      <p:sp>
        <p:nvSpPr>
          <p:cNvPr id="4" name="Slide Number Placeholder 3"/>
          <p:cNvSpPr>
            <a:spLocks noGrp="1"/>
          </p:cNvSpPr>
          <p:nvPr>
            <p:ph type="sldNum" sz="quarter" idx="5"/>
          </p:nvPr>
        </p:nvSpPr>
        <p:spPr/>
        <p:txBody>
          <a:bodyPr/>
          <a:lstStyle/>
          <a:p>
            <a:fld id="{67596E10-71EA-4724-82E6-85B96D905CD3}" type="slidenum">
              <a:rPr lang="en-US" smtClean="0"/>
              <a:t>8</a:t>
            </a:fld>
            <a:endParaRPr lang="en-US"/>
          </a:p>
        </p:txBody>
      </p:sp>
    </p:spTree>
    <p:extLst>
      <p:ext uri="{BB962C8B-B14F-4D97-AF65-F5344CB8AC3E}">
        <p14:creationId xmlns:p14="http://schemas.microsoft.com/office/powerpoint/2010/main" val="3288930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F9DD21DD-671E-4693-81C5-C9FF6546D80B}"/>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4966" eaLnBrk="0" hangingPunct="0">
              <a:defRPr sz="2500">
                <a:solidFill>
                  <a:schemeClr val="tx1"/>
                </a:solidFill>
                <a:latin typeface="Arial" panose="020B0604020202020204" pitchFamily="34" charset="0"/>
                <a:ea typeface="Osaka" panose="020B0600000000000000" charset="-128"/>
              </a:defRPr>
            </a:lvl1pPr>
            <a:lvl2pPr marL="773560" indent="-297523" defTabSz="1004966" eaLnBrk="0" hangingPunct="0">
              <a:defRPr sz="2500">
                <a:solidFill>
                  <a:schemeClr val="tx1"/>
                </a:solidFill>
                <a:latin typeface="Arial" panose="020B0604020202020204" pitchFamily="34" charset="0"/>
                <a:ea typeface="Osaka" panose="020B0600000000000000" charset="-128"/>
              </a:defRPr>
            </a:lvl2pPr>
            <a:lvl3pPr marL="1190092" indent="-238018" defTabSz="1004966" eaLnBrk="0" hangingPunct="0">
              <a:defRPr sz="2500">
                <a:solidFill>
                  <a:schemeClr val="tx1"/>
                </a:solidFill>
                <a:latin typeface="Arial" panose="020B0604020202020204" pitchFamily="34" charset="0"/>
                <a:ea typeface="Osaka" panose="020B0600000000000000" charset="-128"/>
              </a:defRPr>
            </a:lvl3pPr>
            <a:lvl4pPr marL="1666128" indent="-238018" defTabSz="1004966" eaLnBrk="0" hangingPunct="0">
              <a:defRPr sz="2500">
                <a:solidFill>
                  <a:schemeClr val="tx1"/>
                </a:solidFill>
                <a:latin typeface="Arial" panose="020B0604020202020204" pitchFamily="34" charset="0"/>
                <a:ea typeface="Osaka" panose="020B0600000000000000" charset="-128"/>
              </a:defRPr>
            </a:lvl4pPr>
            <a:lvl5pPr marL="2142165" indent="-238018" defTabSz="1004966" eaLnBrk="0" hangingPunct="0">
              <a:defRPr sz="2500">
                <a:solidFill>
                  <a:schemeClr val="tx1"/>
                </a:solidFill>
                <a:latin typeface="Arial" panose="020B0604020202020204" pitchFamily="34" charset="0"/>
                <a:ea typeface="Osaka" panose="020B0600000000000000" charset="-128"/>
              </a:defRPr>
            </a:lvl5pPr>
            <a:lvl6pPr marL="2618202"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6pPr>
            <a:lvl7pPr marL="3094238"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7pPr>
            <a:lvl8pPr marL="3570275"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8pPr>
            <a:lvl9pPr marL="4046311"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9pPr>
          </a:lstStyle>
          <a:p>
            <a:pPr eaLnBrk="1" hangingPunct="1"/>
            <a:r>
              <a:rPr lang="en-US" altLang="en-US" sz="1200"/>
              <a:t>IPM in Multifamily Housing Training</a:t>
            </a:r>
          </a:p>
        </p:txBody>
      </p:sp>
      <p:sp>
        <p:nvSpPr>
          <p:cNvPr id="60418" name="Rectangle 6">
            <a:extLst>
              <a:ext uri="{FF2B5EF4-FFF2-40B4-BE49-F238E27FC236}">
                <a16:creationId xmlns:a16="http://schemas.microsoft.com/office/drawing/2014/main" id="{D66553FE-83DF-4A51-86AF-90A3BC158E0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4966" eaLnBrk="0" hangingPunct="0">
              <a:defRPr sz="2500">
                <a:solidFill>
                  <a:schemeClr val="tx1"/>
                </a:solidFill>
                <a:latin typeface="Arial" panose="020B0604020202020204" pitchFamily="34" charset="0"/>
                <a:ea typeface="Osaka" panose="020B0600000000000000" charset="-128"/>
              </a:defRPr>
            </a:lvl1pPr>
            <a:lvl2pPr marL="773560" indent="-297523" defTabSz="1004966" eaLnBrk="0" hangingPunct="0">
              <a:defRPr sz="2500">
                <a:solidFill>
                  <a:schemeClr val="tx1"/>
                </a:solidFill>
                <a:latin typeface="Arial" panose="020B0604020202020204" pitchFamily="34" charset="0"/>
                <a:ea typeface="Osaka" panose="020B0600000000000000" charset="-128"/>
              </a:defRPr>
            </a:lvl2pPr>
            <a:lvl3pPr marL="1190092" indent="-238018" defTabSz="1004966" eaLnBrk="0" hangingPunct="0">
              <a:defRPr sz="2500">
                <a:solidFill>
                  <a:schemeClr val="tx1"/>
                </a:solidFill>
                <a:latin typeface="Arial" panose="020B0604020202020204" pitchFamily="34" charset="0"/>
                <a:ea typeface="Osaka" panose="020B0600000000000000" charset="-128"/>
              </a:defRPr>
            </a:lvl3pPr>
            <a:lvl4pPr marL="1666128" indent="-238018" defTabSz="1004966" eaLnBrk="0" hangingPunct="0">
              <a:defRPr sz="2500">
                <a:solidFill>
                  <a:schemeClr val="tx1"/>
                </a:solidFill>
                <a:latin typeface="Arial" panose="020B0604020202020204" pitchFamily="34" charset="0"/>
                <a:ea typeface="Osaka" panose="020B0600000000000000" charset="-128"/>
              </a:defRPr>
            </a:lvl4pPr>
            <a:lvl5pPr marL="2142165" indent="-238018" defTabSz="1004966" eaLnBrk="0" hangingPunct="0">
              <a:defRPr sz="2500">
                <a:solidFill>
                  <a:schemeClr val="tx1"/>
                </a:solidFill>
                <a:latin typeface="Arial" panose="020B0604020202020204" pitchFamily="34" charset="0"/>
                <a:ea typeface="Osaka" panose="020B0600000000000000" charset="-128"/>
              </a:defRPr>
            </a:lvl5pPr>
            <a:lvl6pPr marL="2618202"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6pPr>
            <a:lvl7pPr marL="3094238"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7pPr>
            <a:lvl8pPr marL="3570275"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8pPr>
            <a:lvl9pPr marL="4046311"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9pPr>
          </a:lstStyle>
          <a:p>
            <a:pPr eaLnBrk="1" hangingPunct="1"/>
            <a:r>
              <a:rPr lang="en-US" altLang="en-US" sz="1200"/>
              <a:t>www.StopPests.org</a:t>
            </a:r>
          </a:p>
        </p:txBody>
      </p:sp>
      <p:sp>
        <p:nvSpPr>
          <p:cNvPr id="60419" name="Rectangle 7">
            <a:extLst>
              <a:ext uri="{FF2B5EF4-FFF2-40B4-BE49-F238E27FC236}">
                <a16:creationId xmlns:a16="http://schemas.microsoft.com/office/drawing/2014/main" id="{EE46497D-FDE3-4021-AEFC-8561528703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4966" eaLnBrk="0" hangingPunct="0">
              <a:defRPr sz="2500">
                <a:solidFill>
                  <a:schemeClr val="tx1"/>
                </a:solidFill>
                <a:latin typeface="Arial" panose="020B0604020202020204" pitchFamily="34" charset="0"/>
                <a:ea typeface="Osaka" panose="020B0600000000000000" charset="-128"/>
              </a:defRPr>
            </a:lvl1pPr>
            <a:lvl2pPr marL="773560" indent="-297523" defTabSz="1004966" eaLnBrk="0" hangingPunct="0">
              <a:defRPr sz="2500">
                <a:solidFill>
                  <a:schemeClr val="tx1"/>
                </a:solidFill>
                <a:latin typeface="Arial" panose="020B0604020202020204" pitchFamily="34" charset="0"/>
                <a:ea typeface="Osaka" panose="020B0600000000000000" charset="-128"/>
              </a:defRPr>
            </a:lvl2pPr>
            <a:lvl3pPr marL="1190092" indent="-238018" defTabSz="1004966" eaLnBrk="0" hangingPunct="0">
              <a:defRPr sz="2500">
                <a:solidFill>
                  <a:schemeClr val="tx1"/>
                </a:solidFill>
                <a:latin typeface="Arial" panose="020B0604020202020204" pitchFamily="34" charset="0"/>
                <a:ea typeface="Osaka" panose="020B0600000000000000" charset="-128"/>
              </a:defRPr>
            </a:lvl3pPr>
            <a:lvl4pPr marL="1666128" indent="-238018" defTabSz="1004966" eaLnBrk="0" hangingPunct="0">
              <a:defRPr sz="2500">
                <a:solidFill>
                  <a:schemeClr val="tx1"/>
                </a:solidFill>
                <a:latin typeface="Arial" panose="020B0604020202020204" pitchFamily="34" charset="0"/>
                <a:ea typeface="Osaka" panose="020B0600000000000000" charset="-128"/>
              </a:defRPr>
            </a:lvl4pPr>
            <a:lvl5pPr marL="2142165" indent="-238018" defTabSz="1004966" eaLnBrk="0" hangingPunct="0">
              <a:defRPr sz="2500">
                <a:solidFill>
                  <a:schemeClr val="tx1"/>
                </a:solidFill>
                <a:latin typeface="Arial" panose="020B0604020202020204" pitchFamily="34" charset="0"/>
                <a:ea typeface="Osaka" panose="020B0600000000000000" charset="-128"/>
              </a:defRPr>
            </a:lvl5pPr>
            <a:lvl6pPr marL="2618202"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6pPr>
            <a:lvl7pPr marL="3094238"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7pPr>
            <a:lvl8pPr marL="3570275"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8pPr>
            <a:lvl9pPr marL="4046311"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9pPr>
          </a:lstStyle>
          <a:p>
            <a:pPr eaLnBrk="1" hangingPunct="1"/>
            <a:fld id="{3D30A013-81C7-46F6-8546-6BACFC9E7FCA}" type="slidenum">
              <a:rPr lang="en-US" altLang="en-US" sz="1200"/>
              <a:pPr eaLnBrk="1" hangingPunct="1"/>
              <a:t>71</a:t>
            </a:fld>
            <a:endParaRPr lang="en-US" altLang="en-US" sz="1200"/>
          </a:p>
        </p:txBody>
      </p:sp>
      <p:sp>
        <p:nvSpPr>
          <p:cNvPr id="60420" name="Rectangle 2">
            <a:extLst>
              <a:ext uri="{FF2B5EF4-FFF2-40B4-BE49-F238E27FC236}">
                <a16:creationId xmlns:a16="http://schemas.microsoft.com/office/drawing/2014/main" id="{B7B6DE24-98F9-4AEA-92F4-C0ADA3E41A7D}"/>
              </a:ext>
            </a:extLst>
          </p:cNvPr>
          <p:cNvSpPr>
            <a:spLocks noGrp="1" noRot="1" noChangeAspect="1" noChangeArrowheads="1" noTextEdit="1"/>
          </p:cNvSpPr>
          <p:nvPr>
            <p:ph type="sldImg"/>
          </p:nvPr>
        </p:nvSpPr>
        <p:spPr>
          <a:ln/>
        </p:spPr>
      </p:sp>
      <p:sp>
        <p:nvSpPr>
          <p:cNvPr id="60421" name="Rectangle 3">
            <a:extLst>
              <a:ext uri="{FF2B5EF4-FFF2-40B4-BE49-F238E27FC236}">
                <a16:creationId xmlns:a16="http://schemas.microsoft.com/office/drawing/2014/main" id="{C58DA0EE-1947-45A6-8C72-8411CC6C31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57150" algn="l">
              <a:lnSpc>
                <a:spcPct val="80000"/>
              </a:lnSpc>
              <a:spcBef>
                <a:spcPct val="40000"/>
              </a:spcBef>
              <a:buFont typeface="Arial" panose="020B0604020202020204" pitchFamily="34" charset="0"/>
              <a:buNone/>
            </a:pPr>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All pesticides registered with the EPA will have this information on the label: The </a:t>
            </a:r>
            <a:r>
              <a:rPr lang="en-US" altLang="ja-JP" sz="1400" i="0" dirty="0">
                <a:latin typeface="Arial" panose="020B0604020202020204" pitchFamily="34" charset="0"/>
                <a:cs typeface="Arial" panose="020B0604020202020204" pitchFamily="34" charset="0"/>
              </a:rPr>
              <a:t>EPA Registration number, which shows that the product was submitted to the EPA for evaluation.</a:t>
            </a:r>
            <a:endParaRPr lang="en-US" altLang="en-US" sz="1400" i="1"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7297039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F9DD21DD-671E-4693-81C5-C9FF6546D80B}"/>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4966" eaLnBrk="0" hangingPunct="0">
              <a:defRPr sz="2500">
                <a:solidFill>
                  <a:schemeClr val="tx1"/>
                </a:solidFill>
                <a:latin typeface="Arial" panose="020B0604020202020204" pitchFamily="34" charset="0"/>
                <a:ea typeface="Osaka" panose="020B0600000000000000" charset="-128"/>
              </a:defRPr>
            </a:lvl1pPr>
            <a:lvl2pPr marL="773560" indent="-297523" defTabSz="1004966" eaLnBrk="0" hangingPunct="0">
              <a:defRPr sz="2500">
                <a:solidFill>
                  <a:schemeClr val="tx1"/>
                </a:solidFill>
                <a:latin typeface="Arial" panose="020B0604020202020204" pitchFamily="34" charset="0"/>
                <a:ea typeface="Osaka" panose="020B0600000000000000" charset="-128"/>
              </a:defRPr>
            </a:lvl2pPr>
            <a:lvl3pPr marL="1190092" indent="-238018" defTabSz="1004966" eaLnBrk="0" hangingPunct="0">
              <a:defRPr sz="2500">
                <a:solidFill>
                  <a:schemeClr val="tx1"/>
                </a:solidFill>
                <a:latin typeface="Arial" panose="020B0604020202020204" pitchFamily="34" charset="0"/>
                <a:ea typeface="Osaka" panose="020B0600000000000000" charset="-128"/>
              </a:defRPr>
            </a:lvl3pPr>
            <a:lvl4pPr marL="1666128" indent="-238018" defTabSz="1004966" eaLnBrk="0" hangingPunct="0">
              <a:defRPr sz="2500">
                <a:solidFill>
                  <a:schemeClr val="tx1"/>
                </a:solidFill>
                <a:latin typeface="Arial" panose="020B0604020202020204" pitchFamily="34" charset="0"/>
                <a:ea typeface="Osaka" panose="020B0600000000000000" charset="-128"/>
              </a:defRPr>
            </a:lvl4pPr>
            <a:lvl5pPr marL="2142165" indent="-238018" defTabSz="1004966" eaLnBrk="0" hangingPunct="0">
              <a:defRPr sz="2500">
                <a:solidFill>
                  <a:schemeClr val="tx1"/>
                </a:solidFill>
                <a:latin typeface="Arial" panose="020B0604020202020204" pitchFamily="34" charset="0"/>
                <a:ea typeface="Osaka" panose="020B0600000000000000" charset="-128"/>
              </a:defRPr>
            </a:lvl5pPr>
            <a:lvl6pPr marL="2618202"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6pPr>
            <a:lvl7pPr marL="3094238"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7pPr>
            <a:lvl8pPr marL="3570275"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8pPr>
            <a:lvl9pPr marL="4046311"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9pPr>
          </a:lstStyle>
          <a:p>
            <a:pPr eaLnBrk="1" hangingPunct="1"/>
            <a:r>
              <a:rPr lang="en-US" altLang="en-US" sz="1200"/>
              <a:t>IPM in Multifamily Housing Training</a:t>
            </a:r>
          </a:p>
        </p:txBody>
      </p:sp>
      <p:sp>
        <p:nvSpPr>
          <p:cNvPr id="60418" name="Rectangle 6">
            <a:extLst>
              <a:ext uri="{FF2B5EF4-FFF2-40B4-BE49-F238E27FC236}">
                <a16:creationId xmlns:a16="http://schemas.microsoft.com/office/drawing/2014/main" id="{D66553FE-83DF-4A51-86AF-90A3BC158E0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4966" eaLnBrk="0" hangingPunct="0">
              <a:defRPr sz="2500">
                <a:solidFill>
                  <a:schemeClr val="tx1"/>
                </a:solidFill>
                <a:latin typeface="Arial" panose="020B0604020202020204" pitchFamily="34" charset="0"/>
                <a:ea typeface="Osaka" panose="020B0600000000000000" charset="-128"/>
              </a:defRPr>
            </a:lvl1pPr>
            <a:lvl2pPr marL="773560" indent="-297523" defTabSz="1004966" eaLnBrk="0" hangingPunct="0">
              <a:defRPr sz="2500">
                <a:solidFill>
                  <a:schemeClr val="tx1"/>
                </a:solidFill>
                <a:latin typeface="Arial" panose="020B0604020202020204" pitchFamily="34" charset="0"/>
                <a:ea typeface="Osaka" panose="020B0600000000000000" charset="-128"/>
              </a:defRPr>
            </a:lvl2pPr>
            <a:lvl3pPr marL="1190092" indent="-238018" defTabSz="1004966" eaLnBrk="0" hangingPunct="0">
              <a:defRPr sz="2500">
                <a:solidFill>
                  <a:schemeClr val="tx1"/>
                </a:solidFill>
                <a:latin typeface="Arial" panose="020B0604020202020204" pitchFamily="34" charset="0"/>
                <a:ea typeface="Osaka" panose="020B0600000000000000" charset="-128"/>
              </a:defRPr>
            </a:lvl3pPr>
            <a:lvl4pPr marL="1666128" indent="-238018" defTabSz="1004966" eaLnBrk="0" hangingPunct="0">
              <a:defRPr sz="2500">
                <a:solidFill>
                  <a:schemeClr val="tx1"/>
                </a:solidFill>
                <a:latin typeface="Arial" panose="020B0604020202020204" pitchFamily="34" charset="0"/>
                <a:ea typeface="Osaka" panose="020B0600000000000000" charset="-128"/>
              </a:defRPr>
            </a:lvl4pPr>
            <a:lvl5pPr marL="2142165" indent="-238018" defTabSz="1004966" eaLnBrk="0" hangingPunct="0">
              <a:defRPr sz="2500">
                <a:solidFill>
                  <a:schemeClr val="tx1"/>
                </a:solidFill>
                <a:latin typeface="Arial" panose="020B0604020202020204" pitchFamily="34" charset="0"/>
                <a:ea typeface="Osaka" panose="020B0600000000000000" charset="-128"/>
              </a:defRPr>
            </a:lvl5pPr>
            <a:lvl6pPr marL="2618202"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6pPr>
            <a:lvl7pPr marL="3094238"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7pPr>
            <a:lvl8pPr marL="3570275"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8pPr>
            <a:lvl9pPr marL="4046311"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9pPr>
          </a:lstStyle>
          <a:p>
            <a:pPr eaLnBrk="1" hangingPunct="1"/>
            <a:r>
              <a:rPr lang="en-US" altLang="en-US" sz="1200"/>
              <a:t>www.StopPests.org</a:t>
            </a:r>
          </a:p>
        </p:txBody>
      </p:sp>
      <p:sp>
        <p:nvSpPr>
          <p:cNvPr id="60419" name="Rectangle 7">
            <a:extLst>
              <a:ext uri="{FF2B5EF4-FFF2-40B4-BE49-F238E27FC236}">
                <a16:creationId xmlns:a16="http://schemas.microsoft.com/office/drawing/2014/main" id="{EE46497D-FDE3-4021-AEFC-8561528703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4966" eaLnBrk="0" hangingPunct="0">
              <a:defRPr sz="2500">
                <a:solidFill>
                  <a:schemeClr val="tx1"/>
                </a:solidFill>
                <a:latin typeface="Arial" panose="020B0604020202020204" pitchFamily="34" charset="0"/>
                <a:ea typeface="Osaka" panose="020B0600000000000000" charset="-128"/>
              </a:defRPr>
            </a:lvl1pPr>
            <a:lvl2pPr marL="773560" indent="-297523" defTabSz="1004966" eaLnBrk="0" hangingPunct="0">
              <a:defRPr sz="2500">
                <a:solidFill>
                  <a:schemeClr val="tx1"/>
                </a:solidFill>
                <a:latin typeface="Arial" panose="020B0604020202020204" pitchFamily="34" charset="0"/>
                <a:ea typeface="Osaka" panose="020B0600000000000000" charset="-128"/>
              </a:defRPr>
            </a:lvl2pPr>
            <a:lvl3pPr marL="1190092" indent="-238018" defTabSz="1004966" eaLnBrk="0" hangingPunct="0">
              <a:defRPr sz="2500">
                <a:solidFill>
                  <a:schemeClr val="tx1"/>
                </a:solidFill>
                <a:latin typeface="Arial" panose="020B0604020202020204" pitchFamily="34" charset="0"/>
                <a:ea typeface="Osaka" panose="020B0600000000000000" charset="-128"/>
              </a:defRPr>
            </a:lvl3pPr>
            <a:lvl4pPr marL="1666128" indent="-238018" defTabSz="1004966" eaLnBrk="0" hangingPunct="0">
              <a:defRPr sz="2500">
                <a:solidFill>
                  <a:schemeClr val="tx1"/>
                </a:solidFill>
                <a:latin typeface="Arial" panose="020B0604020202020204" pitchFamily="34" charset="0"/>
                <a:ea typeface="Osaka" panose="020B0600000000000000" charset="-128"/>
              </a:defRPr>
            </a:lvl4pPr>
            <a:lvl5pPr marL="2142165" indent="-238018" defTabSz="1004966" eaLnBrk="0" hangingPunct="0">
              <a:defRPr sz="2500">
                <a:solidFill>
                  <a:schemeClr val="tx1"/>
                </a:solidFill>
                <a:latin typeface="Arial" panose="020B0604020202020204" pitchFamily="34" charset="0"/>
                <a:ea typeface="Osaka" panose="020B0600000000000000" charset="-128"/>
              </a:defRPr>
            </a:lvl5pPr>
            <a:lvl6pPr marL="2618202"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6pPr>
            <a:lvl7pPr marL="3094238"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7pPr>
            <a:lvl8pPr marL="3570275"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8pPr>
            <a:lvl9pPr marL="4046311"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9pPr>
          </a:lstStyle>
          <a:p>
            <a:pPr eaLnBrk="1" hangingPunct="1"/>
            <a:fld id="{3D30A013-81C7-46F6-8546-6BACFC9E7FCA}" type="slidenum">
              <a:rPr lang="en-US" altLang="en-US" sz="1200"/>
              <a:pPr eaLnBrk="1" hangingPunct="1"/>
              <a:t>72</a:t>
            </a:fld>
            <a:endParaRPr lang="en-US" altLang="en-US" sz="1200"/>
          </a:p>
        </p:txBody>
      </p:sp>
      <p:sp>
        <p:nvSpPr>
          <p:cNvPr id="60420" name="Rectangle 2">
            <a:extLst>
              <a:ext uri="{FF2B5EF4-FFF2-40B4-BE49-F238E27FC236}">
                <a16:creationId xmlns:a16="http://schemas.microsoft.com/office/drawing/2014/main" id="{B7B6DE24-98F9-4AEA-92F4-C0ADA3E41A7D}"/>
              </a:ext>
            </a:extLst>
          </p:cNvPr>
          <p:cNvSpPr>
            <a:spLocks noGrp="1" noRot="1" noChangeAspect="1" noChangeArrowheads="1" noTextEdit="1"/>
          </p:cNvSpPr>
          <p:nvPr>
            <p:ph type="sldImg"/>
          </p:nvPr>
        </p:nvSpPr>
        <p:spPr>
          <a:ln/>
        </p:spPr>
      </p:sp>
      <p:sp>
        <p:nvSpPr>
          <p:cNvPr id="60421" name="Rectangle 3">
            <a:extLst>
              <a:ext uri="{FF2B5EF4-FFF2-40B4-BE49-F238E27FC236}">
                <a16:creationId xmlns:a16="http://schemas.microsoft.com/office/drawing/2014/main" id="{C58DA0EE-1947-45A6-8C72-8411CC6C31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57150" algn="l">
              <a:lnSpc>
                <a:spcPct val="80000"/>
              </a:lnSpc>
              <a:spcBef>
                <a:spcPct val="40000"/>
              </a:spcBef>
              <a:buFont typeface="Arial" panose="020B0604020202020204" pitchFamily="34" charset="0"/>
              <a:buNone/>
            </a:pPr>
            <a:r>
              <a:rPr lang="en-US" altLang="en-US" sz="1400" i="0" dirty="0">
                <a:latin typeface="Arial" panose="020B0604020202020204" pitchFamily="34" charset="0"/>
                <a:cs typeface="Arial" panose="020B0604020202020204" pitchFamily="34" charset="0"/>
              </a:rPr>
              <a:t>Precautionary Statements, which list particular hazards to humans and pets, and in general, how the product can be used safely.</a:t>
            </a:r>
            <a:endParaRPr lang="en-US" altLang="en-US" sz="1400" i="1"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6309359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F9DD21DD-671E-4693-81C5-C9FF6546D80B}"/>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4966" eaLnBrk="0" hangingPunct="0">
              <a:defRPr sz="2500">
                <a:solidFill>
                  <a:schemeClr val="tx1"/>
                </a:solidFill>
                <a:latin typeface="Arial" panose="020B0604020202020204" pitchFamily="34" charset="0"/>
                <a:ea typeface="Osaka" panose="020B0600000000000000" charset="-128"/>
              </a:defRPr>
            </a:lvl1pPr>
            <a:lvl2pPr marL="773560" indent="-297523" defTabSz="1004966" eaLnBrk="0" hangingPunct="0">
              <a:defRPr sz="2500">
                <a:solidFill>
                  <a:schemeClr val="tx1"/>
                </a:solidFill>
                <a:latin typeface="Arial" panose="020B0604020202020204" pitchFamily="34" charset="0"/>
                <a:ea typeface="Osaka" panose="020B0600000000000000" charset="-128"/>
              </a:defRPr>
            </a:lvl2pPr>
            <a:lvl3pPr marL="1190092" indent="-238018" defTabSz="1004966" eaLnBrk="0" hangingPunct="0">
              <a:defRPr sz="2500">
                <a:solidFill>
                  <a:schemeClr val="tx1"/>
                </a:solidFill>
                <a:latin typeface="Arial" panose="020B0604020202020204" pitchFamily="34" charset="0"/>
                <a:ea typeface="Osaka" panose="020B0600000000000000" charset="-128"/>
              </a:defRPr>
            </a:lvl3pPr>
            <a:lvl4pPr marL="1666128" indent="-238018" defTabSz="1004966" eaLnBrk="0" hangingPunct="0">
              <a:defRPr sz="2500">
                <a:solidFill>
                  <a:schemeClr val="tx1"/>
                </a:solidFill>
                <a:latin typeface="Arial" panose="020B0604020202020204" pitchFamily="34" charset="0"/>
                <a:ea typeface="Osaka" panose="020B0600000000000000" charset="-128"/>
              </a:defRPr>
            </a:lvl4pPr>
            <a:lvl5pPr marL="2142165" indent="-238018" defTabSz="1004966" eaLnBrk="0" hangingPunct="0">
              <a:defRPr sz="2500">
                <a:solidFill>
                  <a:schemeClr val="tx1"/>
                </a:solidFill>
                <a:latin typeface="Arial" panose="020B0604020202020204" pitchFamily="34" charset="0"/>
                <a:ea typeface="Osaka" panose="020B0600000000000000" charset="-128"/>
              </a:defRPr>
            </a:lvl5pPr>
            <a:lvl6pPr marL="2618202"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6pPr>
            <a:lvl7pPr marL="3094238"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7pPr>
            <a:lvl8pPr marL="3570275"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8pPr>
            <a:lvl9pPr marL="4046311"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9pPr>
          </a:lstStyle>
          <a:p>
            <a:pPr eaLnBrk="1" hangingPunct="1"/>
            <a:r>
              <a:rPr lang="en-US" altLang="en-US" sz="1200"/>
              <a:t>IPM in Multifamily Housing Training</a:t>
            </a:r>
          </a:p>
        </p:txBody>
      </p:sp>
      <p:sp>
        <p:nvSpPr>
          <p:cNvPr id="60418" name="Rectangle 6">
            <a:extLst>
              <a:ext uri="{FF2B5EF4-FFF2-40B4-BE49-F238E27FC236}">
                <a16:creationId xmlns:a16="http://schemas.microsoft.com/office/drawing/2014/main" id="{D66553FE-83DF-4A51-86AF-90A3BC158E0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4966" eaLnBrk="0" hangingPunct="0">
              <a:defRPr sz="2500">
                <a:solidFill>
                  <a:schemeClr val="tx1"/>
                </a:solidFill>
                <a:latin typeface="Arial" panose="020B0604020202020204" pitchFamily="34" charset="0"/>
                <a:ea typeface="Osaka" panose="020B0600000000000000" charset="-128"/>
              </a:defRPr>
            </a:lvl1pPr>
            <a:lvl2pPr marL="773560" indent="-297523" defTabSz="1004966" eaLnBrk="0" hangingPunct="0">
              <a:defRPr sz="2500">
                <a:solidFill>
                  <a:schemeClr val="tx1"/>
                </a:solidFill>
                <a:latin typeface="Arial" panose="020B0604020202020204" pitchFamily="34" charset="0"/>
                <a:ea typeface="Osaka" panose="020B0600000000000000" charset="-128"/>
              </a:defRPr>
            </a:lvl2pPr>
            <a:lvl3pPr marL="1190092" indent="-238018" defTabSz="1004966" eaLnBrk="0" hangingPunct="0">
              <a:defRPr sz="2500">
                <a:solidFill>
                  <a:schemeClr val="tx1"/>
                </a:solidFill>
                <a:latin typeface="Arial" panose="020B0604020202020204" pitchFamily="34" charset="0"/>
                <a:ea typeface="Osaka" panose="020B0600000000000000" charset="-128"/>
              </a:defRPr>
            </a:lvl3pPr>
            <a:lvl4pPr marL="1666128" indent="-238018" defTabSz="1004966" eaLnBrk="0" hangingPunct="0">
              <a:defRPr sz="2500">
                <a:solidFill>
                  <a:schemeClr val="tx1"/>
                </a:solidFill>
                <a:latin typeface="Arial" panose="020B0604020202020204" pitchFamily="34" charset="0"/>
                <a:ea typeface="Osaka" panose="020B0600000000000000" charset="-128"/>
              </a:defRPr>
            </a:lvl4pPr>
            <a:lvl5pPr marL="2142165" indent="-238018" defTabSz="1004966" eaLnBrk="0" hangingPunct="0">
              <a:defRPr sz="2500">
                <a:solidFill>
                  <a:schemeClr val="tx1"/>
                </a:solidFill>
                <a:latin typeface="Arial" panose="020B0604020202020204" pitchFamily="34" charset="0"/>
                <a:ea typeface="Osaka" panose="020B0600000000000000" charset="-128"/>
              </a:defRPr>
            </a:lvl5pPr>
            <a:lvl6pPr marL="2618202"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6pPr>
            <a:lvl7pPr marL="3094238"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7pPr>
            <a:lvl8pPr marL="3570275"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8pPr>
            <a:lvl9pPr marL="4046311"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9pPr>
          </a:lstStyle>
          <a:p>
            <a:pPr eaLnBrk="1" hangingPunct="1"/>
            <a:r>
              <a:rPr lang="en-US" altLang="en-US" sz="1200"/>
              <a:t>www.StopPests.org</a:t>
            </a:r>
          </a:p>
        </p:txBody>
      </p:sp>
      <p:sp>
        <p:nvSpPr>
          <p:cNvPr id="60419" name="Rectangle 7">
            <a:extLst>
              <a:ext uri="{FF2B5EF4-FFF2-40B4-BE49-F238E27FC236}">
                <a16:creationId xmlns:a16="http://schemas.microsoft.com/office/drawing/2014/main" id="{EE46497D-FDE3-4021-AEFC-8561528703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4966" eaLnBrk="0" hangingPunct="0">
              <a:defRPr sz="2500">
                <a:solidFill>
                  <a:schemeClr val="tx1"/>
                </a:solidFill>
                <a:latin typeface="Arial" panose="020B0604020202020204" pitchFamily="34" charset="0"/>
                <a:ea typeface="Osaka" panose="020B0600000000000000" charset="-128"/>
              </a:defRPr>
            </a:lvl1pPr>
            <a:lvl2pPr marL="773560" indent="-297523" defTabSz="1004966" eaLnBrk="0" hangingPunct="0">
              <a:defRPr sz="2500">
                <a:solidFill>
                  <a:schemeClr val="tx1"/>
                </a:solidFill>
                <a:latin typeface="Arial" panose="020B0604020202020204" pitchFamily="34" charset="0"/>
                <a:ea typeface="Osaka" panose="020B0600000000000000" charset="-128"/>
              </a:defRPr>
            </a:lvl2pPr>
            <a:lvl3pPr marL="1190092" indent="-238018" defTabSz="1004966" eaLnBrk="0" hangingPunct="0">
              <a:defRPr sz="2500">
                <a:solidFill>
                  <a:schemeClr val="tx1"/>
                </a:solidFill>
                <a:latin typeface="Arial" panose="020B0604020202020204" pitchFamily="34" charset="0"/>
                <a:ea typeface="Osaka" panose="020B0600000000000000" charset="-128"/>
              </a:defRPr>
            </a:lvl3pPr>
            <a:lvl4pPr marL="1666128" indent="-238018" defTabSz="1004966" eaLnBrk="0" hangingPunct="0">
              <a:defRPr sz="2500">
                <a:solidFill>
                  <a:schemeClr val="tx1"/>
                </a:solidFill>
                <a:latin typeface="Arial" panose="020B0604020202020204" pitchFamily="34" charset="0"/>
                <a:ea typeface="Osaka" panose="020B0600000000000000" charset="-128"/>
              </a:defRPr>
            </a:lvl4pPr>
            <a:lvl5pPr marL="2142165" indent="-238018" defTabSz="1004966" eaLnBrk="0" hangingPunct="0">
              <a:defRPr sz="2500">
                <a:solidFill>
                  <a:schemeClr val="tx1"/>
                </a:solidFill>
                <a:latin typeface="Arial" panose="020B0604020202020204" pitchFamily="34" charset="0"/>
                <a:ea typeface="Osaka" panose="020B0600000000000000" charset="-128"/>
              </a:defRPr>
            </a:lvl5pPr>
            <a:lvl6pPr marL="2618202"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6pPr>
            <a:lvl7pPr marL="3094238"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7pPr>
            <a:lvl8pPr marL="3570275"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8pPr>
            <a:lvl9pPr marL="4046311" indent="-238018" algn="ctr" defTabSz="1004966" eaLnBrk="0" fontAlgn="base" hangingPunct="0">
              <a:spcBef>
                <a:spcPct val="0"/>
              </a:spcBef>
              <a:spcAft>
                <a:spcPct val="0"/>
              </a:spcAft>
              <a:defRPr sz="2500">
                <a:solidFill>
                  <a:schemeClr val="tx1"/>
                </a:solidFill>
                <a:latin typeface="Arial" panose="020B0604020202020204" pitchFamily="34" charset="0"/>
                <a:ea typeface="Osaka" panose="020B0600000000000000" charset="-128"/>
              </a:defRPr>
            </a:lvl9pPr>
          </a:lstStyle>
          <a:p>
            <a:pPr eaLnBrk="1" hangingPunct="1"/>
            <a:fld id="{3D30A013-81C7-46F6-8546-6BACFC9E7FCA}" type="slidenum">
              <a:rPr lang="en-US" altLang="en-US" sz="1200"/>
              <a:pPr eaLnBrk="1" hangingPunct="1"/>
              <a:t>73</a:t>
            </a:fld>
            <a:endParaRPr lang="en-US" altLang="en-US" sz="1200"/>
          </a:p>
        </p:txBody>
      </p:sp>
      <p:sp>
        <p:nvSpPr>
          <p:cNvPr id="60420" name="Rectangle 2">
            <a:extLst>
              <a:ext uri="{FF2B5EF4-FFF2-40B4-BE49-F238E27FC236}">
                <a16:creationId xmlns:a16="http://schemas.microsoft.com/office/drawing/2014/main" id="{B7B6DE24-98F9-4AEA-92F4-C0ADA3E41A7D}"/>
              </a:ext>
            </a:extLst>
          </p:cNvPr>
          <p:cNvSpPr>
            <a:spLocks noGrp="1" noRot="1" noChangeAspect="1" noChangeArrowheads="1" noTextEdit="1"/>
          </p:cNvSpPr>
          <p:nvPr>
            <p:ph type="sldImg"/>
          </p:nvPr>
        </p:nvSpPr>
        <p:spPr>
          <a:ln/>
        </p:spPr>
      </p:sp>
      <p:sp>
        <p:nvSpPr>
          <p:cNvPr id="60421" name="Rectangle 3">
            <a:extLst>
              <a:ext uri="{FF2B5EF4-FFF2-40B4-BE49-F238E27FC236}">
                <a16:creationId xmlns:a16="http://schemas.microsoft.com/office/drawing/2014/main" id="{C58DA0EE-1947-45A6-8C72-8411CC6C31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57150" algn="l">
              <a:lnSpc>
                <a:spcPct val="80000"/>
              </a:lnSpc>
              <a:spcBef>
                <a:spcPct val="40000"/>
              </a:spcBef>
              <a:buFont typeface="Arial" panose="020B0604020202020204" pitchFamily="34" charset="0"/>
              <a:buNone/>
            </a:pPr>
            <a:r>
              <a:rPr lang="en-US" altLang="en-US" sz="1400" i="0" dirty="0">
                <a:latin typeface="Arial" panose="020B0604020202020204" pitchFamily="34" charset="0"/>
                <a:cs typeface="Arial" panose="020B0604020202020204" pitchFamily="34" charset="0"/>
              </a:rPr>
              <a:t>and Directions for Use, Storage, and Disposal.  It is not only dangerous to ignore these instructions, it is against the law. </a:t>
            </a:r>
            <a:endParaRPr lang="en-US" altLang="en-US" sz="1400" i="1"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sz="1400" i="1"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3699950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a:extLst>
              <a:ext uri="{FF2B5EF4-FFF2-40B4-BE49-F238E27FC236}">
                <a16:creationId xmlns:a16="http://schemas.microsoft.com/office/drawing/2014/main" id="{BCB3D941-E14B-4CC5-8661-CC517984EE9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charset="-128"/>
              </a:defRPr>
            </a:lvl1pPr>
            <a:lvl2pPr marL="708025" indent="-271463" defTabSz="920750" eaLnBrk="0" hangingPunct="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charset="-128"/>
              </a:defRPr>
            </a:lvl2pPr>
            <a:lvl3pPr marL="1090613" indent="-217488" defTabSz="920750" eaLnBrk="0" hangingPunct="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MS PGothic" panose="020B0600070205080204" pitchFamily="34" charset="-128"/>
              </a:defRPr>
            </a:lvl3pPr>
            <a:lvl4pPr marL="1527175" indent="-217488" defTabSz="920750" eaLnBrk="0" hangingPunct="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MS PGothic" panose="020B0600070205080204" pitchFamily="34" charset="-128"/>
              </a:defRPr>
            </a:lvl4pPr>
            <a:lvl5pPr marL="1963738" indent="-217488" defTabSz="920750" eaLnBrk="0" hangingPunct="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MS PGothic"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MS PGothic"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MS PGothic"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MS PGothic"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charset="-128"/>
              </a:rPr>
              <a:t>IPM in Multifamily Housing Training</a:t>
            </a:r>
          </a:p>
        </p:txBody>
      </p:sp>
      <p:sp>
        <p:nvSpPr>
          <p:cNvPr id="366595" name="Rectangle 6">
            <a:extLst>
              <a:ext uri="{FF2B5EF4-FFF2-40B4-BE49-F238E27FC236}">
                <a16:creationId xmlns:a16="http://schemas.microsoft.com/office/drawing/2014/main" id="{51CFC0F3-9667-4296-B4C7-222F6564FB6B}"/>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charset="-128"/>
              </a:defRPr>
            </a:lvl1pPr>
            <a:lvl2pPr marL="708025" indent="-271463" defTabSz="920750" eaLnBrk="0" hangingPunct="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charset="-128"/>
              </a:defRPr>
            </a:lvl2pPr>
            <a:lvl3pPr marL="1090613" indent="-217488" defTabSz="920750" eaLnBrk="0" hangingPunct="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MS PGothic" panose="020B0600070205080204" pitchFamily="34" charset="-128"/>
              </a:defRPr>
            </a:lvl3pPr>
            <a:lvl4pPr marL="1527175" indent="-217488" defTabSz="920750" eaLnBrk="0" hangingPunct="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MS PGothic" panose="020B0600070205080204" pitchFamily="34" charset="-128"/>
              </a:defRPr>
            </a:lvl4pPr>
            <a:lvl5pPr marL="1963738" indent="-217488" defTabSz="920750" eaLnBrk="0" hangingPunct="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MS PGothic"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MS PGothic"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MS PGothic"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MS PGothic"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charset="-128"/>
              </a:rPr>
              <a:t>www.StopPests.org</a:t>
            </a:r>
          </a:p>
        </p:txBody>
      </p:sp>
      <p:sp>
        <p:nvSpPr>
          <p:cNvPr id="366596" name="Rectangle 7">
            <a:extLst>
              <a:ext uri="{FF2B5EF4-FFF2-40B4-BE49-F238E27FC236}">
                <a16:creationId xmlns:a16="http://schemas.microsoft.com/office/drawing/2014/main" id="{B0114AED-B4D3-4C47-B4A1-48A7DEBD49A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charset="-128"/>
              </a:defRPr>
            </a:lvl1pPr>
            <a:lvl2pPr marL="708025" indent="-271463" defTabSz="920750" eaLnBrk="0" hangingPunct="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charset="-128"/>
              </a:defRPr>
            </a:lvl2pPr>
            <a:lvl3pPr marL="1090613" indent="-217488" defTabSz="920750" eaLnBrk="0" hangingPunct="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MS PGothic" panose="020B0600070205080204" pitchFamily="34" charset="-128"/>
              </a:defRPr>
            </a:lvl3pPr>
            <a:lvl4pPr marL="1527175" indent="-217488" defTabSz="920750" eaLnBrk="0" hangingPunct="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MS PGothic" panose="020B0600070205080204" pitchFamily="34" charset="-128"/>
              </a:defRPr>
            </a:lvl4pPr>
            <a:lvl5pPr marL="1963738" indent="-217488" defTabSz="920750" eaLnBrk="0" hangingPunct="0">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MS PGothic" panose="020B0600070205080204" pitchFamily="34" charset="-128"/>
              </a:defRPr>
            </a:lvl5pPr>
            <a:lvl6pPr marL="24209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MS PGothic" panose="020B0600070205080204" pitchFamily="34" charset="-128"/>
              </a:defRPr>
            </a:lvl6pPr>
            <a:lvl7pPr marL="28781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MS PGothic" panose="020B0600070205080204" pitchFamily="34" charset="-128"/>
              </a:defRPr>
            </a:lvl7pPr>
            <a:lvl8pPr marL="33353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MS PGothic" panose="020B0600070205080204" pitchFamily="34" charset="-128"/>
              </a:defRPr>
            </a:lvl8pPr>
            <a:lvl9pPr marL="3792538" indent="-217488" defTabSz="920750"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MS PGothic" panose="020B0600070205080204" pitchFamily="34" charset="-128"/>
              </a:defRPr>
            </a:lvl9pPr>
          </a:lstStyle>
          <a:p>
            <a:pPr eaLnBrk="1" hangingPunct="1">
              <a:spcBef>
                <a:spcPct val="0"/>
              </a:spcBef>
              <a:buFont typeface="Arial" panose="020B0604020202020204" pitchFamily="34" charset="0"/>
              <a:buNone/>
            </a:pPr>
            <a:fld id="{20840D17-929F-4F03-B93E-6C6B6F7507A0}" type="slidenum">
              <a:rPr lang="en-US" altLang="en-US" sz="1100">
                <a:ea typeface="Osaka" panose="020B0600000000000000" charset="-128"/>
              </a:rPr>
              <a:pPr eaLnBrk="1" hangingPunct="1">
                <a:spcBef>
                  <a:spcPct val="0"/>
                </a:spcBef>
                <a:buFont typeface="Arial" panose="020B0604020202020204" pitchFamily="34" charset="0"/>
                <a:buNone/>
              </a:pPr>
              <a:t>74</a:t>
            </a:fld>
            <a:endParaRPr lang="en-US" altLang="en-US" sz="1100">
              <a:ea typeface="Osaka" panose="020B0600000000000000" charset="-128"/>
            </a:endParaRPr>
          </a:p>
        </p:txBody>
      </p:sp>
      <p:sp>
        <p:nvSpPr>
          <p:cNvPr id="366597" name="Rectangle 2">
            <a:extLst>
              <a:ext uri="{FF2B5EF4-FFF2-40B4-BE49-F238E27FC236}">
                <a16:creationId xmlns:a16="http://schemas.microsoft.com/office/drawing/2014/main" id="{6DAE07A1-192B-429E-97F8-D2A35537CFC8}"/>
              </a:ext>
            </a:extLst>
          </p:cNvPr>
          <p:cNvSpPr>
            <a:spLocks noGrp="1" noRot="1" noChangeAspect="1" noChangeArrowheads="1" noTextEdit="1"/>
          </p:cNvSpPr>
          <p:nvPr>
            <p:ph type="sldImg"/>
          </p:nvPr>
        </p:nvSpPr>
        <p:spPr>
          <a:ln/>
        </p:spPr>
      </p:sp>
      <p:sp>
        <p:nvSpPr>
          <p:cNvPr id="366598" name="Rectangle 3">
            <a:extLst>
              <a:ext uri="{FF2B5EF4-FFF2-40B4-BE49-F238E27FC236}">
                <a16:creationId xmlns:a16="http://schemas.microsoft.com/office/drawing/2014/main" id="{87761F5B-4717-4E2B-B5D1-8547AF8FBE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dirty="0">
                <a:latin typeface="Arial" panose="020B0604020202020204" pitchFamily="34" charset="0"/>
                <a:ea typeface="MS PGothic" panose="020B0600070205080204" pitchFamily="34" charset="-128"/>
                <a:cs typeface="Arial" panose="020B0604020202020204" pitchFamily="34" charset="0"/>
              </a:rPr>
              <a:t>Remember, with an IPM program in place, almost all infestations can be managed with a pesticide that says, "CAUTION" on the label.</a:t>
            </a:r>
            <a:br>
              <a:rPr lang="en-US" altLang="en-US" sz="1400" dirty="0">
                <a:latin typeface="Arial" panose="020B0604020202020204" pitchFamily="34" charset="0"/>
                <a:ea typeface="MS PGothic" panose="020B0600070205080204" pitchFamily="34" charset="-128"/>
                <a:cs typeface="Arial" panose="020B0604020202020204" pitchFamily="34" charset="0"/>
              </a:rPr>
            </a:br>
            <a:endParaRPr lang="en-US" altLang="en-US" sz="1400" dirty="0">
              <a:latin typeface="Arial" panose="020B0604020202020204" pitchFamily="34" charset="0"/>
              <a:ea typeface="MS PGothic" panose="020B0600070205080204" pitchFamily="34" charset="-128"/>
              <a:cs typeface="Arial" panose="020B0604020202020204" pitchFamily="34" charset="0"/>
            </a:endParaRPr>
          </a:p>
          <a:p>
            <a:r>
              <a:rPr lang="en-US" altLang="en-US" sz="1400" i="1" dirty="0">
                <a:latin typeface="Arial" panose="020B0604020202020204" pitchFamily="34" charset="0"/>
                <a:ea typeface="MS PGothic" panose="020B0600070205080204" pitchFamily="34" charset="-128"/>
                <a:cs typeface="Arial" panose="020B0604020202020204" pitchFamily="34" charset="0"/>
              </a:rPr>
              <a:t>DANGER means that the pesticide product is highly toxic by at least one route of exposure. It may be corrosive, causing irreversible damage to the skin or eyes. Alternatively, it may be highly toxic if eaten, absorbed through the skin, or inhaled. If this is the case, then the word </a:t>
            </a:r>
            <a:r>
              <a:rPr lang="ja-JP" altLang="en-US" sz="1400" i="1" dirty="0">
                <a:latin typeface="Arial" panose="020B0604020202020204" pitchFamily="34" charset="0"/>
                <a:ea typeface="MS PGothic" panose="020B0600070205080204" pitchFamily="34" charset="-128"/>
                <a:cs typeface="Arial" panose="020B0604020202020204" pitchFamily="34" charset="0"/>
              </a:rPr>
              <a:t>“</a:t>
            </a:r>
            <a:r>
              <a:rPr lang="en-US" altLang="ja-JP" sz="1400" i="1" dirty="0">
                <a:latin typeface="Arial" panose="020B0604020202020204" pitchFamily="34" charset="0"/>
                <a:ea typeface="MS PGothic" panose="020B0600070205080204" pitchFamily="34" charset="-128"/>
                <a:cs typeface="Arial" panose="020B0604020202020204" pitchFamily="34" charset="0"/>
              </a:rPr>
              <a:t>POISON</a:t>
            </a:r>
            <a:r>
              <a:rPr lang="ja-JP" altLang="en-US" sz="1400" i="1" dirty="0">
                <a:latin typeface="Arial" panose="020B0604020202020204" pitchFamily="34" charset="0"/>
                <a:ea typeface="MS PGothic" panose="020B0600070205080204" pitchFamily="34" charset="-128"/>
                <a:cs typeface="Arial" panose="020B0604020202020204" pitchFamily="34" charset="0"/>
              </a:rPr>
              <a:t>”</a:t>
            </a:r>
            <a:r>
              <a:rPr lang="en-US" altLang="ja-JP" sz="1400" i="1" dirty="0">
                <a:latin typeface="Arial" panose="020B0604020202020204" pitchFamily="34" charset="0"/>
                <a:ea typeface="MS PGothic" panose="020B0600070205080204" pitchFamily="34" charset="-128"/>
                <a:cs typeface="Arial" panose="020B0604020202020204" pitchFamily="34" charset="0"/>
              </a:rPr>
              <a:t> must also be included in red letters on the front panel of the product label.</a:t>
            </a:r>
          </a:p>
          <a:p>
            <a:pPr>
              <a:buFontTx/>
              <a:buNone/>
            </a:pPr>
            <a:endParaRPr lang="en-US" altLang="en-US" sz="1400" i="1" dirty="0">
              <a:latin typeface="Arial" panose="020B0604020202020204" pitchFamily="34" charset="0"/>
              <a:ea typeface="MS PGothic" panose="020B0600070205080204" pitchFamily="34" charset="-128"/>
              <a:cs typeface="Arial" panose="020B0604020202020204" pitchFamily="34" charset="0"/>
            </a:endParaRPr>
          </a:p>
          <a:p>
            <a:r>
              <a:rPr lang="en-US" altLang="en-US" sz="1400" i="1" dirty="0">
                <a:latin typeface="Arial" panose="020B0604020202020204" pitchFamily="34" charset="0"/>
                <a:ea typeface="MS PGothic" panose="020B0600070205080204" pitchFamily="34" charset="-128"/>
                <a:cs typeface="Arial" panose="020B0604020202020204" pitchFamily="34" charset="0"/>
              </a:rPr>
              <a:t>Pesticides (other than tamper resistant stations containing bait) should be applied only by a licensed PMP.</a:t>
            </a:r>
          </a:p>
          <a:p>
            <a:endParaRPr lang="en-US" altLang="en-US" sz="800" dirty="0">
              <a:latin typeface="Arial" panose="020B0604020202020204" pitchFamily="34" charset="0"/>
              <a:ea typeface="MS PGothic"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Arial" panose="020B0604020202020204" pitchFamily="34" charset="0"/>
                <a:ea typeface="ヒラギノ角ゴ Pro W3" panose="020B0300000000000000" pitchFamily="34" charset="-128"/>
              </a:rPr>
              <a:t>Residents, and even maintenance staff, can become complacent about the dangers of pesticides. </a:t>
            </a:r>
          </a:p>
          <a:p>
            <a:r>
              <a:rPr lang="en-US" altLang="en-US" sz="1200" dirty="0">
                <a:latin typeface="Arial" panose="020B0604020202020204" pitchFamily="34" charset="0"/>
                <a:ea typeface="ヒラギノ角ゴ Pro W3" panose="020B0300000000000000" pitchFamily="34" charset="-128"/>
              </a:rPr>
              <a:t>But remember, just because they’re available in many stores, does not mean they’re safe, or even effective.</a:t>
            </a:r>
          </a:p>
          <a:p>
            <a:r>
              <a:rPr lang="en-US" altLang="en-US" sz="1200" dirty="0">
                <a:latin typeface="Arial" panose="020B0604020202020204" pitchFamily="34" charset="0"/>
                <a:ea typeface="ヒラギノ角ゴ Pro W3" panose="020B0300000000000000" pitchFamily="34" charset="-128"/>
              </a:rPr>
              <a:t>This photo shows the pesticide section in the grocery store – right next to the gift wrap and the Barbie display.</a:t>
            </a:r>
          </a:p>
          <a:p>
            <a:endParaRPr lang="en-US" dirty="0"/>
          </a:p>
        </p:txBody>
      </p:sp>
      <p:sp>
        <p:nvSpPr>
          <p:cNvPr id="4" name="Slide Number Placeholder 3"/>
          <p:cNvSpPr>
            <a:spLocks noGrp="1"/>
          </p:cNvSpPr>
          <p:nvPr>
            <p:ph type="sldNum" sz="quarter" idx="5"/>
          </p:nvPr>
        </p:nvSpPr>
        <p:spPr/>
        <p:txBody>
          <a:bodyPr/>
          <a:lstStyle/>
          <a:p>
            <a:fld id="{1A613FDA-86FC-D245-BEEB-4D72F9FD7892}" type="slidenum">
              <a:rPr lang="en-US" smtClean="0"/>
              <a:t>75</a:t>
            </a:fld>
            <a:endParaRPr lang="en-US"/>
          </a:p>
        </p:txBody>
      </p:sp>
    </p:spTree>
    <p:extLst>
      <p:ext uri="{BB962C8B-B14F-4D97-AF65-F5344CB8AC3E}">
        <p14:creationId xmlns:p14="http://schemas.microsoft.com/office/powerpoint/2010/main" val="14676328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8E3D553-4CD0-40AA-8108-122A6082C72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ea typeface="ヒラギノ角ゴ Pro W3" panose="020B0300000000000000" pitchFamily="34" charset="-128"/>
                <a:cs typeface="Arial" panose="020B0604020202020204" pitchFamily="34" charset="0"/>
              </a:rPr>
              <a:t>Ask the audience</a:t>
            </a:r>
          </a:p>
          <a:p>
            <a:endParaRPr lang="en-US" dirty="0"/>
          </a:p>
        </p:txBody>
      </p:sp>
    </p:spTree>
    <p:extLst>
      <p:ext uri="{BB962C8B-B14F-4D97-AF65-F5344CB8AC3E}">
        <p14:creationId xmlns:p14="http://schemas.microsoft.com/office/powerpoint/2010/main" val="7049302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197EAFB2-88D4-1E40-AA1C-21D07910446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IPM in Multifamily Housing Training</a:t>
            </a:r>
          </a:p>
        </p:txBody>
      </p:sp>
      <p:sp>
        <p:nvSpPr>
          <p:cNvPr id="198659" name="Rectangle 6">
            <a:extLst>
              <a:ext uri="{FF2B5EF4-FFF2-40B4-BE49-F238E27FC236}">
                <a16:creationId xmlns:a16="http://schemas.microsoft.com/office/drawing/2014/main" id="{52041DA2-7960-DA4A-A9B5-DC6B049B5285}"/>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sz="1100">
                <a:ea typeface="Osaka" panose="020B0600000000000000" pitchFamily="34" charset="-128"/>
              </a:rPr>
              <a:t>www.StopPests.org</a:t>
            </a:r>
          </a:p>
        </p:txBody>
      </p:sp>
      <p:sp>
        <p:nvSpPr>
          <p:cNvPr id="198660" name="Rectangle 7">
            <a:extLst>
              <a:ext uri="{FF2B5EF4-FFF2-40B4-BE49-F238E27FC236}">
                <a16:creationId xmlns:a16="http://schemas.microsoft.com/office/drawing/2014/main" id="{9116C66E-9434-A548-B6C3-B0C74636DF5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48401" indent="-286943"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152806"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14264"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075723" indent="-229891" defTabSz="973256">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558995"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042268"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525540"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008813" indent="-229891" defTabSz="973256"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fld id="{DCBD2124-B3C2-8C44-A2A2-1F138CE8D7D7}" type="slidenum">
              <a:rPr lang="en-US" altLang="en-US" sz="1100">
                <a:ea typeface="Osaka" panose="020B0600000000000000" pitchFamily="34" charset="-128"/>
              </a:rPr>
              <a:pPr>
                <a:spcBef>
                  <a:spcPct val="0"/>
                </a:spcBef>
                <a:defRPr/>
              </a:pPr>
              <a:t>77</a:t>
            </a:fld>
            <a:endParaRPr lang="en-US" altLang="en-US" sz="1100">
              <a:ea typeface="Osaka" panose="020B0600000000000000" pitchFamily="34" charset="-128"/>
            </a:endParaRPr>
          </a:p>
        </p:txBody>
      </p:sp>
      <p:sp>
        <p:nvSpPr>
          <p:cNvPr id="198661" name="Rectangle 7">
            <a:extLst>
              <a:ext uri="{FF2B5EF4-FFF2-40B4-BE49-F238E27FC236}">
                <a16:creationId xmlns:a16="http://schemas.microsoft.com/office/drawing/2014/main" id="{DD773B8C-58BD-9C46-827B-88B5A0A93CA3}"/>
              </a:ext>
            </a:extLst>
          </p:cNvPr>
          <p:cNvSpPr txBox="1">
            <a:spLocks noGrp="1" noChangeArrowheads="1"/>
          </p:cNvSpPr>
          <p:nvPr/>
        </p:nvSpPr>
        <p:spPr bwMode="auto">
          <a:xfrm>
            <a:off x="4145280" y="9272826"/>
            <a:ext cx="3168227" cy="486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64" tIns="48781" rIns="97564" bIns="48781" anchor="b"/>
          <a:lstStyle>
            <a:lvl1pPr defTabSz="96520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52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5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defTabSz="1020242">
              <a:spcBef>
                <a:spcPct val="0"/>
              </a:spcBef>
              <a:buClrTx/>
              <a:buSzTx/>
              <a:defRPr/>
            </a:pPr>
            <a:fld id="{2B92FB58-7D4A-1548-9D92-C9C55162D54B}" type="slidenum">
              <a:rPr lang="en-US" altLang="en-US">
                <a:ea typeface="Osaka" panose="020B0600000000000000" pitchFamily="34" charset="-128"/>
              </a:rPr>
              <a:pPr algn="r" defTabSz="1020242">
                <a:spcBef>
                  <a:spcPct val="0"/>
                </a:spcBef>
                <a:buClrTx/>
                <a:buSzTx/>
                <a:defRPr/>
              </a:pPr>
              <a:t>77</a:t>
            </a:fld>
            <a:endParaRPr lang="en-US" altLang="en-US">
              <a:ea typeface="Osaka" panose="020B0600000000000000" pitchFamily="34" charset="-128"/>
            </a:endParaRPr>
          </a:p>
        </p:txBody>
      </p:sp>
      <p:sp>
        <p:nvSpPr>
          <p:cNvPr id="198662" name="Rectangle 2">
            <a:extLst>
              <a:ext uri="{FF2B5EF4-FFF2-40B4-BE49-F238E27FC236}">
                <a16:creationId xmlns:a16="http://schemas.microsoft.com/office/drawing/2014/main" id="{91BDB085-49D8-AD4A-9C30-AAEBBC65A168}"/>
              </a:ext>
            </a:extLst>
          </p:cNvPr>
          <p:cNvSpPr>
            <a:spLocks noGrp="1" noRot="1" noChangeAspect="1" noChangeArrowheads="1" noTextEdit="1"/>
          </p:cNvSpPr>
          <p:nvPr>
            <p:ph type="sldImg"/>
          </p:nvPr>
        </p:nvSpPr>
        <p:spPr>
          <a:ln/>
        </p:spPr>
      </p:sp>
      <p:sp>
        <p:nvSpPr>
          <p:cNvPr id="198663" name="Rectangle 3">
            <a:extLst>
              <a:ext uri="{FF2B5EF4-FFF2-40B4-BE49-F238E27FC236}">
                <a16:creationId xmlns:a16="http://schemas.microsoft.com/office/drawing/2014/main" id="{6497096D-3775-5549-A319-2E662251A1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kern="1200" dirty="0">
                <a:solidFill>
                  <a:schemeClr val="tx1"/>
                </a:solidFill>
                <a:effectLst/>
                <a:latin typeface="Arial" panose="020B0604020202020204" pitchFamily="34" charset="0"/>
                <a:ea typeface="+mn-ea"/>
                <a:cs typeface="Arial" panose="020B0604020202020204" pitchFamily="34" charset="0"/>
              </a:rPr>
              <a:t>So why do people tolerate exposure to pests and pesticides?</a:t>
            </a:r>
          </a:p>
          <a:p>
            <a:r>
              <a:rPr lang="en-US" sz="1400" kern="1200" dirty="0">
                <a:solidFill>
                  <a:schemeClr val="tx1"/>
                </a:solidFill>
                <a:effectLst/>
                <a:latin typeface="Arial" panose="020B0604020202020204" pitchFamily="34" charset="0"/>
                <a:ea typeface="+mn-ea"/>
                <a:cs typeface="Arial" panose="020B0604020202020204" pitchFamily="34" charset="0"/>
              </a:rPr>
              <a:t>&lt;click&gt;Residents may have low expectations for pest control and maintenance, or feel their complaints won’t be acted upon.</a:t>
            </a:r>
          </a:p>
          <a:p>
            <a:r>
              <a:rPr lang="en-US" sz="1400" kern="1200" dirty="0">
                <a:solidFill>
                  <a:schemeClr val="tx1"/>
                </a:solidFill>
                <a:effectLst/>
                <a:latin typeface="Arial" panose="020B0604020202020204" pitchFamily="34" charset="0"/>
                <a:ea typeface="+mn-ea"/>
                <a:cs typeface="Arial" panose="020B0604020202020204" pitchFamily="34" charset="0"/>
              </a:rPr>
              <a:t>&lt;click&gt;They may have other priorities</a:t>
            </a:r>
          </a:p>
          <a:p>
            <a:r>
              <a:rPr lang="en-US" sz="1400" kern="1200" dirty="0">
                <a:solidFill>
                  <a:schemeClr val="tx1"/>
                </a:solidFill>
                <a:effectLst/>
                <a:latin typeface="Arial" panose="020B0604020202020204" pitchFamily="34" charset="0"/>
                <a:ea typeface="+mn-ea"/>
                <a:cs typeface="Arial" panose="020B0604020202020204" pitchFamily="34" charset="0"/>
              </a:rPr>
              <a:t>&lt;click&gt;Sometimes, residents are not even aware of the problems. They may not recognize the signs of infestation, or be aware that pesticides are harmful to humans. </a:t>
            </a:r>
          </a:p>
          <a:p>
            <a:r>
              <a:rPr lang="en-US" sz="1400" kern="1200" dirty="0">
                <a:solidFill>
                  <a:schemeClr val="tx1"/>
                </a:solidFill>
                <a:effectLst/>
                <a:latin typeface="Arial" panose="020B0604020202020204" pitchFamily="34" charset="0"/>
                <a:ea typeface="+mn-ea"/>
                <a:cs typeface="Arial" panose="020B0604020202020204" pitchFamily="34" charset="0"/>
              </a:rPr>
              <a:t>&lt;click&gt;And sometimes, they’ve been accustomed to living with problems, and simply cannot envision a better way.</a:t>
            </a:r>
          </a:p>
          <a:p>
            <a:r>
              <a:rPr lang="en-US" sz="1400" kern="1200" dirty="0">
                <a:solidFill>
                  <a:schemeClr val="tx1"/>
                </a:solidFill>
                <a:effectLst/>
                <a:latin typeface="Arial" panose="020B0604020202020204" pitchFamily="34" charset="0"/>
                <a:ea typeface="+mn-ea"/>
                <a:cs typeface="Arial" panose="020B0604020202020204" pitchFamily="34" charset="0"/>
              </a:rPr>
              <a:t>But there is a better way to manage pests than just using conventional pesticides. </a:t>
            </a:r>
          </a:p>
          <a:p>
            <a:r>
              <a:rPr lang="en-US" sz="1400" kern="1200" dirty="0">
                <a:solidFill>
                  <a:schemeClr val="tx1"/>
                </a:solidFill>
                <a:effectLst/>
                <a:latin typeface="Arial" panose="020B0604020202020204" pitchFamily="34" charset="0"/>
                <a:ea typeface="+mn-ea"/>
                <a:cs typeface="Arial" panose="020B0604020202020204" pitchFamily="34" charset="0"/>
              </a:rPr>
              <a:t>As we move into the pest-specific modules, you will learn solutions for dealing with the three priority pests that are more effective and safer for everyone who lives and works in housing.</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705411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434B6D64-DC4C-B447-BB7D-101C5271DDDF}"/>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3CEAA0A5-35F6-7B47-A91D-783288C1D4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545">
              <a:defRPr/>
            </a:pPr>
            <a:r>
              <a:rPr lang="en-US" sz="1400" dirty="0">
                <a:latin typeface="Arial" panose="020B0604020202020204" pitchFamily="34" charset="0"/>
                <a:cs typeface="Arial" panose="020B0604020202020204" pitchFamily="34" charset="0"/>
              </a:rPr>
              <a:t>What have we learned? IPM is a decision-making </a:t>
            </a:r>
            <a:r>
              <a:rPr lang="en-US" sz="1400" b="1" dirty="0">
                <a:latin typeface="Arial" panose="020B0604020202020204" pitchFamily="34" charset="0"/>
                <a:cs typeface="Arial" panose="020B0604020202020204" pitchFamily="34" charset="0"/>
              </a:rPr>
              <a:t>process</a:t>
            </a:r>
            <a:r>
              <a:rPr lang="en-US" sz="1400" dirty="0">
                <a:latin typeface="Arial" panose="020B0604020202020204" pitchFamily="34" charset="0"/>
                <a:cs typeface="Arial" panose="020B0604020202020204" pitchFamily="34" charset="0"/>
              </a:rPr>
              <a:t> that emphasizes prevention, knowledge of pest biology, and the use of least-disruptive control tactics, with pesticides saved as a last resort.</a:t>
            </a:r>
          </a:p>
          <a:p>
            <a:pPr>
              <a:buFont typeface="Arial" panose="020B0604020202020204" pitchFamily="34" charset="0"/>
              <a:buNone/>
            </a:pPr>
            <a:r>
              <a:rPr lang="en-US" altLang="en-US" sz="1400" dirty="0">
                <a:latin typeface="Arial" panose="020B0604020202020204" pitchFamily="34" charset="0"/>
                <a:cs typeface="Arial" panose="020B0604020202020204" pitchFamily="34" charset="0"/>
              </a:rPr>
              <a:t>In a structural setting, an IPM program consists of:</a:t>
            </a:r>
          </a:p>
          <a:p>
            <a:pPr marL="1026954" lvl="1" indent="-543681">
              <a:buFont typeface="Arial" panose="020B0604020202020204" pitchFamily="34" charset="0"/>
              <a:buAutoNum type="arabicPeriod"/>
            </a:pPr>
            <a:r>
              <a:rPr lang="en-US" altLang="en-US" sz="1400" dirty="0">
                <a:latin typeface="Arial" panose="020B0604020202020204" pitchFamily="34" charset="0"/>
                <a:cs typeface="Arial" panose="020B0604020202020204" pitchFamily="34" charset="0"/>
              </a:rPr>
              <a:t>Inspection &amp; monitoring</a:t>
            </a:r>
          </a:p>
          <a:p>
            <a:pPr marL="1026954" lvl="1" indent="-543681">
              <a:buFont typeface="Arial" panose="020B0604020202020204" pitchFamily="34" charset="0"/>
              <a:buAutoNum type="arabicPeriod"/>
            </a:pPr>
            <a:r>
              <a:rPr lang="en-US" altLang="en-US" sz="1400" dirty="0">
                <a:latin typeface="Arial" panose="020B0604020202020204" pitchFamily="34" charset="0"/>
                <a:cs typeface="Arial" panose="020B0604020202020204" pitchFamily="34" charset="0"/>
              </a:rPr>
              <a:t>Identification </a:t>
            </a:r>
          </a:p>
          <a:p>
            <a:pPr marL="1026954" lvl="1" indent="-543681">
              <a:buFont typeface="Arial" panose="020B0604020202020204" pitchFamily="34" charset="0"/>
              <a:buAutoNum type="arabicPeriod"/>
            </a:pPr>
            <a:r>
              <a:rPr lang="en-US" altLang="en-US" sz="1400" dirty="0">
                <a:latin typeface="Arial" panose="020B0604020202020204" pitchFamily="34" charset="0"/>
                <a:cs typeface="Arial" panose="020B0604020202020204" pitchFamily="34" charset="0"/>
              </a:rPr>
              <a:t>Scaling the response to the level of infestation </a:t>
            </a:r>
          </a:p>
          <a:p>
            <a:pPr marL="1026954" lvl="1" indent="-543681">
              <a:buFont typeface="Arial" panose="020B0604020202020204" pitchFamily="34" charset="0"/>
              <a:buAutoNum type="arabicPeriod"/>
            </a:pPr>
            <a:r>
              <a:rPr lang="en-US" altLang="en-US" sz="1400" dirty="0">
                <a:latin typeface="Arial" panose="020B0604020202020204" pitchFamily="34" charset="0"/>
                <a:cs typeface="Arial" panose="020B0604020202020204" pitchFamily="34" charset="0"/>
              </a:rPr>
              <a:t>Employment of two or more control measures (which may be, mechanical, biological, chemical, or a behavior change), and</a:t>
            </a:r>
          </a:p>
          <a:p>
            <a:pPr marL="1026954" lvl="1" indent="-543681">
              <a:buFont typeface="Arial" panose="020B0604020202020204" pitchFamily="34" charset="0"/>
              <a:buAutoNum type="arabicPeriod"/>
            </a:pPr>
            <a:r>
              <a:rPr lang="en-US" altLang="en-US" sz="1400" dirty="0">
                <a:latin typeface="Arial" panose="020B0604020202020204" pitchFamily="34" charset="0"/>
                <a:cs typeface="Arial" panose="020B0604020202020204" pitchFamily="34" charset="0"/>
              </a:rPr>
              <a:t>Evaluation of effectiveness , which has us circle back to inspection &amp; monitoring</a:t>
            </a:r>
          </a:p>
          <a:p>
            <a:pPr algn="ctr">
              <a:buFontTx/>
              <a:buNone/>
            </a:pPr>
            <a:r>
              <a:rPr lang="en-US" altLang="en-US" dirty="0"/>
              <a:t>	</a:t>
            </a:r>
            <a:endParaRPr lang="en-US" altLang="en-US" dirty="0">
              <a:latin typeface="Arial" panose="020B0604020202020204" pitchFamily="34" charset="0"/>
              <a:ea typeface="ヒラギノ角ゴ Pro W3" panose="020B0300000000000000" pitchFamily="34" charset="-128"/>
            </a:endParaRPr>
          </a:p>
          <a:p>
            <a:endParaRPr lang="en-US" altLang="en-US" dirty="0">
              <a:latin typeface="Arial" panose="020B0604020202020204" pitchFamily="34" charset="0"/>
              <a:ea typeface="ヒラギノ角ゴ Pro W3" panose="020B0300000000000000" pitchFamily="34" charset="-128"/>
            </a:endParaRPr>
          </a:p>
        </p:txBody>
      </p:sp>
      <p:sp>
        <p:nvSpPr>
          <p:cNvPr id="76804" name="Header Placeholder 3">
            <a:extLst>
              <a:ext uri="{FF2B5EF4-FFF2-40B4-BE49-F238E27FC236}">
                <a16:creationId xmlns:a16="http://schemas.microsoft.com/office/drawing/2014/main" id="{182670FC-FBFF-3F4F-AB4D-DC9A8CAEF81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1pPr>
            <a:lvl2pPr marL="785318" indent="-302045"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2pPr>
            <a:lvl3pPr marL="1208181"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3pPr>
            <a:lvl4pPr marL="1691453"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4pPr>
            <a:lvl5pPr marL="2174725"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5pPr>
            <a:lvl6pPr marL="2657998"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6pPr>
            <a:lvl7pPr marL="3141270"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7pPr>
            <a:lvl8pPr marL="3624543"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8pPr>
            <a:lvl9pPr marL="4107815"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9pPr>
          </a:lstStyle>
          <a:p>
            <a:pPr marL="0" marR="0" lvl="0" indent="0" algn="l" defTabSz="481595" rtl="0" eaLnBrk="1" fontAlgn="auto" latinLnBrk="0" hangingPunct="1">
              <a:lnSpc>
                <a:spcPct val="100000"/>
              </a:lnSpc>
              <a:spcBef>
                <a:spcPts val="0"/>
              </a:spcBef>
              <a:spcAft>
                <a:spcPts val="0"/>
              </a:spcAft>
              <a:buClrTx/>
              <a:buSzTx/>
              <a:buFont typeface="Arial" panose="020B0604020202020204" pitchFamily="34" charset="0"/>
              <a:buNone/>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anose="020B0300000000000000" pitchFamily="34" charset="-128"/>
                <a:cs typeface="+mn-cs"/>
              </a:rPr>
              <a:t>IPM in Multifamily Housing Training</a:t>
            </a:r>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anose="020B0300000000000000" pitchFamily="34" charset="-128"/>
              <a:cs typeface="+mn-cs"/>
            </a:endParaRPr>
          </a:p>
        </p:txBody>
      </p:sp>
      <p:sp>
        <p:nvSpPr>
          <p:cNvPr id="76805" name="Footer Placeholder 4">
            <a:extLst>
              <a:ext uri="{FF2B5EF4-FFF2-40B4-BE49-F238E27FC236}">
                <a16:creationId xmlns:a16="http://schemas.microsoft.com/office/drawing/2014/main" id="{74F35A4A-958F-D040-8FD0-A57A819612C2}"/>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1pPr>
            <a:lvl2pPr marL="785318" indent="-302045"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2pPr>
            <a:lvl3pPr marL="1208181"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3pPr>
            <a:lvl4pPr marL="1691453"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4pPr>
            <a:lvl5pPr marL="2174725"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5pPr>
            <a:lvl6pPr marL="2657998"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6pPr>
            <a:lvl7pPr marL="3141270"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7pPr>
            <a:lvl8pPr marL="3624543"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8pPr>
            <a:lvl9pPr marL="4107815"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9pPr>
          </a:lstStyle>
          <a:p>
            <a:pPr marL="0" marR="0" lvl="0" indent="0" algn="l" defTabSz="481595" rtl="0" eaLnBrk="1" fontAlgn="auto" latinLnBrk="0" hangingPunct="1">
              <a:lnSpc>
                <a:spcPct val="100000"/>
              </a:lnSpc>
              <a:spcBef>
                <a:spcPts val="0"/>
              </a:spcBef>
              <a:spcAft>
                <a:spcPts val="0"/>
              </a:spcAft>
              <a:buClrTx/>
              <a:buSzTx/>
              <a:buFont typeface="Arial" panose="020B0604020202020204" pitchFamily="34" charset="0"/>
              <a:buNone/>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a:pPr>
            <a:r>
              <a:rPr kumimoji="0" lang="en-GB" altLang="en-US" sz="1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anose="020B0300000000000000" pitchFamily="34" charset="-128"/>
                <a:cs typeface="+mn-cs"/>
              </a:rPr>
              <a:t>www.StopPests.org</a:t>
            </a:r>
          </a:p>
        </p:txBody>
      </p:sp>
      <p:sp>
        <p:nvSpPr>
          <p:cNvPr id="76806" name="Slide Number Placeholder 5">
            <a:extLst>
              <a:ext uri="{FF2B5EF4-FFF2-40B4-BE49-F238E27FC236}">
                <a16:creationId xmlns:a16="http://schemas.microsoft.com/office/drawing/2014/main" id="{AD7EAE76-6385-5F43-A9BD-DB5FBDDB52E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1pPr>
            <a:lvl2pPr marL="785318" indent="-302045"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2pPr>
            <a:lvl3pPr marL="1208181"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3pPr>
            <a:lvl4pPr marL="1691453"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4pPr>
            <a:lvl5pPr marL="2174725"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5pPr>
            <a:lvl6pPr marL="2657998"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6pPr>
            <a:lvl7pPr marL="3141270"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7pPr>
            <a:lvl8pPr marL="3624543"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8pPr>
            <a:lvl9pPr marL="4107815"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9pPr>
          </a:lstStyle>
          <a:p>
            <a:pPr marL="0" marR="0" lvl="0" indent="0" algn="r" defTabSz="481595" rtl="0" eaLnBrk="1" fontAlgn="auto" latinLnBrk="0" hangingPunct="1">
              <a:lnSpc>
                <a:spcPct val="100000"/>
              </a:lnSpc>
              <a:spcBef>
                <a:spcPts val="0"/>
              </a:spcBef>
              <a:spcAft>
                <a:spcPts val="0"/>
              </a:spcAft>
              <a:buClrTx/>
              <a:buSzTx/>
              <a:buFontTx/>
              <a:buNone/>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a:pPr>
            <a:fld id="{A722B686-8D74-DE49-9A18-61CBD2187248}"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anose="020B0300000000000000" pitchFamily="34" charset="-128"/>
                <a:cs typeface="+mn-cs"/>
              </a:rPr>
              <a:pPr marL="0" marR="0" lvl="0" indent="0" algn="r" defTabSz="481595" rtl="0" eaLnBrk="1" fontAlgn="auto" latinLnBrk="0" hangingPunct="1">
                <a:lnSpc>
                  <a:spcPct val="100000"/>
                </a:lnSpc>
                <a:spcBef>
                  <a:spcPts val="0"/>
                </a:spcBef>
                <a:spcAft>
                  <a:spcPts val="0"/>
                </a:spcAft>
                <a:buClrTx/>
                <a:buSzTx/>
                <a:buFontTx/>
                <a:buNone/>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a:pPr>
              <a:t>78</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anose="020B0300000000000000" pitchFamily="34" charset="-128"/>
              <a:cs typeface="+mn-cs"/>
            </a:endParaRPr>
          </a:p>
        </p:txBody>
      </p:sp>
    </p:spTree>
    <p:extLst>
      <p:ext uri="{BB962C8B-B14F-4D97-AF65-F5344CB8AC3E}">
        <p14:creationId xmlns:p14="http://schemas.microsoft.com/office/powerpoint/2010/main" val="21471179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DEDEEF60-F28B-3446-AE93-7F80C146E3EC}"/>
              </a:ext>
            </a:extLst>
          </p:cNvPr>
          <p:cNvSpPr>
            <a:spLocks noGrp="1" noRot="1" noChangeAspect="1" noChangeArrowheads="1" noTextEdit="1"/>
          </p:cNvSpPr>
          <p:nvPr>
            <p:ph type="sldImg"/>
          </p:nvPr>
        </p:nvSpPr>
        <p:spPr>
          <a:ln/>
        </p:spPr>
      </p:sp>
      <p:sp>
        <p:nvSpPr>
          <p:cNvPr id="80899" name="Notes Placeholder 2">
            <a:extLst>
              <a:ext uri="{FF2B5EF4-FFF2-40B4-BE49-F238E27FC236}">
                <a16:creationId xmlns:a16="http://schemas.microsoft.com/office/drawing/2014/main" id="{FD5865D7-74C4-604F-9DD5-6614B7C8AC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dirty="0">
                <a:latin typeface="Arial" panose="020B0604020202020204" pitchFamily="34" charset="0"/>
                <a:cs typeface="Arial" panose="020B0604020202020204" pitchFamily="34" charset="0"/>
              </a:rPr>
              <a:t>As a review – Successful IPM programs are the Results of a Team Approach</a:t>
            </a:r>
          </a:p>
          <a:p>
            <a:pPr eaLnBrk="1" hangingPunct="1"/>
            <a:r>
              <a:rPr lang="en-US" altLang="en-US" sz="1400" dirty="0">
                <a:latin typeface="Arial" panose="020B0604020202020204" pitchFamily="34" charset="0"/>
                <a:cs typeface="Arial" panose="020B0604020202020204" pitchFamily="34" charset="0"/>
              </a:rPr>
              <a:t>An inspection and monitoring system that finds pests</a:t>
            </a:r>
          </a:p>
          <a:p>
            <a:pPr eaLnBrk="1" hangingPunct="1"/>
            <a:r>
              <a:rPr lang="en-US" altLang="en-US" sz="1400" dirty="0">
                <a:latin typeface="Arial" panose="020B0604020202020204" pitchFamily="34" charset="0"/>
                <a:cs typeface="Arial" panose="020B0604020202020204" pitchFamily="34" charset="0"/>
              </a:rPr>
              <a:t>A reporting system that identifies areas for improvement</a:t>
            </a:r>
          </a:p>
          <a:p>
            <a:pPr eaLnBrk="1" hangingPunct="1"/>
            <a:r>
              <a:rPr lang="en-US" altLang="en-US" sz="1400" dirty="0">
                <a:latin typeface="Arial" panose="020B0604020202020204" pitchFamily="34" charset="0"/>
                <a:cs typeface="Arial" panose="020B0604020202020204" pitchFamily="34" charset="0"/>
              </a:rPr>
              <a:t>Units that are prepared to receive effective treatment</a:t>
            </a:r>
          </a:p>
          <a:p>
            <a:pPr eaLnBrk="1" hangingPunct="1"/>
            <a:r>
              <a:rPr lang="en-US" altLang="en-US" sz="1400" dirty="0">
                <a:latin typeface="Arial" panose="020B0604020202020204" pitchFamily="34" charset="0"/>
                <a:cs typeface="Arial" panose="020B0604020202020204" pitchFamily="34" charset="0"/>
              </a:rPr>
              <a:t>Communication that empowers everyone involved</a:t>
            </a:r>
          </a:p>
          <a:p>
            <a:pPr eaLnBrk="1" hangingPunct="1"/>
            <a:r>
              <a:rPr lang="en-US" altLang="en-US" sz="1400" dirty="0">
                <a:latin typeface="Arial" panose="020B0604020202020204" pitchFamily="34" charset="0"/>
                <a:cs typeface="Arial" panose="020B0604020202020204" pitchFamily="34" charset="0"/>
              </a:rPr>
              <a:t>and, Fewer pests and a healthier environment</a:t>
            </a:r>
          </a:p>
          <a:p>
            <a:endParaRPr lang="en-US" altLang="en-US" dirty="0">
              <a:latin typeface="Arial" panose="020B0604020202020204" pitchFamily="34" charset="0"/>
              <a:ea typeface="ヒラギノ角ゴ Pro W3" panose="020B0300000000000000" pitchFamily="34" charset="-128"/>
            </a:endParaRPr>
          </a:p>
        </p:txBody>
      </p:sp>
      <p:sp>
        <p:nvSpPr>
          <p:cNvPr id="80900" name="Header Placeholder 3">
            <a:extLst>
              <a:ext uri="{FF2B5EF4-FFF2-40B4-BE49-F238E27FC236}">
                <a16:creationId xmlns:a16="http://schemas.microsoft.com/office/drawing/2014/main" id="{9FB8BDE1-1E8C-304E-8C30-F22C3288229B}"/>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85318" indent="-302045"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208181" indent="-241636"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91453" indent="-241636"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174725" indent="-241636"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657998"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141270"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624543"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107815"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US" altLang="en-US"/>
              <a:t>IPM in Multifamily Housing Training</a:t>
            </a:r>
            <a:endParaRPr lang="en-GB" altLang="en-US"/>
          </a:p>
        </p:txBody>
      </p:sp>
      <p:sp>
        <p:nvSpPr>
          <p:cNvPr id="80901" name="Footer Placeholder 4">
            <a:extLst>
              <a:ext uri="{FF2B5EF4-FFF2-40B4-BE49-F238E27FC236}">
                <a16:creationId xmlns:a16="http://schemas.microsoft.com/office/drawing/2014/main" id="{52146563-93AF-774F-BE32-2C896E733AFD}"/>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85318" indent="-302045"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208181" indent="-241636"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91453" indent="-241636"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174725" indent="-241636"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657998"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141270"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624543"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107815"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r>
              <a:rPr lang="en-GB" altLang="en-US" dirty="0"/>
              <a:t>www.StopPests.org</a:t>
            </a:r>
          </a:p>
        </p:txBody>
      </p:sp>
      <p:sp>
        <p:nvSpPr>
          <p:cNvPr id="80902" name="Slide Number Placeholder 5">
            <a:extLst>
              <a:ext uri="{FF2B5EF4-FFF2-40B4-BE49-F238E27FC236}">
                <a16:creationId xmlns:a16="http://schemas.microsoft.com/office/drawing/2014/main" id="{ED11BD01-55F9-B743-8039-33104B236B9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85318" indent="-302045"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208181" indent="-241636"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91453" indent="-241636"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174725" indent="-241636" defTabSz="481595">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657998"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141270"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624543"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107815" indent="-241636" defTabSz="481595"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defRPr/>
            </a:pPr>
            <a:fld id="{5E89BBD6-23D9-E041-9ED5-E70C96A7C9DE}" type="slidenum">
              <a:rPr lang="en-GB" altLang="en-US"/>
              <a:pPr>
                <a:spcBef>
                  <a:spcPct val="0"/>
                </a:spcBef>
                <a:defRPr/>
              </a:pPr>
              <a:t>79</a:t>
            </a:fld>
            <a:endParaRPr lang="en-GB" altLang="en-US"/>
          </a:p>
        </p:txBody>
      </p:sp>
    </p:spTree>
    <p:extLst>
      <p:ext uri="{BB962C8B-B14F-4D97-AF65-F5344CB8AC3E}">
        <p14:creationId xmlns:p14="http://schemas.microsoft.com/office/powerpoint/2010/main" val="24734337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chemeClr val="tx1"/>
                </a:solidFill>
                <a:latin typeface="Arial" panose="020B0604020202020204" pitchFamily="34" charset="0"/>
                <a:ea typeface="ヒラギノ角ゴ Pro W3" panose="020B0300000000000000" pitchFamily="34" charset="-128"/>
                <a:cs typeface="Arial" panose="020B0604020202020204" pitchFamily="34" charset="0"/>
              </a:rPr>
              <a:t>Are there any questions?</a:t>
            </a:r>
          </a:p>
        </p:txBody>
      </p:sp>
      <p:sp>
        <p:nvSpPr>
          <p:cNvPr id="4" name="Slide Number Placeholder 3"/>
          <p:cNvSpPr>
            <a:spLocks noGrp="1"/>
          </p:cNvSpPr>
          <p:nvPr>
            <p:ph type="sldNum" sz="quarter" idx="5"/>
          </p:nvPr>
        </p:nvSpPr>
        <p:spPr/>
        <p:txBody>
          <a:bodyPr/>
          <a:lstStyle/>
          <a:p>
            <a:pPr defTabSz="483272"/>
            <a:fld id="{67596E10-71EA-4724-82E6-85B96D905CD3}" type="slidenum">
              <a:rPr lang="en-US">
                <a:solidFill>
                  <a:prstClr val="black"/>
                </a:solidFill>
                <a:latin typeface="Calibri" panose="020F0502020204030204"/>
              </a:rPr>
              <a:pPr defTabSz="483272"/>
              <a:t>80</a:t>
            </a:fld>
            <a:endParaRPr lang="en-US">
              <a:solidFill>
                <a:prstClr val="black"/>
              </a:solidFill>
              <a:latin typeface="Calibri" panose="020F0502020204030204"/>
            </a:endParaRPr>
          </a:p>
        </p:txBody>
      </p:sp>
    </p:spTree>
    <p:extLst>
      <p:ext uri="{BB962C8B-B14F-4D97-AF65-F5344CB8AC3E}">
        <p14:creationId xmlns:p14="http://schemas.microsoft.com/office/powerpoint/2010/main" val="2828389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5D5DDDC-4963-4926-864D-F9EF0DD5C3A4}"/>
              </a:ext>
            </a:extLst>
          </p:cNvPr>
          <p:cNvSpPr>
            <a:spLocks noGrp="1"/>
          </p:cNvSpPr>
          <p:nvPr>
            <p:ph type="body" idx="1"/>
          </p:nvPr>
        </p:nvSpPr>
        <p:spPr/>
        <p:txBody>
          <a:bodyPr/>
          <a:lstStyle/>
          <a:p>
            <a:pPr>
              <a:spcBef>
                <a:spcPct val="0"/>
              </a:spcBef>
              <a:tabLst>
                <a:tab pos="0" algn="l"/>
                <a:tab pos="931307" algn="l"/>
                <a:tab pos="1865969" algn="l"/>
                <a:tab pos="2798953" algn="l"/>
                <a:tab pos="3731937" algn="l"/>
                <a:tab pos="4666600" algn="l"/>
                <a:tab pos="5599584" algn="l"/>
                <a:tab pos="6534245" algn="l"/>
                <a:tab pos="7465552" algn="l"/>
                <a:tab pos="8400214" algn="l"/>
                <a:tab pos="9334877" algn="l"/>
                <a:tab pos="10266182" algn="l"/>
              </a:tabLst>
            </a:pPr>
            <a:r>
              <a:rPr lang="en-GB" altLang="en-US" sz="1200" kern="1200" dirty="0">
                <a:solidFill>
                  <a:schemeClr val="tx1"/>
                </a:solidFill>
                <a:latin typeface="Arial" panose="020B0604020202020204" pitchFamily="34" charset="0"/>
                <a:ea typeface="ヒラギノ角ゴ Pro W3" panose="020B0300000000000000" pitchFamily="34" charset="-128"/>
                <a:cs typeface="+mn-cs"/>
              </a:rPr>
              <a:t>Think about management vs. exterminating. Pest management is done with the help of a pest management professional, a PMP. “With the help of” is key. It takes a team to manage pests. </a:t>
            </a:r>
          </a:p>
          <a:p>
            <a:pPr>
              <a:spcBef>
                <a:spcPct val="0"/>
              </a:spcBef>
              <a:tabLst>
                <a:tab pos="0" algn="l"/>
                <a:tab pos="931307" algn="l"/>
                <a:tab pos="1865969" algn="l"/>
                <a:tab pos="2798953" algn="l"/>
                <a:tab pos="3731937" algn="l"/>
                <a:tab pos="4666600" algn="l"/>
                <a:tab pos="5599584" algn="l"/>
                <a:tab pos="6534245" algn="l"/>
                <a:tab pos="7465552" algn="l"/>
                <a:tab pos="8400214" algn="l"/>
                <a:tab pos="9334877" algn="l"/>
                <a:tab pos="10266182" algn="l"/>
              </a:tabLst>
            </a:pPr>
            <a:endParaRPr lang="en-GB" altLang="en-US" sz="1200" kern="1200" dirty="0">
              <a:solidFill>
                <a:schemeClr val="tx1"/>
              </a:solidFill>
              <a:latin typeface="Arial" panose="020B0604020202020204" pitchFamily="34" charset="0"/>
              <a:ea typeface="ヒラギノ角ゴ Pro W3" panose="020B0300000000000000" pitchFamily="34" charset="-128"/>
              <a:cs typeface="+mn-cs"/>
            </a:endParaRPr>
          </a:p>
          <a:p>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Please remember that many of the resources that we’ve mentioned are available on our website, stoppests.org.</a:t>
            </a:r>
          </a:p>
          <a:p>
            <a:endParaRPr lang="en-US" sz="1200" dirty="0">
              <a:latin typeface="Arial" panose="020B0604020202020204" pitchFamily="34" charset="0"/>
              <a:cs typeface="Arial" panose="020B0604020202020204" pitchFamily="34" charset="0"/>
            </a:endParaRPr>
          </a:p>
          <a:p>
            <a:r>
              <a:rPr lang="en-US" dirty="0"/>
              <a:t>Click&gt;Prerecorded webs,&lt;click&gt; request training, click&gt;find materials, click&gt;using IPM templates, policies,</a:t>
            </a:r>
          </a:p>
          <a:p>
            <a:r>
              <a:rPr lang="en-US" dirty="0"/>
              <a:t>click&gt; resources for residents, click&gt;handouts at online course &lt;click&gt; subscribe to our blog</a:t>
            </a:r>
          </a:p>
          <a:p>
            <a:endParaRPr lang="en-US" dirty="0"/>
          </a:p>
        </p:txBody>
      </p:sp>
      <p:sp>
        <p:nvSpPr>
          <p:cNvPr id="4" name="Slide Number Placeholder 3"/>
          <p:cNvSpPr>
            <a:spLocks noGrp="1"/>
          </p:cNvSpPr>
          <p:nvPr>
            <p:ph type="sldNum" sz="quarter" idx="5"/>
          </p:nvPr>
        </p:nvSpPr>
        <p:spPr/>
        <p:txBody>
          <a:bodyPr/>
          <a:lstStyle/>
          <a:p>
            <a:fld id="{1A613FDA-86FC-D245-BEEB-4D72F9FD7892}" type="slidenum">
              <a:rPr lang="en-US" smtClean="0"/>
              <a:t>82</a:t>
            </a:fld>
            <a:endParaRPr lang="en-US"/>
          </a:p>
        </p:txBody>
      </p:sp>
    </p:spTree>
    <p:extLst>
      <p:ext uri="{BB962C8B-B14F-4D97-AF65-F5344CB8AC3E}">
        <p14:creationId xmlns:p14="http://schemas.microsoft.com/office/powerpoint/2010/main" val="1495402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8E3D553-4CD0-40AA-8108-122A6082C724}"/>
              </a:ext>
            </a:extLst>
          </p:cNvPr>
          <p:cNvSpPr>
            <a:spLocks noGrp="1"/>
          </p:cNvSpPr>
          <p:nvPr>
            <p:ph type="body" idx="1"/>
          </p:nvPr>
        </p:nvSpPr>
        <p:spPr/>
        <p:txBody>
          <a:bodyPr/>
          <a:lstStyle/>
          <a:p>
            <a:r>
              <a:rPr lang="en-US" dirty="0"/>
              <a:t>Audience survey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1276D3A-01ED-BC43-A32F-56E88F561192}"/>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30F5DB-52E5-4745-83D7-0C83E86A3491}"/>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83C5329-CF7E-8E4A-BEC8-B6441E4DA45B}"/>
              </a:ext>
            </a:extLst>
          </p:cNvPr>
          <p:cNvSpPr>
            <a:spLocks noGrp="1" noChangeArrowheads="1"/>
          </p:cNvSpPr>
          <p:nvPr>
            <p:ph type="sldNum" idx="12"/>
          </p:nvPr>
        </p:nvSpPr>
        <p:spPr>
          <a:ln/>
        </p:spPr>
        <p:txBody>
          <a:bodyPr/>
          <a:lstStyle>
            <a:lvl1pPr>
              <a:defRPr/>
            </a:lvl1pPr>
          </a:lstStyle>
          <a:p>
            <a:pPr>
              <a:defRPr/>
            </a:pPr>
            <a:fld id="{D41919E4-7F38-1E47-AF33-B80E57F67626}" type="slidenum">
              <a:rPr lang="en-GB" altLang="en-US"/>
              <a:pPr>
                <a:defRPr/>
              </a:pPr>
              <a:t>‹#›</a:t>
            </a:fld>
            <a:endParaRPr lang="en-GB" altLang="en-US"/>
          </a:p>
        </p:txBody>
      </p:sp>
    </p:spTree>
    <p:extLst>
      <p:ext uri="{BB962C8B-B14F-4D97-AF65-F5344CB8AC3E}">
        <p14:creationId xmlns:p14="http://schemas.microsoft.com/office/powerpoint/2010/main" val="2246484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D1CCEB-D84D-9A45-8E59-7E015822D9BB}"/>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3BA1D8-546A-E04E-A057-C671ACA14DC3}"/>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EB5001-B021-2645-B701-6BF926A2AA09}"/>
              </a:ext>
            </a:extLst>
          </p:cNvPr>
          <p:cNvSpPr>
            <a:spLocks noGrp="1" noChangeArrowheads="1"/>
          </p:cNvSpPr>
          <p:nvPr>
            <p:ph type="sldNum" idx="12"/>
          </p:nvPr>
        </p:nvSpPr>
        <p:spPr>
          <a:ln/>
        </p:spPr>
        <p:txBody>
          <a:bodyPr/>
          <a:lstStyle>
            <a:lvl1pPr>
              <a:defRPr/>
            </a:lvl1pPr>
          </a:lstStyle>
          <a:p>
            <a:pPr>
              <a:defRPr/>
            </a:pPr>
            <a:fld id="{DC0E2FB3-F49E-A240-A680-981E5E922574}" type="slidenum">
              <a:rPr lang="en-GB" altLang="en-US"/>
              <a:pPr>
                <a:defRPr/>
              </a:pPr>
              <a:t>‹#›</a:t>
            </a:fld>
            <a:endParaRPr lang="en-GB" altLang="en-US"/>
          </a:p>
        </p:txBody>
      </p:sp>
    </p:spTree>
    <p:extLst>
      <p:ext uri="{BB962C8B-B14F-4D97-AF65-F5344CB8AC3E}">
        <p14:creationId xmlns:p14="http://schemas.microsoft.com/office/powerpoint/2010/main" val="3797655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1" y="304801"/>
            <a:ext cx="2588684" cy="57896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4801"/>
            <a:ext cx="7569200" cy="5789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6F3C17E-69CF-3245-8F95-CC71659FACE3}"/>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3ED33F-7B77-2048-A200-A042ACEB9CAD}"/>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7668AA4-A1BD-CC48-A9C9-3CCAD36877CA}"/>
              </a:ext>
            </a:extLst>
          </p:cNvPr>
          <p:cNvSpPr>
            <a:spLocks noGrp="1" noChangeArrowheads="1"/>
          </p:cNvSpPr>
          <p:nvPr>
            <p:ph type="sldNum" idx="12"/>
          </p:nvPr>
        </p:nvSpPr>
        <p:spPr>
          <a:ln/>
        </p:spPr>
        <p:txBody>
          <a:bodyPr/>
          <a:lstStyle>
            <a:lvl1pPr>
              <a:defRPr/>
            </a:lvl1pPr>
          </a:lstStyle>
          <a:p>
            <a:pPr>
              <a:defRPr/>
            </a:pPr>
            <a:fld id="{47213E9A-C9EE-9942-8C1A-16AB1FF8DEEB}" type="slidenum">
              <a:rPr lang="en-GB" altLang="en-US"/>
              <a:pPr>
                <a:defRPr/>
              </a:pPr>
              <a:t>‹#›</a:t>
            </a:fld>
            <a:endParaRPr lang="en-GB" altLang="en-US"/>
          </a:p>
        </p:txBody>
      </p:sp>
    </p:spTree>
    <p:extLst>
      <p:ext uri="{BB962C8B-B14F-4D97-AF65-F5344CB8AC3E}">
        <p14:creationId xmlns:p14="http://schemas.microsoft.com/office/powerpoint/2010/main" val="2289129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1" y="304800"/>
            <a:ext cx="10361084" cy="990600"/>
          </a:xfrm>
        </p:spPr>
        <p:txBody>
          <a:bodyPr/>
          <a:lstStyle/>
          <a:p>
            <a:r>
              <a:rPr lang="en-US"/>
              <a:t>Click to edit Master title style</a:t>
            </a:r>
          </a:p>
        </p:txBody>
      </p:sp>
      <p:sp>
        <p:nvSpPr>
          <p:cNvPr id="3" name="Rectangle 4">
            <a:extLst>
              <a:ext uri="{FF2B5EF4-FFF2-40B4-BE49-F238E27FC236}">
                <a16:creationId xmlns:a16="http://schemas.microsoft.com/office/drawing/2014/main" id="{BA4EACDA-F02E-BD4A-9ACB-06DA0722A637}"/>
              </a:ext>
            </a:extLst>
          </p:cNvPr>
          <p:cNvSpPr>
            <a:spLocks noGrp="1" noChangeArrowheads="1"/>
          </p:cNvSpPr>
          <p:nvPr>
            <p:ph type="dt"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2700058-58E5-5C44-A01E-4C35E5CF61C2}"/>
              </a:ext>
            </a:extLst>
          </p:cNvPr>
          <p:cNvSpPr>
            <a:spLocks noGrp="1" noChangeArrowheads="1"/>
          </p:cNvSpPr>
          <p:nvPr>
            <p:ph type="ft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2BB3DE3-41EE-A245-8B8C-35134E4FE32B}"/>
              </a:ext>
            </a:extLst>
          </p:cNvPr>
          <p:cNvSpPr>
            <a:spLocks noGrp="1" noChangeArrowheads="1"/>
          </p:cNvSpPr>
          <p:nvPr>
            <p:ph type="sldNum" idx="12"/>
          </p:nvPr>
        </p:nvSpPr>
        <p:spPr>
          <a:ln/>
        </p:spPr>
        <p:txBody>
          <a:bodyPr/>
          <a:lstStyle>
            <a:lvl1pPr>
              <a:defRPr/>
            </a:lvl1pPr>
          </a:lstStyle>
          <a:p>
            <a:pPr>
              <a:defRPr/>
            </a:pPr>
            <a:fld id="{5BE04B2F-F1C6-474C-8B80-59A9E655C857}" type="slidenum">
              <a:rPr lang="en-GB" altLang="en-US"/>
              <a:pPr>
                <a:defRPr/>
              </a:pPr>
              <a:t>‹#›</a:t>
            </a:fld>
            <a:endParaRPr lang="en-GB" altLang="en-US"/>
          </a:p>
        </p:txBody>
      </p:sp>
    </p:spTree>
    <p:extLst>
      <p:ext uri="{BB962C8B-B14F-4D97-AF65-F5344CB8AC3E}">
        <p14:creationId xmlns:p14="http://schemas.microsoft.com/office/powerpoint/2010/main" val="44798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C2DE9-D968-487F-8DA8-3B905D7B33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861D24-1D38-452D-96B0-943334FBD2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115E5D-493D-47F8-84E9-2C1B8AB8859F}"/>
              </a:ext>
            </a:extLst>
          </p:cNvPr>
          <p:cNvSpPr>
            <a:spLocks noGrp="1"/>
          </p:cNvSpPr>
          <p:nvPr>
            <p:ph type="dt" sz="half" idx="10"/>
          </p:nvPr>
        </p:nvSpPr>
        <p:spPr/>
        <p:txBody>
          <a:bodyPr/>
          <a:lstStyle/>
          <a:p>
            <a:fld id="{ACC25796-03F5-4448-9B95-E87DA2EC694E}" type="datetimeFigureOut">
              <a:rPr lang="en-US" smtClean="0"/>
              <a:t>10/8/22</a:t>
            </a:fld>
            <a:endParaRPr lang="en-US"/>
          </a:p>
        </p:txBody>
      </p:sp>
      <p:sp>
        <p:nvSpPr>
          <p:cNvPr id="5" name="Footer Placeholder 4">
            <a:extLst>
              <a:ext uri="{FF2B5EF4-FFF2-40B4-BE49-F238E27FC236}">
                <a16:creationId xmlns:a16="http://schemas.microsoft.com/office/drawing/2014/main" id="{C05F2FB4-43F3-4392-947F-89A0933DED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FD46FC-4546-421E-9A9D-313F4EA26F44}"/>
              </a:ext>
            </a:extLst>
          </p:cNvPr>
          <p:cNvSpPr>
            <a:spLocks noGrp="1"/>
          </p:cNvSpPr>
          <p:nvPr>
            <p:ph type="sldNum" sz="quarter" idx="12"/>
          </p:nvPr>
        </p:nvSpPr>
        <p:spPr/>
        <p:txBody>
          <a:bodyPr/>
          <a:lstStyle/>
          <a:p>
            <a:fld id="{243285C8-327E-4434-A967-01EDE455894D}" type="slidenum">
              <a:rPr lang="en-US" smtClean="0"/>
              <a:t>‹#›</a:t>
            </a:fld>
            <a:endParaRPr lang="en-US"/>
          </a:p>
        </p:txBody>
      </p:sp>
    </p:spTree>
    <p:extLst>
      <p:ext uri="{BB962C8B-B14F-4D97-AF65-F5344CB8AC3E}">
        <p14:creationId xmlns:p14="http://schemas.microsoft.com/office/powerpoint/2010/main" val="2776928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1327F-1F33-4A2A-AD6C-48678C882A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267F6C-4253-4128-8BB9-733CE1944DD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5DBF8DA-6798-4BB5-8477-54712EC78C7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98084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4D128-2120-467A-B2B3-FDDFC1F000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E73847-2A91-49ED-B006-7BDC1FB47E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5F97D96-44D2-4293-A313-9BBD4DF077D6}"/>
              </a:ext>
            </a:extLst>
          </p:cNvPr>
          <p:cNvSpPr>
            <a:spLocks noGrp="1"/>
          </p:cNvSpPr>
          <p:nvPr>
            <p:ph type="dt" sz="half" idx="10"/>
          </p:nvPr>
        </p:nvSpPr>
        <p:spPr/>
        <p:txBody>
          <a:bodyPr/>
          <a:lstStyle/>
          <a:p>
            <a:fld id="{ACC25796-03F5-4448-9B95-E87DA2EC694E}" type="datetimeFigureOut">
              <a:rPr lang="en-US" smtClean="0"/>
              <a:t>10/8/22</a:t>
            </a:fld>
            <a:endParaRPr lang="en-US"/>
          </a:p>
        </p:txBody>
      </p:sp>
      <p:sp>
        <p:nvSpPr>
          <p:cNvPr id="5" name="Footer Placeholder 4">
            <a:extLst>
              <a:ext uri="{FF2B5EF4-FFF2-40B4-BE49-F238E27FC236}">
                <a16:creationId xmlns:a16="http://schemas.microsoft.com/office/drawing/2014/main" id="{408ABBB9-D37D-4D2D-8571-7B9596945F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1D8379-504E-4CA8-8DB0-E4D6E7DA8DA0}"/>
              </a:ext>
            </a:extLst>
          </p:cNvPr>
          <p:cNvSpPr>
            <a:spLocks noGrp="1"/>
          </p:cNvSpPr>
          <p:nvPr>
            <p:ph type="sldNum" sz="quarter" idx="12"/>
          </p:nvPr>
        </p:nvSpPr>
        <p:spPr/>
        <p:txBody>
          <a:bodyPr/>
          <a:lstStyle/>
          <a:p>
            <a:fld id="{243285C8-327E-4434-A967-01EDE455894D}" type="slidenum">
              <a:rPr lang="en-US" smtClean="0"/>
              <a:t>‹#›</a:t>
            </a:fld>
            <a:endParaRPr lang="en-US"/>
          </a:p>
        </p:txBody>
      </p:sp>
    </p:spTree>
    <p:extLst>
      <p:ext uri="{BB962C8B-B14F-4D97-AF65-F5344CB8AC3E}">
        <p14:creationId xmlns:p14="http://schemas.microsoft.com/office/powerpoint/2010/main" val="1412402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29ECB-8303-4C9A-BD96-3DC5E7D901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6C2D93-4101-4632-8757-A3125C880D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42EB6E-B363-49F9-AB35-BAF662BC3ED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8B3FFE-98F3-4BB8-BF9F-5FF1B73AC90B}"/>
              </a:ext>
            </a:extLst>
          </p:cNvPr>
          <p:cNvSpPr>
            <a:spLocks noGrp="1"/>
          </p:cNvSpPr>
          <p:nvPr>
            <p:ph type="dt" sz="half" idx="10"/>
          </p:nvPr>
        </p:nvSpPr>
        <p:spPr/>
        <p:txBody>
          <a:bodyPr/>
          <a:lstStyle/>
          <a:p>
            <a:fld id="{ACC25796-03F5-4448-9B95-E87DA2EC694E}" type="datetimeFigureOut">
              <a:rPr lang="en-US" smtClean="0"/>
              <a:t>10/8/22</a:t>
            </a:fld>
            <a:endParaRPr lang="en-US"/>
          </a:p>
        </p:txBody>
      </p:sp>
      <p:sp>
        <p:nvSpPr>
          <p:cNvPr id="6" name="Footer Placeholder 5">
            <a:extLst>
              <a:ext uri="{FF2B5EF4-FFF2-40B4-BE49-F238E27FC236}">
                <a16:creationId xmlns:a16="http://schemas.microsoft.com/office/drawing/2014/main" id="{9A7C580E-3F97-4099-941F-17EEFB1F75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D9E4A1-B47A-4A0B-960B-003F98637527}"/>
              </a:ext>
            </a:extLst>
          </p:cNvPr>
          <p:cNvSpPr>
            <a:spLocks noGrp="1"/>
          </p:cNvSpPr>
          <p:nvPr>
            <p:ph type="sldNum" sz="quarter" idx="12"/>
          </p:nvPr>
        </p:nvSpPr>
        <p:spPr/>
        <p:txBody>
          <a:bodyPr/>
          <a:lstStyle/>
          <a:p>
            <a:fld id="{243285C8-327E-4434-A967-01EDE455894D}" type="slidenum">
              <a:rPr lang="en-US" smtClean="0"/>
              <a:t>‹#›</a:t>
            </a:fld>
            <a:endParaRPr lang="en-US"/>
          </a:p>
        </p:txBody>
      </p:sp>
    </p:spTree>
    <p:extLst>
      <p:ext uri="{BB962C8B-B14F-4D97-AF65-F5344CB8AC3E}">
        <p14:creationId xmlns:p14="http://schemas.microsoft.com/office/powerpoint/2010/main" val="1265016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2865E-E3A4-4340-8111-2A1154737C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A98D7E-BDD9-437F-A363-F21AD06EB3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963DB6-12D4-4F78-808E-156024E98FD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74599F-20DF-47A5-AE03-071679DCD5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66ED59-3B4E-4257-9167-6448D26D46E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DB3D78-6F4C-44F6-9AC7-F2FD9443E80B}"/>
              </a:ext>
            </a:extLst>
          </p:cNvPr>
          <p:cNvSpPr>
            <a:spLocks noGrp="1"/>
          </p:cNvSpPr>
          <p:nvPr>
            <p:ph type="dt" sz="half" idx="10"/>
          </p:nvPr>
        </p:nvSpPr>
        <p:spPr/>
        <p:txBody>
          <a:bodyPr/>
          <a:lstStyle/>
          <a:p>
            <a:fld id="{ACC25796-03F5-4448-9B95-E87DA2EC694E}" type="datetimeFigureOut">
              <a:rPr lang="en-US" smtClean="0"/>
              <a:t>10/8/22</a:t>
            </a:fld>
            <a:endParaRPr lang="en-US"/>
          </a:p>
        </p:txBody>
      </p:sp>
      <p:sp>
        <p:nvSpPr>
          <p:cNvPr id="8" name="Footer Placeholder 7">
            <a:extLst>
              <a:ext uri="{FF2B5EF4-FFF2-40B4-BE49-F238E27FC236}">
                <a16:creationId xmlns:a16="http://schemas.microsoft.com/office/drawing/2014/main" id="{30BA9C1B-F950-4C61-8046-BF39CBE0CF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9D9486-5E15-4691-9E78-961CED28D83A}"/>
              </a:ext>
            </a:extLst>
          </p:cNvPr>
          <p:cNvSpPr>
            <a:spLocks noGrp="1"/>
          </p:cNvSpPr>
          <p:nvPr>
            <p:ph type="sldNum" sz="quarter" idx="12"/>
          </p:nvPr>
        </p:nvSpPr>
        <p:spPr/>
        <p:txBody>
          <a:bodyPr/>
          <a:lstStyle/>
          <a:p>
            <a:fld id="{243285C8-327E-4434-A967-01EDE455894D}" type="slidenum">
              <a:rPr lang="en-US" smtClean="0"/>
              <a:t>‹#›</a:t>
            </a:fld>
            <a:endParaRPr lang="en-US"/>
          </a:p>
        </p:txBody>
      </p:sp>
    </p:spTree>
    <p:extLst>
      <p:ext uri="{BB962C8B-B14F-4D97-AF65-F5344CB8AC3E}">
        <p14:creationId xmlns:p14="http://schemas.microsoft.com/office/powerpoint/2010/main" val="3702929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52654-1A1B-4539-8BC9-243DADDFF0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AEF1FB-300D-4E7A-B798-BCB409F439E5}"/>
              </a:ext>
            </a:extLst>
          </p:cNvPr>
          <p:cNvSpPr>
            <a:spLocks noGrp="1"/>
          </p:cNvSpPr>
          <p:nvPr>
            <p:ph type="dt" sz="half" idx="10"/>
          </p:nvPr>
        </p:nvSpPr>
        <p:spPr/>
        <p:txBody>
          <a:bodyPr/>
          <a:lstStyle/>
          <a:p>
            <a:fld id="{ACC25796-03F5-4448-9B95-E87DA2EC694E}" type="datetimeFigureOut">
              <a:rPr lang="en-US" smtClean="0"/>
              <a:t>10/8/22</a:t>
            </a:fld>
            <a:endParaRPr lang="en-US"/>
          </a:p>
        </p:txBody>
      </p:sp>
      <p:sp>
        <p:nvSpPr>
          <p:cNvPr id="4" name="Footer Placeholder 3">
            <a:extLst>
              <a:ext uri="{FF2B5EF4-FFF2-40B4-BE49-F238E27FC236}">
                <a16:creationId xmlns:a16="http://schemas.microsoft.com/office/drawing/2014/main" id="{FAB1EB6D-6D5E-4D03-B1BA-95051FAB79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314D45-114C-4BED-82C0-7096E361F691}"/>
              </a:ext>
            </a:extLst>
          </p:cNvPr>
          <p:cNvSpPr>
            <a:spLocks noGrp="1"/>
          </p:cNvSpPr>
          <p:nvPr>
            <p:ph type="sldNum" sz="quarter" idx="12"/>
          </p:nvPr>
        </p:nvSpPr>
        <p:spPr/>
        <p:txBody>
          <a:bodyPr/>
          <a:lstStyle/>
          <a:p>
            <a:fld id="{243285C8-327E-4434-A967-01EDE455894D}" type="slidenum">
              <a:rPr lang="en-US" smtClean="0"/>
              <a:t>‹#›</a:t>
            </a:fld>
            <a:endParaRPr lang="en-US"/>
          </a:p>
        </p:txBody>
      </p:sp>
    </p:spTree>
    <p:extLst>
      <p:ext uri="{BB962C8B-B14F-4D97-AF65-F5344CB8AC3E}">
        <p14:creationId xmlns:p14="http://schemas.microsoft.com/office/powerpoint/2010/main" val="641038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BE768F-79AA-46A5-8A7E-0EF33EC8BDF8}"/>
              </a:ext>
            </a:extLst>
          </p:cNvPr>
          <p:cNvSpPr>
            <a:spLocks noGrp="1"/>
          </p:cNvSpPr>
          <p:nvPr>
            <p:ph type="dt" sz="half" idx="10"/>
          </p:nvPr>
        </p:nvSpPr>
        <p:spPr/>
        <p:txBody>
          <a:bodyPr/>
          <a:lstStyle/>
          <a:p>
            <a:fld id="{ACC25796-03F5-4448-9B95-E87DA2EC694E}" type="datetimeFigureOut">
              <a:rPr lang="en-US" smtClean="0"/>
              <a:t>10/8/22</a:t>
            </a:fld>
            <a:endParaRPr lang="en-US"/>
          </a:p>
        </p:txBody>
      </p:sp>
      <p:sp>
        <p:nvSpPr>
          <p:cNvPr id="3" name="Footer Placeholder 2">
            <a:extLst>
              <a:ext uri="{FF2B5EF4-FFF2-40B4-BE49-F238E27FC236}">
                <a16:creationId xmlns:a16="http://schemas.microsoft.com/office/drawing/2014/main" id="{C8534BC3-AAAA-47BC-932B-BB9D876238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E73651-F446-4BD1-9AB4-6067D281596F}"/>
              </a:ext>
            </a:extLst>
          </p:cNvPr>
          <p:cNvSpPr>
            <a:spLocks noGrp="1"/>
          </p:cNvSpPr>
          <p:nvPr>
            <p:ph type="sldNum" sz="quarter" idx="12"/>
          </p:nvPr>
        </p:nvSpPr>
        <p:spPr/>
        <p:txBody>
          <a:bodyPr/>
          <a:lstStyle/>
          <a:p>
            <a:fld id="{243285C8-327E-4434-A967-01EDE455894D}" type="slidenum">
              <a:rPr lang="en-US" smtClean="0"/>
              <a:t>‹#›</a:t>
            </a:fld>
            <a:endParaRPr lang="en-US"/>
          </a:p>
        </p:txBody>
      </p:sp>
    </p:spTree>
    <p:extLst>
      <p:ext uri="{BB962C8B-B14F-4D97-AF65-F5344CB8AC3E}">
        <p14:creationId xmlns:p14="http://schemas.microsoft.com/office/powerpoint/2010/main" val="2936225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29474EE-60EB-4742-9427-EC4CCF9B290C}"/>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F0D128-AF74-EE4C-8FAF-3DCE5A083A7F}"/>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574A820-353E-BA45-9FEF-9827A5999042}"/>
              </a:ext>
            </a:extLst>
          </p:cNvPr>
          <p:cNvSpPr>
            <a:spLocks noGrp="1" noChangeArrowheads="1"/>
          </p:cNvSpPr>
          <p:nvPr>
            <p:ph type="sldNum" idx="12"/>
          </p:nvPr>
        </p:nvSpPr>
        <p:spPr>
          <a:ln/>
        </p:spPr>
        <p:txBody>
          <a:bodyPr/>
          <a:lstStyle>
            <a:lvl1pPr>
              <a:defRPr/>
            </a:lvl1pPr>
          </a:lstStyle>
          <a:p>
            <a:pPr>
              <a:defRPr/>
            </a:pPr>
            <a:fld id="{F560F1A6-85E5-3A4A-AFDC-AA312D21FEBF}" type="slidenum">
              <a:rPr lang="en-GB" altLang="en-US"/>
              <a:pPr>
                <a:defRPr/>
              </a:pPr>
              <a:t>‹#›</a:t>
            </a:fld>
            <a:endParaRPr lang="en-GB" altLang="en-US"/>
          </a:p>
        </p:txBody>
      </p:sp>
    </p:spTree>
    <p:extLst>
      <p:ext uri="{BB962C8B-B14F-4D97-AF65-F5344CB8AC3E}">
        <p14:creationId xmlns:p14="http://schemas.microsoft.com/office/powerpoint/2010/main" val="1426455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3D366-AC60-45EB-874D-582BB1ED4B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514718-A102-4A61-9F33-4A628301E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26A6C4-C6BE-4751-AF65-8577F833F9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1416BD-1B0D-4DE0-ABFB-E34EAD4A6E1F}"/>
              </a:ext>
            </a:extLst>
          </p:cNvPr>
          <p:cNvSpPr>
            <a:spLocks noGrp="1"/>
          </p:cNvSpPr>
          <p:nvPr>
            <p:ph type="dt" sz="half" idx="10"/>
          </p:nvPr>
        </p:nvSpPr>
        <p:spPr/>
        <p:txBody>
          <a:bodyPr/>
          <a:lstStyle/>
          <a:p>
            <a:fld id="{ACC25796-03F5-4448-9B95-E87DA2EC694E}" type="datetimeFigureOut">
              <a:rPr lang="en-US" smtClean="0"/>
              <a:t>10/8/22</a:t>
            </a:fld>
            <a:endParaRPr lang="en-US"/>
          </a:p>
        </p:txBody>
      </p:sp>
      <p:sp>
        <p:nvSpPr>
          <p:cNvPr id="6" name="Footer Placeholder 5">
            <a:extLst>
              <a:ext uri="{FF2B5EF4-FFF2-40B4-BE49-F238E27FC236}">
                <a16:creationId xmlns:a16="http://schemas.microsoft.com/office/drawing/2014/main" id="{E16975EC-2B0D-4C77-913B-54803A51C3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0B91E5-AC05-4F31-BEE7-612A5B66BCB6}"/>
              </a:ext>
            </a:extLst>
          </p:cNvPr>
          <p:cNvSpPr>
            <a:spLocks noGrp="1"/>
          </p:cNvSpPr>
          <p:nvPr>
            <p:ph type="sldNum" sz="quarter" idx="12"/>
          </p:nvPr>
        </p:nvSpPr>
        <p:spPr/>
        <p:txBody>
          <a:bodyPr/>
          <a:lstStyle/>
          <a:p>
            <a:fld id="{243285C8-327E-4434-A967-01EDE455894D}" type="slidenum">
              <a:rPr lang="en-US" smtClean="0"/>
              <a:t>‹#›</a:t>
            </a:fld>
            <a:endParaRPr lang="en-US"/>
          </a:p>
        </p:txBody>
      </p:sp>
    </p:spTree>
    <p:extLst>
      <p:ext uri="{BB962C8B-B14F-4D97-AF65-F5344CB8AC3E}">
        <p14:creationId xmlns:p14="http://schemas.microsoft.com/office/powerpoint/2010/main" val="1364936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A4DCD-7CC3-4E8C-8A11-247CC2F8A7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2FA389-F28F-4B95-953E-67DA36D0BE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66971D-4BDA-4F84-929E-AAD91BF415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401ADDD-BB4A-4EA0-B7E5-F80C9B5C827D}"/>
              </a:ext>
            </a:extLst>
          </p:cNvPr>
          <p:cNvSpPr>
            <a:spLocks noGrp="1"/>
          </p:cNvSpPr>
          <p:nvPr>
            <p:ph type="dt" sz="half" idx="10"/>
          </p:nvPr>
        </p:nvSpPr>
        <p:spPr/>
        <p:txBody>
          <a:bodyPr/>
          <a:lstStyle/>
          <a:p>
            <a:fld id="{ACC25796-03F5-4448-9B95-E87DA2EC694E}" type="datetimeFigureOut">
              <a:rPr lang="en-US" smtClean="0"/>
              <a:t>10/8/22</a:t>
            </a:fld>
            <a:endParaRPr lang="en-US"/>
          </a:p>
        </p:txBody>
      </p:sp>
      <p:sp>
        <p:nvSpPr>
          <p:cNvPr id="6" name="Footer Placeholder 5">
            <a:extLst>
              <a:ext uri="{FF2B5EF4-FFF2-40B4-BE49-F238E27FC236}">
                <a16:creationId xmlns:a16="http://schemas.microsoft.com/office/drawing/2014/main" id="{DC0EDCD6-035A-49C2-A30F-E7277B2E29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ED6568-930A-43A2-B03B-F0DECA8C23B7}"/>
              </a:ext>
            </a:extLst>
          </p:cNvPr>
          <p:cNvSpPr>
            <a:spLocks noGrp="1"/>
          </p:cNvSpPr>
          <p:nvPr>
            <p:ph type="sldNum" sz="quarter" idx="12"/>
          </p:nvPr>
        </p:nvSpPr>
        <p:spPr/>
        <p:txBody>
          <a:bodyPr/>
          <a:lstStyle/>
          <a:p>
            <a:fld id="{243285C8-327E-4434-A967-01EDE455894D}" type="slidenum">
              <a:rPr lang="en-US" smtClean="0"/>
              <a:t>‹#›</a:t>
            </a:fld>
            <a:endParaRPr lang="en-US"/>
          </a:p>
        </p:txBody>
      </p:sp>
    </p:spTree>
    <p:extLst>
      <p:ext uri="{BB962C8B-B14F-4D97-AF65-F5344CB8AC3E}">
        <p14:creationId xmlns:p14="http://schemas.microsoft.com/office/powerpoint/2010/main" val="2217782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02073-EE0D-421C-9866-288ACCD7E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DDEE8F-56BA-420B-9C77-D26F5DA6F9B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AE30D4-BDE0-46DC-BB56-1F688BE361DA}"/>
              </a:ext>
            </a:extLst>
          </p:cNvPr>
          <p:cNvSpPr>
            <a:spLocks noGrp="1"/>
          </p:cNvSpPr>
          <p:nvPr>
            <p:ph type="dt" sz="half" idx="10"/>
          </p:nvPr>
        </p:nvSpPr>
        <p:spPr/>
        <p:txBody>
          <a:bodyPr/>
          <a:lstStyle/>
          <a:p>
            <a:fld id="{ACC25796-03F5-4448-9B95-E87DA2EC694E}" type="datetimeFigureOut">
              <a:rPr lang="en-US" smtClean="0"/>
              <a:t>10/8/22</a:t>
            </a:fld>
            <a:endParaRPr lang="en-US"/>
          </a:p>
        </p:txBody>
      </p:sp>
      <p:sp>
        <p:nvSpPr>
          <p:cNvPr id="5" name="Footer Placeholder 4">
            <a:extLst>
              <a:ext uri="{FF2B5EF4-FFF2-40B4-BE49-F238E27FC236}">
                <a16:creationId xmlns:a16="http://schemas.microsoft.com/office/drawing/2014/main" id="{FB293EF0-4F8A-4337-89F4-294EBB4C7F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DF333D-087D-44FB-AC8A-04FC6CD4C6BC}"/>
              </a:ext>
            </a:extLst>
          </p:cNvPr>
          <p:cNvSpPr>
            <a:spLocks noGrp="1"/>
          </p:cNvSpPr>
          <p:nvPr>
            <p:ph type="sldNum" sz="quarter" idx="12"/>
          </p:nvPr>
        </p:nvSpPr>
        <p:spPr/>
        <p:txBody>
          <a:bodyPr/>
          <a:lstStyle/>
          <a:p>
            <a:fld id="{243285C8-327E-4434-A967-01EDE455894D}" type="slidenum">
              <a:rPr lang="en-US" smtClean="0"/>
              <a:t>‹#›</a:t>
            </a:fld>
            <a:endParaRPr lang="en-US"/>
          </a:p>
        </p:txBody>
      </p:sp>
    </p:spTree>
    <p:extLst>
      <p:ext uri="{BB962C8B-B14F-4D97-AF65-F5344CB8AC3E}">
        <p14:creationId xmlns:p14="http://schemas.microsoft.com/office/powerpoint/2010/main" val="108468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391963-1F6D-4DDC-81CE-EB193ACFBF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698552-8B26-43E8-B264-EF2E533FC8B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D81216-DC55-49F1-A136-A28505C146FA}"/>
              </a:ext>
            </a:extLst>
          </p:cNvPr>
          <p:cNvSpPr>
            <a:spLocks noGrp="1"/>
          </p:cNvSpPr>
          <p:nvPr>
            <p:ph type="dt" sz="half" idx="10"/>
          </p:nvPr>
        </p:nvSpPr>
        <p:spPr/>
        <p:txBody>
          <a:bodyPr/>
          <a:lstStyle/>
          <a:p>
            <a:fld id="{ACC25796-03F5-4448-9B95-E87DA2EC694E}" type="datetimeFigureOut">
              <a:rPr lang="en-US" smtClean="0"/>
              <a:t>10/8/22</a:t>
            </a:fld>
            <a:endParaRPr lang="en-US"/>
          </a:p>
        </p:txBody>
      </p:sp>
      <p:sp>
        <p:nvSpPr>
          <p:cNvPr id="5" name="Footer Placeholder 4">
            <a:extLst>
              <a:ext uri="{FF2B5EF4-FFF2-40B4-BE49-F238E27FC236}">
                <a16:creationId xmlns:a16="http://schemas.microsoft.com/office/drawing/2014/main" id="{1C3F5B1C-CB86-4928-BE57-EE0F831402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E26B06-3ABA-4C35-9385-C83067D119BA}"/>
              </a:ext>
            </a:extLst>
          </p:cNvPr>
          <p:cNvSpPr>
            <a:spLocks noGrp="1"/>
          </p:cNvSpPr>
          <p:nvPr>
            <p:ph type="sldNum" sz="quarter" idx="12"/>
          </p:nvPr>
        </p:nvSpPr>
        <p:spPr/>
        <p:txBody>
          <a:bodyPr/>
          <a:lstStyle/>
          <a:p>
            <a:fld id="{243285C8-327E-4434-A967-01EDE455894D}" type="slidenum">
              <a:rPr lang="en-US" smtClean="0"/>
              <a:t>‹#›</a:t>
            </a:fld>
            <a:endParaRPr lang="en-US"/>
          </a:p>
        </p:txBody>
      </p:sp>
    </p:spTree>
    <p:extLst>
      <p:ext uri="{BB962C8B-B14F-4D97-AF65-F5344CB8AC3E}">
        <p14:creationId xmlns:p14="http://schemas.microsoft.com/office/powerpoint/2010/main" val="3634505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31CFA377-569B-A546-928B-732489485C37}" type="datetimeFigureOut">
              <a:rPr lang="en-US" smtClean="0"/>
              <a:t>10/8/22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237439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1CFA377-569B-A546-928B-732489485C37}" type="datetimeFigureOut">
              <a:rPr lang="en-US" smtClean="0"/>
              <a:t>10/8/22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3150557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fld id="{31CFA377-569B-A546-928B-732489485C37}" type="datetimeFigureOut">
              <a:rPr lang="en-US" smtClean="0"/>
              <a:t>10/8/22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17688995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31CFA377-569B-A546-928B-732489485C37}" type="datetimeFigureOut">
              <a:rPr lang="en-US" smtClean="0"/>
              <a:t>10/8/22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2121921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31CFA377-569B-A546-928B-732489485C37}" type="datetimeFigureOut">
              <a:rPr lang="en-US" smtClean="0"/>
              <a:t>10/8/22</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4048919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31CFA377-569B-A546-928B-732489485C37}" type="datetimeFigureOut">
              <a:rPr lang="en-US" smtClean="0"/>
              <a:t>10/8/22</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153899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96C1003-CA13-B547-A6BC-2ED907F62164}"/>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443F7A-F04D-774E-946A-5E80EAD4EB6A}"/>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914675-2ED6-F443-B4B7-A99DFD701619}"/>
              </a:ext>
            </a:extLst>
          </p:cNvPr>
          <p:cNvSpPr>
            <a:spLocks noGrp="1" noChangeArrowheads="1"/>
          </p:cNvSpPr>
          <p:nvPr>
            <p:ph type="sldNum" idx="12"/>
          </p:nvPr>
        </p:nvSpPr>
        <p:spPr>
          <a:ln/>
        </p:spPr>
        <p:txBody>
          <a:bodyPr/>
          <a:lstStyle>
            <a:lvl1pPr>
              <a:defRPr/>
            </a:lvl1pPr>
          </a:lstStyle>
          <a:p>
            <a:pPr>
              <a:defRPr/>
            </a:pPr>
            <a:fld id="{2D978A1D-ED37-2F42-8852-2574580DCA01}" type="slidenum">
              <a:rPr lang="en-GB" altLang="en-US"/>
              <a:pPr>
                <a:defRPr/>
              </a:pPr>
              <a:t>‹#›</a:t>
            </a:fld>
            <a:endParaRPr lang="en-GB" altLang="en-US"/>
          </a:p>
        </p:txBody>
      </p:sp>
    </p:spTree>
    <p:extLst>
      <p:ext uri="{BB962C8B-B14F-4D97-AF65-F5344CB8AC3E}">
        <p14:creationId xmlns:p14="http://schemas.microsoft.com/office/powerpoint/2010/main" val="2817232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31CFA377-569B-A546-928B-732489485C37}" type="datetimeFigureOut">
              <a:rPr lang="en-US" smtClean="0"/>
              <a:t>10/8/22</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28968671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31CFA377-569B-A546-928B-732489485C37}" type="datetimeFigureOut">
              <a:rPr lang="en-US" smtClean="0"/>
              <a:t>10/8/22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911478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31CFA377-569B-A546-928B-732489485C37}" type="datetimeFigureOut">
              <a:rPr lang="en-US" smtClean="0"/>
              <a:t>10/8/22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29443831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1CFA377-569B-A546-928B-732489485C37}" type="datetimeFigureOut">
              <a:rPr lang="en-US" smtClean="0"/>
              <a:t>10/8/22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1415230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1CFA377-569B-A546-928B-732489485C37}" type="datetimeFigureOut">
              <a:rPr lang="en-US" smtClean="0"/>
              <a:t>10/8/22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40941477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Default">
    <p:spTree>
      <p:nvGrpSpPr>
        <p:cNvPr id="1" name="Shape 27"/>
        <p:cNvGrpSpPr/>
        <p:nvPr/>
      </p:nvGrpSpPr>
      <p:grpSpPr>
        <a:xfrm>
          <a:off x="0" y="0"/>
          <a:ext cx="0" cy="0"/>
          <a:chOff x="0" y="0"/>
          <a:chExt cx="0" cy="0"/>
        </a:xfrm>
      </p:grpSpPr>
      <p:sp>
        <p:nvSpPr>
          <p:cNvPr id="31" name="Shape 31"/>
          <p:cNvSpPr txBox="1">
            <a:spLocks noGrp="1"/>
          </p:cNvSpPr>
          <p:nvPr>
            <p:ph type="sldNum" idx="12"/>
          </p:nvPr>
        </p:nvSpPr>
        <p:spPr>
          <a:xfrm>
            <a:off x="8737602" y="6416675"/>
            <a:ext cx="2844799" cy="244474"/>
          </a:xfrm>
          <a:prstGeom prst="rect">
            <a:avLst/>
          </a:prstGeom>
          <a:noFill/>
          <a:ln>
            <a:noFill/>
          </a:ln>
        </p:spPr>
        <p:txBody>
          <a:bodyPr lIns="45700" tIns="45700" rIns="45700" bIns="45700" anchor="ctr" anchorCtr="0">
            <a:noAutofit/>
          </a:bodyPr>
          <a:lstStyle/>
          <a:p>
            <a:fld id="{F2FE2880-BF75-3F4C-9DBC-EACC69B5B63C}" type="slidenum">
              <a:rPr lang="en-US" smtClean="0"/>
              <a:t>‹#›</a:t>
            </a:fld>
            <a:endParaRPr lang="en-US"/>
          </a:p>
        </p:txBody>
      </p:sp>
    </p:spTree>
    <p:extLst>
      <p:ext uri="{BB962C8B-B14F-4D97-AF65-F5344CB8AC3E}">
        <p14:creationId xmlns:p14="http://schemas.microsoft.com/office/powerpoint/2010/main" val="3390074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itle Slide w/ People Thumbnails">
    <p:spTree>
      <p:nvGrpSpPr>
        <p:cNvPr id="1" name=""/>
        <p:cNvGrpSpPr/>
        <p:nvPr/>
      </p:nvGrpSpPr>
      <p:grpSpPr>
        <a:xfrm>
          <a:off x="0" y="0"/>
          <a:ext cx="0" cy="0"/>
          <a:chOff x="0" y="0"/>
          <a:chExt cx="0" cy="0"/>
        </a:xfrm>
      </p:grpSpPr>
      <p:sp>
        <p:nvSpPr>
          <p:cNvPr id="8" name="Title 1"/>
          <p:cNvSpPr>
            <a:spLocks noGrp="1"/>
          </p:cNvSpPr>
          <p:nvPr>
            <p:ph type="title"/>
          </p:nvPr>
        </p:nvSpPr>
        <p:spPr>
          <a:xfrm>
            <a:off x="1845847" y="4203192"/>
            <a:ext cx="9882888" cy="1359408"/>
          </a:xfrm>
        </p:spPr>
        <p:txBody>
          <a:bodyPr lIns="0" tIns="0" rIns="0" bIns="0" anchor="t"/>
          <a:lstStyle>
            <a:lvl1pPr algn="l">
              <a:defRPr sz="4000" b="1" cap="all"/>
            </a:lvl1pPr>
          </a:lstStyle>
          <a:p>
            <a:r>
              <a:rPr lang="en-US"/>
              <a:t>Click to edit Master title style</a:t>
            </a:r>
            <a:endParaRPr lang="en-US" dirty="0"/>
          </a:p>
        </p:txBody>
      </p:sp>
      <p:sp>
        <p:nvSpPr>
          <p:cNvPr id="9" name="Text Placeholder 2"/>
          <p:cNvSpPr>
            <a:spLocks noGrp="1"/>
          </p:cNvSpPr>
          <p:nvPr>
            <p:ph type="body" idx="1"/>
          </p:nvPr>
        </p:nvSpPr>
        <p:spPr>
          <a:xfrm>
            <a:off x="1878274" y="2717293"/>
            <a:ext cx="9850460" cy="1500187"/>
          </a:xfrm>
        </p:spPr>
        <p:txBody>
          <a:bodyPr lIns="0" tIns="0" rIns="0"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8021799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itle and Content w/ Bottom Bar">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394017" y="6237288"/>
            <a:ext cx="812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 name="Title 1"/>
          <p:cNvSpPr>
            <a:spLocks noGrp="1"/>
          </p:cNvSpPr>
          <p:nvPr>
            <p:ph type="title"/>
          </p:nvPr>
        </p:nvSpPr>
        <p:spPr>
          <a:xfrm>
            <a:off x="874952" y="353568"/>
            <a:ext cx="10770440" cy="731838"/>
          </a:xfrm>
        </p:spPr>
        <p:txBody>
          <a:bodyPr lIns="0" tIns="0" rIns="0" bIns="0"/>
          <a:lstStyle>
            <a:lvl1pPr algn="l">
              <a:defRPr/>
            </a:lvl1pPr>
          </a:lstStyle>
          <a:p>
            <a:r>
              <a:rPr lang="en-US"/>
              <a:t>Click to edit Master title style</a:t>
            </a:r>
            <a:endParaRPr lang="en-US" dirty="0"/>
          </a:p>
        </p:txBody>
      </p:sp>
      <p:sp>
        <p:nvSpPr>
          <p:cNvPr id="5" name="Content Placeholder 2"/>
          <p:cNvSpPr>
            <a:spLocks noGrp="1"/>
          </p:cNvSpPr>
          <p:nvPr>
            <p:ph idx="1"/>
          </p:nvPr>
        </p:nvSpPr>
        <p:spPr>
          <a:xfrm>
            <a:off x="872920" y="1115568"/>
            <a:ext cx="10770440" cy="47137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2"/>
          <p:cNvSpPr>
            <a:spLocks noGrp="1"/>
          </p:cNvSpPr>
          <p:nvPr>
            <p:ph type="dt" sz="half" idx="10"/>
          </p:nvPr>
        </p:nvSpPr>
        <p:spPr>
          <a:xfrm>
            <a:off x="8854017" y="6386514"/>
            <a:ext cx="1030816" cy="365125"/>
          </a:xfrm>
        </p:spPr>
        <p:txBody>
          <a:bodyPr/>
          <a:lstStyle>
            <a:lvl1pPr>
              <a:defRPr smtClean="0">
                <a:solidFill>
                  <a:schemeClr val="bg1"/>
                </a:solidFill>
              </a:defRPr>
            </a:lvl1pPr>
          </a:lstStyle>
          <a:p>
            <a:fld id="{31CFA377-569B-A546-928B-732489485C37}" type="datetimeFigureOut">
              <a:rPr lang="en-US" smtClean="0"/>
              <a:t>10/8/22</a:t>
            </a:fld>
            <a:endParaRPr lang="en-US"/>
          </a:p>
        </p:txBody>
      </p:sp>
      <p:sp>
        <p:nvSpPr>
          <p:cNvPr id="8" name="Footer Placeholder 5"/>
          <p:cNvSpPr>
            <a:spLocks noGrp="1"/>
          </p:cNvSpPr>
          <p:nvPr>
            <p:ph type="ftr" sz="quarter" idx="11"/>
          </p:nvPr>
        </p:nvSpPr>
        <p:spPr>
          <a:xfrm>
            <a:off x="6608233" y="6386514"/>
            <a:ext cx="1981200" cy="365125"/>
          </a:xfrm>
        </p:spPr>
        <p:txBody>
          <a:bodyPr/>
          <a:lstStyle>
            <a:lvl1pPr>
              <a:defRPr>
                <a:solidFill>
                  <a:schemeClr val="bg1"/>
                </a:solidFill>
              </a:defRPr>
            </a:lvl1pPr>
          </a:lstStyle>
          <a:p>
            <a:endParaRPr lang="en-US"/>
          </a:p>
        </p:txBody>
      </p:sp>
      <p:sp>
        <p:nvSpPr>
          <p:cNvPr id="9" name="Slide Number Placeholder 6"/>
          <p:cNvSpPr>
            <a:spLocks noGrp="1"/>
          </p:cNvSpPr>
          <p:nvPr>
            <p:ph type="sldNum" sz="quarter" idx="12"/>
          </p:nvPr>
        </p:nvSpPr>
        <p:spPr>
          <a:xfrm>
            <a:off x="10140951" y="6394451"/>
            <a:ext cx="1024467" cy="365125"/>
          </a:xfrm>
        </p:spPr>
        <p:txBody>
          <a:bodyPr/>
          <a:lstStyle>
            <a:lvl1pPr>
              <a:defRPr>
                <a:solidFill>
                  <a:schemeClr val="bg1"/>
                </a:solidFill>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2266155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1" y="1828801"/>
            <a:ext cx="5077884" cy="4265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4" y="1828801"/>
            <a:ext cx="5080000" cy="4265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AA833D2-D5B4-3F40-B24B-8B3620FACFDF}"/>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BDBA97A-25C6-1E45-900D-A80C085DF714}"/>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A7721F-FB86-1243-BF37-8730D0B1F0E3}"/>
              </a:ext>
            </a:extLst>
          </p:cNvPr>
          <p:cNvSpPr>
            <a:spLocks noGrp="1" noChangeArrowheads="1"/>
          </p:cNvSpPr>
          <p:nvPr>
            <p:ph type="sldNum" idx="12"/>
          </p:nvPr>
        </p:nvSpPr>
        <p:spPr>
          <a:ln/>
        </p:spPr>
        <p:txBody>
          <a:bodyPr/>
          <a:lstStyle>
            <a:lvl1pPr>
              <a:defRPr/>
            </a:lvl1pPr>
          </a:lstStyle>
          <a:p>
            <a:pPr>
              <a:defRPr/>
            </a:pPr>
            <a:fld id="{219E2901-DAB4-6E4E-B4BD-15A96E52EDD2}" type="slidenum">
              <a:rPr lang="en-GB" altLang="en-US"/>
              <a:pPr>
                <a:defRPr/>
              </a:pPr>
              <a:t>‹#›</a:t>
            </a:fld>
            <a:endParaRPr lang="en-GB" altLang="en-US"/>
          </a:p>
        </p:txBody>
      </p:sp>
    </p:spTree>
    <p:extLst>
      <p:ext uri="{BB962C8B-B14F-4D97-AF65-F5344CB8AC3E}">
        <p14:creationId xmlns:p14="http://schemas.microsoft.com/office/powerpoint/2010/main" val="2521458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14C7E71-4C8A-2E46-AA7E-FA01DF9F9CFE}"/>
              </a:ext>
            </a:extLst>
          </p:cNvPr>
          <p:cNvSpPr>
            <a:spLocks noGrp="1" noChangeArrowheads="1"/>
          </p:cNvSpPr>
          <p:nvPr>
            <p:ph type="dt"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FC7278D-D7DB-874C-973F-151AF1057B70}"/>
              </a:ext>
            </a:extLst>
          </p:cNvPr>
          <p:cNvSpPr>
            <a:spLocks noGrp="1" noChangeArrowheads="1"/>
          </p:cNvSpPr>
          <p:nvPr>
            <p:ph type="ft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734FD40-CA81-DB4F-ABEF-9C137AC6BBAB}"/>
              </a:ext>
            </a:extLst>
          </p:cNvPr>
          <p:cNvSpPr>
            <a:spLocks noGrp="1" noChangeArrowheads="1"/>
          </p:cNvSpPr>
          <p:nvPr>
            <p:ph type="sldNum" idx="12"/>
          </p:nvPr>
        </p:nvSpPr>
        <p:spPr>
          <a:ln/>
        </p:spPr>
        <p:txBody>
          <a:bodyPr/>
          <a:lstStyle>
            <a:lvl1pPr>
              <a:defRPr/>
            </a:lvl1pPr>
          </a:lstStyle>
          <a:p>
            <a:pPr>
              <a:defRPr/>
            </a:pPr>
            <a:fld id="{4593CEDC-C3EC-E144-B912-4618413BD99D}" type="slidenum">
              <a:rPr lang="en-GB" altLang="en-US"/>
              <a:pPr>
                <a:defRPr/>
              </a:pPr>
              <a:t>‹#›</a:t>
            </a:fld>
            <a:endParaRPr lang="en-GB" altLang="en-US"/>
          </a:p>
        </p:txBody>
      </p:sp>
    </p:spTree>
    <p:extLst>
      <p:ext uri="{BB962C8B-B14F-4D97-AF65-F5344CB8AC3E}">
        <p14:creationId xmlns:p14="http://schemas.microsoft.com/office/powerpoint/2010/main" val="1089999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273F7DA-CE96-F145-A99C-647290FD9CC8}"/>
              </a:ext>
            </a:extLst>
          </p:cNvPr>
          <p:cNvSpPr>
            <a:spLocks noGrp="1" noChangeArrowheads="1"/>
          </p:cNvSpPr>
          <p:nvPr>
            <p:ph type="dt"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2C14BDC-1949-2442-8B39-458175EA823F}"/>
              </a:ext>
            </a:extLst>
          </p:cNvPr>
          <p:cNvSpPr>
            <a:spLocks noGrp="1" noChangeArrowheads="1"/>
          </p:cNvSpPr>
          <p:nvPr>
            <p:ph type="ft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BA89DA9-4020-9C43-9BCC-E1636BDADAA3}"/>
              </a:ext>
            </a:extLst>
          </p:cNvPr>
          <p:cNvSpPr>
            <a:spLocks noGrp="1" noChangeArrowheads="1"/>
          </p:cNvSpPr>
          <p:nvPr>
            <p:ph type="sldNum" idx="12"/>
          </p:nvPr>
        </p:nvSpPr>
        <p:spPr>
          <a:ln/>
        </p:spPr>
        <p:txBody>
          <a:bodyPr/>
          <a:lstStyle>
            <a:lvl1pPr>
              <a:defRPr/>
            </a:lvl1pPr>
          </a:lstStyle>
          <a:p>
            <a:pPr>
              <a:defRPr/>
            </a:pPr>
            <a:fld id="{982CECEF-3526-4547-BB1B-332972E932DE}" type="slidenum">
              <a:rPr lang="en-GB" altLang="en-US"/>
              <a:pPr>
                <a:defRPr/>
              </a:pPr>
              <a:t>‹#›</a:t>
            </a:fld>
            <a:endParaRPr lang="en-GB" altLang="en-US"/>
          </a:p>
        </p:txBody>
      </p:sp>
    </p:spTree>
    <p:extLst>
      <p:ext uri="{BB962C8B-B14F-4D97-AF65-F5344CB8AC3E}">
        <p14:creationId xmlns:p14="http://schemas.microsoft.com/office/powerpoint/2010/main" val="1796382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3DAB59A-B9E8-3B4E-974D-F971410B1195}"/>
              </a:ext>
            </a:extLst>
          </p:cNvPr>
          <p:cNvSpPr>
            <a:spLocks noGrp="1" noChangeArrowheads="1"/>
          </p:cNvSpPr>
          <p:nvPr>
            <p:ph type="dt"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CDBEDAE-3B4E-D343-9BB0-475B6C23A59B}"/>
              </a:ext>
            </a:extLst>
          </p:cNvPr>
          <p:cNvSpPr>
            <a:spLocks noGrp="1" noChangeArrowheads="1"/>
          </p:cNvSpPr>
          <p:nvPr>
            <p:ph type="ft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CD6BA34-F86F-AE41-9B8B-00388FD24728}"/>
              </a:ext>
            </a:extLst>
          </p:cNvPr>
          <p:cNvSpPr>
            <a:spLocks noGrp="1" noChangeArrowheads="1"/>
          </p:cNvSpPr>
          <p:nvPr>
            <p:ph type="sldNum" idx="12"/>
          </p:nvPr>
        </p:nvSpPr>
        <p:spPr>
          <a:ln/>
        </p:spPr>
        <p:txBody>
          <a:bodyPr/>
          <a:lstStyle>
            <a:lvl1pPr>
              <a:defRPr/>
            </a:lvl1pPr>
          </a:lstStyle>
          <a:p>
            <a:pPr>
              <a:defRPr/>
            </a:pPr>
            <a:fld id="{29115E6F-B361-9843-A5EA-CCBE0A5396BD}" type="slidenum">
              <a:rPr lang="en-GB" altLang="en-US"/>
              <a:pPr>
                <a:defRPr/>
              </a:pPr>
              <a:t>‹#›</a:t>
            </a:fld>
            <a:endParaRPr lang="en-GB" altLang="en-US"/>
          </a:p>
        </p:txBody>
      </p:sp>
    </p:spTree>
    <p:extLst>
      <p:ext uri="{BB962C8B-B14F-4D97-AF65-F5344CB8AC3E}">
        <p14:creationId xmlns:p14="http://schemas.microsoft.com/office/powerpoint/2010/main" val="2561177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111B45D-00EB-3943-8311-ADEC5D09DF6F}"/>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C0E423A-B048-9444-8DD3-69A7B892F0F7}"/>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9DFCCBA-809B-6B4A-9EF3-E87B75A5ABAF}"/>
              </a:ext>
            </a:extLst>
          </p:cNvPr>
          <p:cNvSpPr>
            <a:spLocks noGrp="1" noChangeArrowheads="1"/>
          </p:cNvSpPr>
          <p:nvPr>
            <p:ph type="sldNum" idx="12"/>
          </p:nvPr>
        </p:nvSpPr>
        <p:spPr>
          <a:ln/>
        </p:spPr>
        <p:txBody>
          <a:bodyPr/>
          <a:lstStyle>
            <a:lvl1pPr>
              <a:defRPr/>
            </a:lvl1pPr>
          </a:lstStyle>
          <a:p>
            <a:pPr>
              <a:defRPr/>
            </a:pPr>
            <a:fld id="{7D95ACDD-110A-AC40-AD84-D72F90B2B653}" type="slidenum">
              <a:rPr lang="en-GB" altLang="en-US"/>
              <a:pPr>
                <a:defRPr/>
              </a:pPr>
              <a:t>‹#›</a:t>
            </a:fld>
            <a:endParaRPr lang="en-GB" altLang="en-US"/>
          </a:p>
        </p:txBody>
      </p:sp>
    </p:spTree>
    <p:extLst>
      <p:ext uri="{BB962C8B-B14F-4D97-AF65-F5344CB8AC3E}">
        <p14:creationId xmlns:p14="http://schemas.microsoft.com/office/powerpoint/2010/main" val="4014173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B083394-3113-C144-A812-99C59380BBF6}"/>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8148CDD-CE66-CB4E-B36B-D0EA29D04ED9}"/>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5624AD1-1D12-894D-BFC1-F7C5A73BE813}"/>
              </a:ext>
            </a:extLst>
          </p:cNvPr>
          <p:cNvSpPr>
            <a:spLocks noGrp="1" noChangeArrowheads="1"/>
          </p:cNvSpPr>
          <p:nvPr>
            <p:ph type="sldNum" idx="12"/>
          </p:nvPr>
        </p:nvSpPr>
        <p:spPr>
          <a:ln/>
        </p:spPr>
        <p:txBody>
          <a:bodyPr/>
          <a:lstStyle>
            <a:lvl1pPr>
              <a:defRPr/>
            </a:lvl1pPr>
          </a:lstStyle>
          <a:p>
            <a:pPr>
              <a:defRPr/>
            </a:pPr>
            <a:fld id="{2EA2E407-97AD-324C-8E94-7521B69F66F0}" type="slidenum">
              <a:rPr lang="en-GB" altLang="en-US"/>
              <a:pPr>
                <a:defRPr/>
              </a:pPr>
              <a:t>‹#›</a:t>
            </a:fld>
            <a:endParaRPr lang="en-GB" altLang="en-US"/>
          </a:p>
        </p:txBody>
      </p:sp>
    </p:spTree>
    <p:extLst>
      <p:ext uri="{BB962C8B-B14F-4D97-AF65-F5344CB8AC3E}">
        <p14:creationId xmlns:p14="http://schemas.microsoft.com/office/powerpoint/2010/main" val="2269632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33DE89B7-C31D-EB42-9701-C1D7CA62E4E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1"/>
            <a:ext cx="121920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7" name="Rectangle 2">
            <a:extLst>
              <a:ext uri="{FF2B5EF4-FFF2-40B4-BE49-F238E27FC236}">
                <a16:creationId xmlns:a16="http://schemas.microsoft.com/office/drawing/2014/main" id="{CDCB20A3-A5D2-A240-89B2-2D7D2C473800}"/>
              </a:ext>
            </a:extLst>
          </p:cNvPr>
          <p:cNvSpPr>
            <a:spLocks noGrp="1" noChangeArrowheads="1"/>
          </p:cNvSpPr>
          <p:nvPr>
            <p:ph type="title"/>
          </p:nvPr>
        </p:nvSpPr>
        <p:spPr bwMode="auto">
          <a:xfrm>
            <a:off x="914401" y="304800"/>
            <a:ext cx="10361084"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n-US"/>
              <a:t>Click to edit Master title style</a:t>
            </a:r>
          </a:p>
        </p:txBody>
      </p:sp>
      <p:sp>
        <p:nvSpPr>
          <p:cNvPr id="1028" name="Rectangle 3">
            <a:extLst>
              <a:ext uri="{FF2B5EF4-FFF2-40B4-BE49-F238E27FC236}">
                <a16:creationId xmlns:a16="http://schemas.microsoft.com/office/drawing/2014/main" id="{0DF9E122-7422-C34F-93DE-75132661ABCE}"/>
              </a:ext>
            </a:extLst>
          </p:cNvPr>
          <p:cNvSpPr>
            <a:spLocks noGrp="1" noChangeArrowheads="1"/>
          </p:cNvSpPr>
          <p:nvPr>
            <p:ph type="body" idx="1"/>
          </p:nvPr>
        </p:nvSpPr>
        <p:spPr bwMode="auto">
          <a:xfrm>
            <a:off x="914401" y="1828801"/>
            <a:ext cx="10361084" cy="426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 name="Rectangle 4">
            <a:extLst>
              <a:ext uri="{FF2B5EF4-FFF2-40B4-BE49-F238E27FC236}">
                <a16:creationId xmlns:a16="http://schemas.microsoft.com/office/drawing/2014/main" id="{053E8648-A1C3-4724-8ABE-90E0993B1E27}"/>
              </a:ext>
            </a:extLst>
          </p:cNvPr>
          <p:cNvSpPr>
            <a:spLocks noGrp="1" noChangeArrowheads="1"/>
          </p:cNvSpPr>
          <p:nvPr>
            <p:ph type="dt"/>
          </p:nvPr>
        </p:nvSpPr>
        <p:spPr bwMode="auto">
          <a:xfrm>
            <a:off x="914401" y="6248401"/>
            <a:ext cx="2537884"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0" hangingPunct="0">
              <a:buClr>
                <a:srgbClr val="000000"/>
              </a:buClr>
              <a:buSzPct val="100000"/>
              <a:buFont typeface="Arial" charset="0"/>
              <a:buNone/>
              <a:defRPr sz="140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a:extLst>
              <a:ext uri="{FF2B5EF4-FFF2-40B4-BE49-F238E27FC236}">
                <a16:creationId xmlns:a16="http://schemas.microsoft.com/office/drawing/2014/main" id="{B341B669-C26B-4087-881E-007769E9CF10}"/>
              </a:ext>
            </a:extLst>
          </p:cNvPr>
          <p:cNvSpPr>
            <a:spLocks noGrp="1" noChangeArrowheads="1"/>
          </p:cNvSpPr>
          <p:nvPr>
            <p:ph type="ftr"/>
          </p:nvPr>
        </p:nvSpPr>
        <p:spPr bwMode="auto">
          <a:xfrm>
            <a:off x="4165601" y="6248401"/>
            <a:ext cx="3858684"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ctr" eaLnBrk="0" hangingPunct="0">
              <a:buClr>
                <a:srgbClr val="000000"/>
              </a:buClr>
              <a:buSzPct val="100000"/>
              <a:buFont typeface="Arial" charset="0"/>
              <a:buNone/>
              <a:defRPr sz="140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a:extLst>
              <a:ext uri="{FF2B5EF4-FFF2-40B4-BE49-F238E27FC236}">
                <a16:creationId xmlns:a16="http://schemas.microsoft.com/office/drawing/2014/main" id="{6529FB56-9A27-4A43-B1FA-9991379D56C9}"/>
              </a:ext>
            </a:extLst>
          </p:cNvPr>
          <p:cNvSpPr>
            <a:spLocks noGrp="1" noChangeArrowheads="1"/>
          </p:cNvSpPr>
          <p:nvPr>
            <p:ph type="sldNum"/>
          </p:nvPr>
        </p:nvSpPr>
        <p:spPr bwMode="auto">
          <a:xfrm>
            <a:off x="9550401" y="6324601"/>
            <a:ext cx="2537884"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0" hangingPunct="0">
              <a:buClr>
                <a:srgbClr val="000000"/>
              </a:buClr>
              <a:buSzPct val="100000"/>
              <a:buFont typeface="Arial" panose="020B0604020202020204" pitchFamily="34" charset="0"/>
              <a:buNone/>
              <a:defRPr sz="1400">
                <a:solidFill>
                  <a:srgbClr val="000000"/>
                </a:solidFill>
                <a:ea typeface="ヒラギノ角ゴ Pro W3" charset="-128"/>
              </a:defRPr>
            </a:lvl1pPr>
          </a:lstStyle>
          <a:p>
            <a:pPr>
              <a:defRPr/>
            </a:pPr>
            <a:fld id="{D1D74BDD-E563-604E-9D45-14649EDFE90A}" type="slidenum">
              <a:rPr lang="en-GB" altLang="en-US"/>
              <a:pPr>
                <a:defRPr/>
              </a:pPr>
              <a:t>‹#›</a:t>
            </a:fld>
            <a:endParaRPr lang="en-GB" altLang="en-US"/>
          </a:p>
        </p:txBody>
      </p:sp>
    </p:spTree>
    <p:extLst>
      <p:ext uri="{BB962C8B-B14F-4D97-AF65-F5344CB8AC3E}">
        <p14:creationId xmlns:p14="http://schemas.microsoft.com/office/powerpoint/2010/main" val="16788313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457200" rtl="0" eaLnBrk="0" fontAlgn="base" hangingPunct="0">
        <a:lnSpc>
          <a:spcPct val="86000"/>
        </a:lnSpc>
        <a:spcBef>
          <a:spcPct val="0"/>
        </a:spcBef>
        <a:spcAft>
          <a:spcPct val="0"/>
        </a:spcAft>
        <a:buClr>
          <a:srgbClr val="800000"/>
        </a:buClr>
        <a:buSzPct val="100000"/>
        <a:buFont typeface="Arial" panose="020B0604020202020204" pitchFamily="34" charset="0"/>
        <a:defRPr sz="4000" b="1">
          <a:solidFill>
            <a:srgbClr val="800000"/>
          </a:solidFill>
          <a:latin typeface="+mj-lt"/>
          <a:ea typeface="+mj-ea"/>
          <a:cs typeface="ヒラギノ角ゴ Pro W3" charset="-128"/>
        </a:defRPr>
      </a:lvl1pPr>
      <a:lvl2pPr algn="l" defTabSz="457200" rtl="0" eaLnBrk="0" fontAlgn="base" hangingPunct="0">
        <a:lnSpc>
          <a:spcPct val="86000"/>
        </a:lnSpc>
        <a:spcBef>
          <a:spcPct val="0"/>
        </a:spcBef>
        <a:spcAft>
          <a:spcPct val="0"/>
        </a:spcAft>
        <a:buClr>
          <a:srgbClr val="800000"/>
        </a:buClr>
        <a:buSzPct val="100000"/>
        <a:buFont typeface="Arial" panose="020B0604020202020204" pitchFamily="34" charset="0"/>
        <a:defRPr sz="4000" b="1">
          <a:solidFill>
            <a:srgbClr val="800000"/>
          </a:solidFill>
          <a:latin typeface="Arial" charset="0"/>
          <a:ea typeface="ヒラギノ角ゴ Pro W3" pitchFamily="1" charset="-128"/>
          <a:cs typeface="ヒラギノ角ゴ Pro W3" charset="-128"/>
        </a:defRPr>
      </a:lvl2pPr>
      <a:lvl3pPr algn="l" defTabSz="457200" rtl="0" eaLnBrk="0" fontAlgn="base" hangingPunct="0">
        <a:lnSpc>
          <a:spcPct val="86000"/>
        </a:lnSpc>
        <a:spcBef>
          <a:spcPct val="0"/>
        </a:spcBef>
        <a:spcAft>
          <a:spcPct val="0"/>
        </a:spcAft>
        <a:buClr>
          <a:srgbClr val="800000"/>
        </a:buClr>
        <a:buSzPct val="100000"/>
        <a:buFont typeface="Arial" panose="020B0604020202020204" pitchFamily="34" charset="0"/>
        <a:defRPr sz="4000" b="1">
          <a:solidFill>
            <a:srgbClr val="800000"/>
          </a:solidFill>
          <a:latin typeface="Arial" charset="0"/>
          <a:ea typeface="ヒラギノ角ゴ Pro W3" pitchFamily="1" charset="-128"/>
          <a:cs typeface="ヒラギノ角ゴ Pro W3" charset="-128"/>
        </a:defRPr>
      </a:lvl3pPr>
      <a:lvl4pPr algn="l" defTabSz="457200" rtl="0" eaLnBrk="0" fontAlgn="base" hangingPunct="0">
        <a:lnSpc>
          <a:spcPct val="86000"/>
        </a:lnSpc>
        <a:spcBef>
          <a:spcPct val="0"/>
        </a:spcBef>
        <a:spcAft>
          <a:spcPct val="0"/>
        </a:spcAft>
        <a:buClr>
          <a:srgbClr val="800000"/>
        </a:buClr>
        <a:buSzPct val="100000"/>
        <a:buFont typeface="Arial" panose="020B0604020202020204" pitchFamily="34" charset="0"/>
        <a:defRPr sz="4000" b="1">
          <a:solidFill>
            <a:srgbClr val="800000"/>
          </a:solidFill>
          <a:latin typeface="Arial" charset="0"/>
          <a:ea typeface="ヒラギノ角ゴ Pro W3" pitchFamily="1" charset="-128"/>
          <a:cs typeface="ヒラギノ角ゴ Pro W3" charset="-128"/>
        </a:defRPr>
      </a:lvl4pPr>
      <a:lvl5pPr algn="l" defTabSz="457200" rtl="0" eaLnBrk="0" fontAlgn="base" hangingPunct="0">
        <a:lnSpc>
          <a:spcPct val="86000"/>
        </a:lnSpc>
        <a:spcBef>
          <a:spcPct val="0"/>
        </a:spcBef>
        <a:spcAft>
          <a:spcPct val="0"/>
        </a:spcAft>
        <a:buClr>
          <a:srgbClr val="800000"/>
        </a:buClr>
        <a:buSzPct val="100000"/>
        <a:buFont typeface="Arial" panose="020B0604020202020204" pitchFamily="34" charset="0"/>
        <a:defRPr sz="4000" b="1">
          <a:solidFill>
            <a:srgbClr val="800000"/>
          </a:solidFill>
          <a:latin typeface="Arial" charset="0"/>
          <a:ea typeface="ヒラギノ角ゴ Pro W3" pitchFamily="1" charset="-128"/>
          <a:cs typeface="ヒラギノ角ゴ Pro W3" charset="-128"/>
        </a:defRPr>
      </a:lvl5pPr>
      <a:lvl6pPr marL="457200" algn="l" defTabSz="457200" rtl="0" eaLnBrk="0" fontAlgn="base" hangingPunct="0">
        <a:lnSpc>
          <a:spcPct val="86000"/>
        </a:lnSpc>
        <a:spcBef>
          <a:spcPct val="0"/>
        </a:spcBef>
        <a:spcAft>
          <a:spcPct val="0"/>
        </a:spcAft>
        <a:buClr>
          <a:srgbClr val="800000"/>
        </a:buClr>
        <a:buSzPct val="100000"/>
        <a:buFont typeface="Arial" charset="0"/>
        <a:defRPr sz="4000" b="1">
          <a:solidFill>
            <a:srgbClr val="800000"/>
          </a:solidFill>
          <a:latin typeface="Arial" charset="0"/>
          <a:ea typeface="ヒラギノ角ゴ Pro W3" pitchFamily="1" charset="-128"/>
        </a:defRPr>
      </a:lvl6pPr>
      <a:lvl7pPr marL="914400" algn="l" defTabSz="457200" rtl="0" eaLnBrk="0" fontAlgn="base" hangingPunct="0">
        <a:lnSpc>
          <a:spcPct val="86000"/>
        </a:lnSpc>
        <a:spcBef>
          <a:spcPct val="0"/>
        </a:spcBef>
        <a:spcAft>
          <a:spcPct val="0"/>
        </a:spcAft>
        <a:buClr>
          <a:srgbClr val="800000"/>
        </a:buClr>
        <a:buSzPct val="100000"/>
        <a:buFont typeface="Arial" charset="0"/>
        <a:defRPr sz="4000" b="1">
          <a:solidFill>
            <a:srgbClr val="800000"/>
          </a:solidFill>
          <a:latin typeface="Arial" charset="0"/>
          <a:ea typeface="ヒラギノ角ゴ Pro W3" pitchFamily="1" charset="-128"/>
        </a:defRPr>
      </a:lvl7pPr>
      <a:lvl8pPr marL="1371600" algn="l" defTabSz="457200" rtl="0" eaLnBrk="0" fontAlgn="base" hangingPunct="0">
        <a:lnSpc>
          <a:spcPct val="86000"/>
        </a:lnSpc>
        <a:spcBef>
          <a:spcPct val="0"/>
        </a:spcBef>
        <a:spcAft>
          <a:spcPct val="0"/>
        </a:spcAft>
        <a:buClr>
          <a:srgbClr val="800000"/>
        </a:buClr>
        <a:buSzPct val="100000"/>
        <a:buFont typeface="Arial" charset="0"/>
        <a:defRPr sz="4000" b="1">
          <a:solidFill>
            <a:srgbClr val="800000"/>
          </a:solidFill>
          <a:latin typeface="Arial" charset="0"/>
          <a:ea typeface="ヒラギノ角ゴ Pro W3" pitchFamily="1" charset="-128"/>
        </a:defRPr>
      </a:lvl8pPr>
      <a:lvl9pPr marL="1828800" algn="l" defTabSz="457200" rtl="0" eaLnBrk="0" fontAlgn="base" hangingPunct="0">
        <a:lnSpc>
          <a:spcPct val="86000"/>
        </a:lnSpc>
        <a:spcBef>
          <a:spcPct val="0"/>
        </a:spcBef>
        <a:spcAft>
          <a:spcPct val="0"/>
        </a:spcAft>
        <a:buClr>
          <a:srgbClr val="800000"/>
        </a:buClr>
        <a:buSzPct val="100000"/>
        <a:buFont typeface="Arial" charset="0"/>
        <a:defRPr sz="4000" b="1">
          <a:solidFill>
            <a:srgbClr val="800000"/>
          </a:solidFill>
          <a:latin typeface="Arial" charset="0"/>
          <a:ea typeface="ヒラギノ角ゴ Pro W3" pitchFamily="1" charset="-128"/>
        </a:defRPr>
      </a:lvl9pPr>
    </p:titleStyle>
    <p:bodyStyle>
      <a:lvl1pPr marL="341313" indent="-341313" algn="l" defTabSz="457200" rtl="0" eaLnBrk="0" fontAlgn="base" hangingPunct="0">
        <a:lnSpc>
          <a:spcPct val="86000"/>
        </a:lnSpc>
        <a:spcBef>
          <a:spcPts val="1200"/>
        </a:spcBef>
        <a:spcAft>
          <a:spcPct val="0"/>
        </a:spcAft>
        <a:buClr>
          <a:srgbClr val="000000"/>
        </a:buClr>
        <a:buSzPct val="100000"/>
        <a:buFont typeface="Arial" panose="020B0604020202020204" pitchFamily="34" charset="0"/>
        <a:buChar char="•"/>
        <a:defRPr sz="3200">
          <a:solidFill>
            <a:srgbClr val="000000"/>
          </a:solidFill>
          <a:latin typeface="+mn-lt"/>
          <a:ea typeface="+mn-ea"/>
          <a:cs typeface="ヒラギノ角ゴ Pro W3" charset="-128"/>
        </a:defRPr>
      </a:lvl1pPr>
      <a:lvl2pPr marL="741363" indent="-284163" algn="l" defTabSz="457200" rtl="0" eaLnBrk="0" fontAlgn="base" hangingPunct="0">
        <a:lnSpc>
          <a:spcPct val="96000"/>
        </a:lnSpc>
        <a:spcBef>
          <a:spcPts val="700"/>
        </a:spcBef>
        <a:spcAft>
          <a:spcPct val="0"/>
        </a:spcAft>
        <a:buClr>
          <a:srgbClr val="000000"/>
        </a:buClr>
        <a:buSzPct val="100000"/>
        <a:buFont typeface="Arial" panose="020B0604020202020204" pitchFamily="34" charset="0"/>
        <a:buChar char="–"/>
        <a:defRPr sz="2800">
          <a:solidFill>
            <a:srgbClr val="000000"/>
          </a:solidFill>
          <a:latin typeface="+mn-lt"/>
          <a:ea typeface="+mn-ea"/>
          <a:cs typeface="ヒラギノ角ゴ Pro W3" pitchFamily="-96" charset="-128"/>
        </a:defRPr>
      </a:lvl2pPr>
      <a:lvl3pPr marL="1143000" indent="-228600" algn="l" defTabSz="457200" rtl="0" eaLnBrk="0" fontAlgn="base" hangingPunct="0">
        <a:lnSpc>
          <a:spcPct val="96000"/>
        </a:lnSpc>
        <a:spcBef>
          <a:spcPts val="600"/>
        </a:spcBef>
        <a:spcAft>
          <a:spcPct val="0"/>
        </a:spcAft>
        <a:buClr>
          <a:srgbClr val="000000"/>
        </a:buClr>
        <a:buSzPct val="100000"/>
        <a:buFont typeface="Arial" panose="020B0604020202020204" pitchFamily="34" charset="0"/>
        <a:buChar char="•"/>
        <a:defRPr sz="2400">
          <a:solidFill>
            <a:srgbClr val="000000"/>
          </a:solidFill>
          <a:latin typeface="+mn-lt"/>
          <a:ea typeface="ＭＳ Ｐゴシック" pitchFamily="34" charset="-128"/>
          <a:cs typeface="ＭＳ Ｐゴシック" pitchFamily="68" charset="-128"/>
        </a:defRPr>
      </a:lvl3pPr>
      <a:lvl4pPr marL="16002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4pPr>
      <a:lvl5pPr marL="20574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5pPr>
      <a:lvl6pPr marL="25146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409ECF-BE75-4008-A7A3-ECF98C621D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5823A8-B837-4BEE-B020-6D0A9D2DC4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0ED24-D4F3-41D7-B2EE-62D9905C32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C25796-03F5-4448-9B95-E87DA2EC694E}" type="datetimeFigureOut">
              <a:rPr lang="en-US" smtClean="0"/>
              <a:t>10/8/22</a:t>
            </a:fld>
            <a:endParaRPr lang="en-US"/>
          </a:p>
        </p:txBody>
      </p:sp>
      <p:sp>
        <p:nvSpPr>
          <p:cNvPr id="5" name="Footer Placeholder 4">
            <a:extLst>
              <a:ext uri="{FF2B5EF4-FFF2-40B4-BE49-F238E27FC236}">
                <a16:creationId xmlns:a16="http://schemas.microsoft.com/office/drawing/2014/main" id="{5C920231-8E25-4DEF-811A-1786A4A78A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1DC791-923D-4E91-A587-F3FEFF2B6A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3285C8-327E-4434-A967-01EDE455894D}" type="slidenum">
              <a:rPr lang="en-US" smtClean="0"/>
              <a:t>‹#›</a:t>
            </a:fld>
            <a:endParaRPr lang="en-US"/>
          </a:p>
        </p:txBody>
      </p:sp>
    </p:spTree>
    <p:extLst>
      <p:ext uri="{BB962C8B-B14F-4D97-AF65-F5344CB8AC3E}">
        <p14:creationId xmlns:p14="http://schemas.microsoft.com/office/powerpoint/2010/main" val="314326815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31CFA377-569B-A546-928B-732489485C37}" type="datetimeFigureOut">
              <a:rPr lang="en-US" smtClean="0"/>
              <a:t>10/8/22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F2FE2880-BF75-3F4C-9DBC-EACC69B5B63C}" type="slidenum">
              <a:rPr lang="en-US" smtClean="0"/>
              <a:t>‹#›</a:t>
            </a:fld>
            <a:endParaRPr lang="en-US"/>
          </a:p>
        </p:txBody>
      </p:sp>
      <p:pic>
        <p:nvPicPr>
          <p:cNvPr id="1031" name="Picture 6" descr="Banner.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1" y="0"/>
            <a:ext cx="12206817"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841911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5.xml"/><Relationship Id="rId5" Type="http://schemas.openxmlformats.org/officeDocument/2006/relationships/image" Target="../media/image23.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7.xml"/><Relationship Id="rId5" Type="http://schemas.openxmlformats.org/officeDocument/2006/relationships/image" Target="../media/image29.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7.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40.jpg"/></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30.xml"/><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5.xml"/><Relationship Id="rId1" Type="http://schemas.openxmlformats.org/officeDocument/2006/relationships/slideLayout" Target="../slideLayouts/slideLayout30.xml"/><Relationship Id="rId4" Type="http://schemas.openxmlformats.org/officeDocument/2006/relationships/image" Target="../media/image53.jp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30.xml"/><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30.xml"/><Relationship Id="rId4" Type="http://schemas.openxmlformats.org/officeDocument/2006/relationships/image" Target="../media/image52.jp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30.xml"/><Relationship Id="rId4" Type="http://schemas.openxmlformats.org/officeDocument/2006/relationships/image" Target="../media/image52.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30.xml"/><Relationship Id="rId5" Type="http://schemas.openxmlformats.org/officeDocument/2006/relationships/image" Target="../media/image56.jpe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1.xml"/><Relationship Id="rId1" Type="http://schemas.openxmlformats.org/officeDocument/2006/relationships/slideLayout" Target="../slideLayouts/slideLayout30.xml"/><Relationship Id="rId4" Type="http://schemas.openxmlformats.org/officeDocument/2006/relationships/image" Target="../media/image57.jp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7.xml"/><Relationship Id="rId1" Type="http://schemas.openxmlformats.org/officeDocument/2006/relationships/slideLayout" Target="../slideLayouts/slideLayout25.xml"/><Relationship Id="rId4" Type="http://schemas.openxmlformats.org/officeDocument/2006/relationships/image" Target="../media/image62.jpg"/></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8.xml"/><Relationship Id="rId1" Type="http://schemas.openxmlformats.org/officeDocument/2006/relationships/slideLayout" Target="../slideLayouts/slideLayout25.xml"/><Relationship Id="rId4" Type="http://schemas.openxmlformats.org/officeDocument/2006/relationships/image" Target="../media/image7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9.xml"/><Relationship Id="rId1" Type="http://schemas.openxmlformats.org/officeDocument/2006/relationships/slideLayout" Target="../slideLayouts/slideLayout25.xml"/><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0.xml"/><Relationship Id="rId1" Type="http://schemas.openxmlformats.org/officeDocument/2006/relationships/slideLayout" Target="../slideLayouts/slideLayout25.xml"/><Relationship Id="rId4" Type="http://schemas.openxmlformats.org/officeDocument/2006/relationships/image" Target="../media/image74.jpeg"/></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2.xml"/><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3.xm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64.xm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6.xml"/><Relationship Id="rId1" Type="http://schemas.openxmlformats.org/officeDocument/2006/relationships/slideLayout" Target="../slideLayouts/slideLayout29.xml"/><Relationship Id="rId4" Type="http://schemas.openxmlformats.org/officeDocument/2006/relationships/image" Target="../media/image80.jpeg"/></Relationships>
</file>

<file path=ppt/slides/_rels/slide6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7.xml"/><Relationship Id="rId1" Type="http://schemas.openxmlformats.org/officeDocument/2006/relationships/slideLayout" Target="../slideLayouts/slideLayout29.xml"/><Relationship Id="rId5" Type="http://schemas.microsoft.com/office/2007/relationships/hdphoto" Target="../media/hdphoto1.wdp"/><Relationship Id="rId4" Type="http://schemas.openxmlformats.org/officeDocument/2006/relationships/image" Target="../media/image82.png"/></Relationships>
</file>

<file path=ppt/slides/_rels/slide69.xml.rels><?xml version="1.0" encoding="UTF-8" standalone="yes"?>
<Relationships xmlns="http://schemas.openxmlformats.org/package/2006/relationships"><Relationship Id="rId3" Type="http://schemas.openxmlformats.org/officeDocument/2006/relationships/image" Target="../media/image81.jpeg"/><Relationship Id="rId7" Type="http://schemas.microsoft.com/office/2007/relationships/hdphoto" Target="../media/hdphoto2.wdp"/><Relationship Id="rId2" Type="http://schemas.openxmlformats.org/officeDocument/2006/relationships/notesSlide" Target="../notesSlides/notesSlide68.xml"/><Relationship Id="rId1" Type="http://schemas.openxmlformats.org/officeDocument/2006/relationships/slideLayout" Target="../slideLayouts/slideLayout29.xml"/><Relationship Id="rId6" Type="http://schemas.openxmlformats.org/officeDocument/2006/relationships/image" Target="../media/image82.png"/><Relationship Id="rId5" Type="http://schemas.openxmlformats.org/officeDocument/2006/relationships/image" Target="../media/image80.jpeg"/><Relationship Id="rId4" Type="http://schemas.openxmlformats.org/officeDocument/2006/relationships/image" Target="../media/image79.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9.xml"/><Relationship Id="rId1" Type="http://schemas.openxmlformats.org/officeDocument/2006/relationships/slideLayout" Target="../slideLayouts/slideLayout25.xml"/><Relationship Id="rId4" Type="http://schemas.openxmlformats.org/officeDocument/2006/relationships/image" Target="../media/image84.jpeg"/></Relationships>
</file>

<file path=ppt/slides/_rels/slide7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70.xml"/><Relationship Id="rId1" Type="http://schemas.openxmlformats.org/officeDocument/2006/relationships/slideLayout" Target="../slideLayouts/slideLayout25.xml"/><Relationship Id="rId4" Type="http://schemas.openxmlformats.org/officeDocument/2006/relationships/image" Target="../media/image86.jpeg"/></Relationships>
</file>

<file path=ppt/slides/_rels/slide7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71.xml"/><Relationship Id="rId1" Type="http://schemas.openxmlformats.org/officeDocument/2006/relationships/slideLayout" Target="../slideLayouts/slideLayout25.xml"/><Relationship Id="rId4" Type="http://schemas.openxmlformats.org/officeDocument/2006/relationships/image" Target="../media/image86.jpeg"/></Relationships>
</file>

<file path=ppt/slides/_rels/slide7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2.xml"/><Relationship Id="rId1" Type="http://schemas.openxmlformats.org/officeDocument/2006/relationships/slideLayout" Target="../slideLayouts/slideLayout25.xml"/><Relationship Id="rId4" Type="http://schemas.openxmlformats.org/officeDocument/2006/relationships/image" Target="../media/image89.jpeg"/></Relationships>
</file>

<file path=ppt/slides/_rels/slide7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3.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4.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0.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0A67FD-7E8E-4D41-A422-500B75E8023F}"/>
              </a:ext>
            </a:extLst>
          </p:cNvPr>
          <p:cNvSpPr>
            <a:spLocks noGrp="1"/>
          </p:cNvSpPr>
          <p:nvPr>
            <p:ph type="title"/>
          </p:nvPr>
        </p:nvSpPr>
        <p:spPr>
          <a:xfrm>
            <a:off x="609600" y="274638"/>
            <a:ext cx="10972800" cy="1143000"/>
          </a:xfrm>
        </p:spPr>
        <p:txBody>
          <a:bodyPr wrap="square" anchor="ctr">
            <a:noAutofit/>
          </a:bodyPr>
          <a:lstStyle/>
          <a:p>
            <a:pPr>
              <a:lnSpc>
                <a:spcPct val="9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dirty="0">
                <a:solidFill>
                  <a:srgbClr val="9B2D1F"/>
                </a:solidFill>
                <a:latin typeface="+mn-lt"/>
              </a:rPr>
              <a:t>Session One of Integrated Pest Management in Multifamily Housing: </a:t>
            </a:r>
            <a:r>
              <a:rPr lang="en-US" sz="3600" b="1" dirty="0">
                <a:solidFill>
                  <a:srgbClr val="9B2D1F"/>
                </a:solidFill>
                <a:latin typeface="+mn-lt"/>
              </a:rPr>
              <a:t>IPM and Pesticide Use</a:t>
            </a:r>
          </a:p>
        </p:txBody>
      </p:sp>
      <p:pic>
        <p:nvPicPr>
          <p:cNvPr id="7" name="Picture 6">
            <a:extLst>
              <a:ext uri="{FF2B5EF4-FFF2-40B4-BE49-F238E27FC236}">
                <a16:creationId xmlns:a16="http://schemas.microsoft.com/office/drawing/2014/main" id="{498B7C13-21FC-4A1B-8FEA-1ED64022557F}"/>
              </a:ext>
            </a:extLst>
          </p:cNvPr>
          <p:cNvPicPr>
            <a:picLocks noChangeAspect="1"/>
          </p:cNvPicPr>
          <p:nvPr/>
        </p:nvPicPr>
        <p:blipFill>
          <a:blip r:embed="rId3"/>
          <a:stretch>
            <a:fillRect/>
          </a:stretch>
        </p:blipFill>
        <p:spPr>
          <a:xfrm>
            <a:off x="609600" y="2018953"/>
            <a:ext cx="5384800" cy="4455921"/>
          </a:xfrm>
          <a:prstGeom prst="rect">
            <a:avLst/>
          </a:prstGeom>
          <a:noFill/>
        </p:spPr>
      </p:pic>
      <p:sp>
        <p:nvSpPr>
          <p:cNvPr id="3" name="Content Placeholder 2">
            <a:extLst>
              <a:ext uri="{FF2B5EF4-FFF2-40B4-BE49-F238E27FC236}">
                <a16:creationId xmlns:a16="http://schemas.microsoft.com/office/drawing/2014/main" id="{398192BF-E9B2-44EB-8FCA-029334AFC18B}"/>
              </a:ext>
            </a:extLst>
          </p:cNvPr>
          <p:cNvSpPr>
            <a:spLocks noGrp="1"/>
          </p:cNvSpPr>
          <p:nvPr>
            <p:ph sz="half" idx="2"/>
          </p:nvPr>
        </p:nvSpPr>
        <p:spPr>
          <a:xfrm>
            <a:off x="6197600" y="1600201"/>
            <a:ext cx="5384800" cy="4525963"/>
          </a:xfrm>
        </p:spPr>
        <p:txBody>
          <a:bodyPr wrap="square" anchor="t">
            <a:normAutofit/>
          </a:bodyPr>
          <a:lstStyle/>
          <a:p>
            <a:pPr marL="336550" indent="-336550">
              <a:lnSpc>
                <a:spcPct val="90000"/>
              </a:lnSpc>
              <a:spcBef>
                <a:spcPts val="0"/>
              </a:spcBef>
              <a:spcAft>
                <a:spcPts val="600"/>
              </a:spcAft>
              <a:buClrTx/>
              <a:buFont typeface="Arial" panose="020B0604020202020204" pitchFamily="34" charset="0"/>
              <a:buChar char="•"/>
            </a:pPr>
            <a:r>
              <a:rPr lang="en-US"/>
              <a:t>StopPests is a program of the Northeastern IPM Center of Cornell University, funded by HUD’s Office of Lead Hazard Control and Healthy Homes.</a:t>
            </a:r>
          </a:p>
          <a:p>
            <a:pPr marL="336550" indent="-336550">
              <a:lnSpc>
                <a:spcPct val="90000"/>
              </a:lnSpc>
              <a:spcBef>
                <a:spcPts val="0"/>
              </a:spcBef>
              <a:spcAft>
                <a:spcPts val="600"/>
              </a:spcAft>
              <a:buClrTx/>
              <a:buFont typeface="Arial" panose="020B0604020202020204" pitchFamily="34" charset="0"/>
              <a:buChar char="•"/>
            </a:pPr>
            <a:r>
              <a:rPr lang="en-US"/>
              <a:t>Training content is research-based.</a:t>
            </a:r>
          </a:p>
          <a:p>
            <a:pPr marL="336550" indent="-336550">
              <a:lnSpc>
                <a:spcPct val="90000"/>
              </a:lnSpc>
              <a:spcBef>
                <a:spcPts val="0"/>
              </a:spcBef>
              <a:spcAft>
                <a:spcPts val="600"/>
              </a:spcAft>
              <a:buClrTx/>
              <a:buFont typeface="Arial" panose="020B0604020202020204" pitchFamily="34" charset="0"/>
              <a:buChar char="•"/>
            </a:pPr>
            <a:r>
              <a:rPr lang="en-US"/>
              <a:t>Products, vendors or commercial services pictured or mentioned are illustrative, not endorsements.</a:t>
            </a:r>
          </a:p>
        </p:txBody>
      </p:sp>
    </p:spTree>
    <p:extLst>
      <p:ext uri="{BB962C8B-B14F-4D97-AF65-F5344CB8AC3E}">
        <p14:creationId xmlns:p14="http://schemas.microsoft.com/office/powerpoint/2010/main" val="146786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D8F18D-E996-4D32-B82C-17C5C66FC725}"/>
              </a:ext>
            </a:extLst>
          </p:cNvPr>
          <p:cNvSpPr/>
          <p:nvPr/>
        </p:nvSpPr>
        <p:spPr>
          <a:xfrm>
            <a:off x="1154083" y="1592826"/>
            <a:ext cx="10231672" cy="383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8BFDB041-034C-498A-BA22-EB5967A6ADDA}"/>
              </a:ext>
            </a:extLst>
          </p:cNvPr>
          <p:cNvSpPr>
            <a:spLocks noGrp="1"/>
          </p:cNvSpPr>
          <p:nvPr>
            <p:ph type="title"/>
          </p:nvPr>
        </p:nvSpPr>
        <p:spPr>
          <a:xfrm>
            <a:off x="1097280" y="4924219"/>
            <a:ext cx="10113645" cy="1535565"/>
          </a:xfrm>
        </p:spPr>
        <p:txBody>
          <a:bodyPr/>
          <a:lstStyle/>
          <a:p>
            <a:br>
              <a:rPr lang="en-US" dirty="0"/>
            </a:br>
            <a:br>
              <a:rPr lang="en-US" dirty="0"/>
            </a:br>
            <a:br>
              <a:rPr lang="en-US" dirty="0"/>
            </a:br>
            <a:br>
              <a:rPr lang="en-US" dirty="0"/>
            </a:br>
            <a:endParaRPr lang="en-US" dirty="0"/>
          </a:p>
        </p:txBody>
      </p:sp>
      <p:sp>
        <p:nvSpPr>
          <p:cNvPr id="14" name="Rectangle 3">
            <a:extLst>
              <a:ext uri="{FF2B5EF4-FFF2-40B4-BE49-F238E27FC236}">
                <a16:creationId xmlns:a16="http://schemas.microsoft.com/office/drawing/2014/main" id="{6CB57B3D-9CB5-49B8-829E-0267049FFD14}"/>
              </a:ext>
            </a:extLst>
          </p:cNvPr>
          <p:cNvSpPr>
            <a:spLocks noGrp="1" noChangeArrowheads="1"/>
          </p:cNvSpPr>
          <p:nvPr>
            <p:ph type="body" sz="half" idx="2"/>
          </p:nvPr>
        </p:nvSpPr>
        <p:spPr>
          <a:xfrm>
            <a:off x="1059389" y="2236535"/>
            <a:ext cx="9631262" cy="3085191"/>
          </a:xfrm>
        </p:spPr>
        <p:txBody>
          <a:bodyPr>
            <a:noAutofit/>
          </a:bodyPr>
          <a:lstStyle/>
          <a:p>
            <a:pPr marL="609600" indent="-609600">
              <a:lnSpc>
                <a:spcPct val="76000"/>
              </a:lnSpc>
              <a:buFont typeface="Times" pitchFamily="2" charset="0"/>
              <a:buChar char="•"/>
            </a:pPr>
            <a:r>
              <a:rPr lang="en-US" altLang="en-US" sz="3600" dirty="0"/>
              <a:t>Cockroaches</a:t>
            </a:r>
          </a:p>
          <a:p>
            <a:pPr marL="609600" indent="-609600">
              <a:lnSpc>
                <a:spcPct val="76000"/>
              </a:lnSpc>
              <a:buFont typeface="Times" pitchFamily="2" charset="0"/>
              <a:buChar char="•"/>
            </a:pPr>
            <a:r>
              <a:rPr lang="en-US" altLang="en-US" sz="3600" dirty="0"/>
              <a:t>Mice</a:t>
            </a:r>
          </a:p>
          <a:p>
            <a:pPr marL="609600" indent="-609600">
              <a:lnSpc>
                <a:spcPct val="76000"/>
              </a:lnSpc>
              <a:buFont typeface="Times" pitchFamily="2" charset="0"/>
              <a:buChar char="•"/>
            </a:pPr>
            <a:r>
              <a:rPr lang="en-US" altLang="en-US" sz="3600" dirty="0"/>
              <a:t>Rats </a:t>
            </a:r>
          </a:p>
          <a:p>
            <a:pPr marL="609600" indent="-609600">
              <a:lnSpc>
                <a:spcPct val="76000"/>
              </a:lnSpc>
              <a:buFont typeface="Times" pitchFamily="2" charset="0"/>
              <a:buChar char="•"/>
            </a:pPr>
            <a:r>
              <a:rPr lang="en-US" altLang="en-US" sz="3600" dirty="0"/>
              <a:t>Bed Bugs</a:t>
            </a:r>
          </a:p>
          <a:p>
            <a:pPr marL="609600" indent="-609600">
              <a:lnSpc>
                <a:spcPct val="76000"/>
              </a:lnSpc>
              <a:buFont typeface="Times" pitchFamily="2" charset="0"/>
              <a:buChar char="•"/>
            </a:pPr>
            <a:r>
              <a:rPr lang="en-US" altLang="en-US" sz="3600" dirty="0"/>
              <a:t>Other</a:t>
            </a:r>
          </a:p>
        </p:txBody>
      </p:sp>
      <p:sp>
        <p:nvSpPr>
          <p:cNvPr id="63490" name="Slide Number Placeholder 5">
            <a:extLst>
              <a:ext uri="{FF2B5EF4-FFF2-40B4-BE49-F238E27FC236}">
                <a16:creationId xmlns:a16="http://schemas.microsoft.com/office/drawing/2014/main" id="{05692A39-0F91-DC49-9F9E-414EEDA32C6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86000"/>
              </a:lnSpc>
              <a:spcBef>
                <a:spcPts val="12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ヒラギノ角ゴ Pro W3" panose="020B0300000000000000" pitchFamily="34" charset="-128"/>
              </a:defRPr>
            </a:lvl1pPr>
            <a:lvl2pPr marL="37931725" indent="-37474525">
              <a:lnSpc>
                <a:spcPct val="96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ヒラギノ角ゴ Pro W3" panose="020B0300000000000000" pitchFamily="34" charset="-128"/>
              </a:defRPr>
            </a:lvl2pPr>
            <a:lvl3pPr marL="1143000" indent="-228600">
              <a:lnSpc>
                <a:spcPct val="96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marL="1600200" indent="-228600">
              <a:lnSpc>
                <a:spcPct val="96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marL="2057400" indent="-228600">
              <a:lnSpc>
                <a:spcPct val="96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nSpc>
                <a:spcPct val="100000"/>
              </a:lnSpc>
              <a:spcBef>
                <a:spcPct val="0"/>
              </a:spcBef>
              <a:buFont typeface="Arial" panose="020B0604020202020204" pitchFamily="34" charset="0"/>
              <a:buNone/>
            </a:pPr>
            <a:fld id="{9CED851F-0A82-6C4F-922C-006AD6ABA6E4}" type="slidenum">
              <a:rPr lang="en-GB" altLang="en-US" sz="1400"/>
              <a:pPr>
                <a:lnSpc>
                  <a:spcPct val="100000"/>
                </a:lnSpc>
                <a:spcBef>
                  <a:spcPct val="0"/>
                </a:spcBef>
                <a:buFont typeface="Arial" panose="020B0604020202020204" pitchFamily="34" charset="0"/>
                <a:buNone/>
              </a:pPr>
              <a:t>10</a:t>
            </a:fld>
            <a:endParaRPr lang="en-GB" altLang="en-US" sz="1400"/>
          </a:p>
        </p:txBody>
      </p:sp>
      <p:sp>
        <p:nvSpPr>
          <p:cNvPr id="15" name="Rectangle 3">
            <a:extLst>
              <a:ext uri="{FF2B5EF4-FFF2-40B4-BE49-F238E27FC236}">
                <a16:creationId xmlns:a16="http://schemas.microsoft.com/office/drawing/2014/main" id="{7753A0C5-2024-42C1-810A-EDE700071A75}"/>
              </a:ext>
            </a:extLst>
          </p:cNvPr>
          <p:cNvSpPr>
            <a:spLocks noGrp="1" noChangeArrowheads="1"/>
          </p:cNvSpPr>
          <p:nvPr>
            <p:ph idx="4294967295"/>
          </p:nvPr>
        </p:nvSpPr>
        <p:spPr>
          <a:xfrm>
            <a:off x="0" y="225425"/>
            <a:ext cx="11472863" cy="1751013"/>
          </a:xfrm>
        </p:spPr>
        <p:txBody>
          <a:bodyPr>
            <a:noAutofit/>
          </a:bodyPr>
          <a:lstStyle/>
          <a:p>
            <a:pPr marL="0" indent="0" algn="ctr">
              <a:lnSpc>
                <a:spcPct val="76000"/>
              </a:lnSpc>
              <a:spcBef>
                <a:spcPct val="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5400" b="1" dirty="0">
                <a:solidFill>
                  <a:srgbClr val="9B2D1F"/>
                </a:solidFill>
              </a:rPr>
              <a:t>What is the most troublesome pest in your housing? </a:t>
            </a:r>
          </a:p>
        </p:txBody>
      </p:sp>
    </p:spTree>
    <p:extLst>
      <p:ext uri="{BB962C8B-B14F-4D97-AF65-F5344CB8AC3E}">
        <p14:creationId xmlns:p14="http://schemas.microsoft.com/office/powerpoint/2010/main" val="2446822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D8F18D-E996-4D32-B82C-17C5C66FC725}"/>
              </a:ext>
            </a:extLst>
          </p:cNvPr>
          <p:cNvSpPr/>
          <p:nvPr/>
        </p:nvSpPr>
        <p:spPr>
          <a:xfrm>
            <a:off x="1154083" y="1592826"/>
            <a:ext cx="10231672" cy="383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91" name="Rectangle 2">
            <a:extLst>
              <a:ext uri="{FF2B5EF4-FFF2-40B4-BE49-F238E27FC236}">
                <a16:creationId xmlns:a16="http://schemas.microsoft.com/office/drawing/2014/main" id="{83220130-417D-7D4E-9564-428DB75BDB58}"/>
              </a:ext>
            </a:extLst>
          </p:cNvPr>
          <p:cNvSpPr>
            <a:spLocks noGrp="1" noChangeArrowheads="1"/>
          </p:cNvSpPr>
          <p:nvPr>
            <p:ph type="title"/>
          </p:nvPr>
        </p:nvSpPr>
        <p:spPr>
          <a:xfrm>
            <a:off x="845367" y="2867948"/>
            <a:ext cx="3137698" cy="2427100"/>
          </a:xfrm>
        </p:spPr>
        <p:txBody>
          <a:bodyPr>
            <a:normAutofit fontScale="90000"/>
          </a:bodyPr>
          <a:lstStyle/>
          <a:p>
            <a:r>
              <a:rPr lang="en-US" altLang="en-US" sz="6600" b="1" dirty="0">
                <a:solidFill>
                  <a:srgbClr val="9B2D1F"/>
                </a:solidFill>
                <a:latin typeface="+mn-lt"/>
              </a:rPr>
              <a:t>Three Priority Pests</a:t>
            </a:r>
          </a:p>
        </p:txBody>
      </p:sp>
      <p:sp>
        <p:nvSpPr>
          <p:cNvPr id="63492" name="Rectangle 3">
            <a:extLst>
              <a:ext uri="{FF2B5EF4-FFF2-40B4-BE49-F238E27FC236}">
                <a16:creationId xmlns:a16="http://schemas.microsoft.com/office/drawing/2014/main" id="{42ED04F4-817A-E04C-9B69-766CDB0CCCEB}"/>
              </a:ext>
            </a:extLst>
          </p:cNvPr>
          <p:cNvSpPr>
            <a:spLocks noGrp="1" noChangeArrowheads="1"/>
          </p:cNvSpPr>
          <p:nvPr>
            <p:ph idx="1"/>
          </p:nvPr>
        </p:nvSpPr>
        <p:spPr>
          <a:xfrm>
            <a:off x="6096000" y="2960259"/>
            <a:ext cx="4925167" cy="2308917"/>
          </a:xfrm>
        </p:spPr>
        <p:txBody>
          <a:bodyPr>
            <a:normAutofit/>
          </a:bodyPr>
          <a:lstStyle/>
          <a:p>
            <a:pPr marL="609600" indent="-609600">
              <a:lnSpc>
                <a:spcPct val="76000"/>
              </a:lnSpc>
              <a:buFont typeface="Times" pitchFamily="2" charset="0"/>
              <a:buChar char="•"/>
            </a:pPr>
            <a:r>
              <a:rPr lang="en-US" altLang="en-US" sz="4800" b="1" dirty="0"/>
              <a:t>Cockroaches</a:t>
            </a:r>
            <a:endParaRPr lang="en-US" altLang="en-US" sz="4800" dirty="0"/>
          </a:p>
          <a:p>
            <a:pPr marL="609600" indent="-609600">
              <a:lnSpc>
                <a:spcPct val="76000"/>
              </a:lnSpc>
              <a:buFont typeface="Times" pitchFamily="2" charset="0"/>
              <a:buChar char="•"/>
            </a:pPr>
            <a:r>
              <a:rPr lang="en-US" altLang="en-US" sz="4800" b="1" dirty="0"/>
              <a:t>Rodents </a:t>
            </a:r>
          </a:p>
          <a:p>
            <a:pPr marL="609600" indent="-609600">
              <a:lnSpc>
                <a:spcPct val="76000"/>
              </a:lnSpc>
              <a:buFont typeface="Times" pitchFamily="2" charset="0"/>
              <a:buChar char="•"/>
            </a:pPr>
            <a:r>
              <a:rPr lang="en-US" altLang="en-US" sz="4800" b="1" dirty="0"/>
              <a:t>Bed Bugs</a:t>
            </a:r>
            <a:endParaRPr lang="en-US" altLang="en-US" sz="4800" dirty="0"/>
          </a:p>
        </p:txBody>
      </p:sp>
      <p:sp>
        <p:nvSpPr>
          <p:cNvPr id="63490" name="Slide Number Placeholder 5">
            <a:extLst>
              <a:ext uri="{FF2B5EF4-FFF2-40B4-BE49-F238E27FC236}">
                <a16:creationId xmlns:a16="http://schemas.microsoft.com/office/drawing/2014/main" id="{05692A39-0F91-DC49-9F9E-414EEDA32C6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86000"/>
              </a:lnSpc>
              <a:spcBef>
                <a:spcPts val="12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ヒラギノ角ゴ Pro W3" panose="020B0300000000000000" pitchFamily="34" charset="-128"/>
              </a:defRPr>
            </a:lvl1pPr>
            <a:lvl2pPr marL="37931725" indent="-37474525">
              <a:lnSpc>
                <a:spcPct val="96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ヒラギノ角ゴ Pro W3" panose="020B0300000000000000" pitchFamily="34" charset="-128"/>
              </a:defRPr>
            </a:lvl2pPr>
            <a:lvl3pPr marL="1143000" indent="-228600">
              <a:lnSpc>
                <a:spcPct val="96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marL="1600200" indent="-228600">
              <a:lnSpc>
                <a:spcPct val="96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marL="2057400" indent="-228600">
              <a:lnSpc>
                <a:spcPct val="96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nSpc>
                <a:spcPct val="100000"/>
              </a:lnSpc>
              <a:spcBef>
                <a:spcPct val="0"/>
              </a:spcBef>
              <a:buFont typeface="Arial" panose="020B0604020202020204" pitchFamily="34" charset="0"/>
              <a:buNone/>
            </a:pPr>
            <a:fld id="{9CED851F-0A82-6C4F-922C-006AD6ABA6E4}" type="slidenum">
              <a:rPr lang="en-GB" altLang="en-US" sz="1400"/>
              <a:pPr>
                <a:lnSpc>
                  <a:spcPct val="100000"/>
                </a:lnSpc>
                <a:spcBef>
                  <a:spcPct val="0"/>
                </a:spcBef>
                <a:buFont typeface="Arial" panose="020B0604020202020204" pitchFamily="34" charset="0"/>
                <a:buNone/>
              </a:pPr>
              <a:t>11</a:t>
            </a:fld>
            <a:endParaRPr lang="en-GB" altLang="en-US" sz="1400"/>
          </a:p>
        </p:txBody>
      </p:sp>
    </p:spTree>
    <p:extLst>
      <p:ext uri="{BB962C8B-B14F-4D97-AF65-F5344CB8AC3E}">
        <p14:creationId xmlns:p14="http://schemas.microsoft.com/office/powerpoint/2010/main" val="4021558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D8F18D-E996-4D32-B82C-17C5C66FC725}"/>
              </a:ext>
            </a:extLst>
          </p:cNvPr>
          <p:cNvSpPr/>
          <p:nvPr/>
        </p:nvSpPr>
        <p:spPr>
          <a:xfrm>
            <a:off x="1154083" y="1592826"/>
            <a:ext cx="10231672" cy="383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91" name="Rectangle 2">
            <a:extLst>
              <a:ext uri="{FF2B5EF4-FFF2-40B4-BE49-F238E27FC236}">
                <a16:creationId xmlns:a16="http://schemas.microsoft.com/office/drawing/2014/main" id="{83220130-417D-7D4E-9564-428DB75BDB58}"/>
              </a:ext>
            </a:extLst>
          </p:cNvPr>
          <p:cNvSpPr>
            <a:spLocks noGrp="1" noChangeArrowheads="1"/>
          </p:cNvSpPr>
          <p:nvPr>
            <p:ph type="title"/>
          </p:nvPr>
        </p:nvSpPr>
        <p:spPr>
          <a:xfrm>
            <a:off x="393836" y="2095330"/>
            <a:ext cx="3137698" cy="2427100"/>
          </a:xfrm>
        </p:spPr>
        <p:txBody>
          <a:bodyPr>
            <a:normAutofit fontScale="90000"/>
          </a:bodyPr>
          <a:lstStyle/>
          <a:p>
            <a:r>
              <a:rPr lang="en-US" altLang="en-US" sz="6600" b="1" dirty="0">
                <a:solidFill>
                  <a:srgbClr val="9B2D1F"/>
                </a:solidFill>
                <a:latin typeface="+mn-lt"/>
              </a:rPr>
              <a:t>Three Priority Pests</a:t>
            </a:r>
          </a:p>
        </p:txBody>
      </p:sp>
      <p:sp>
        <p:nvSpPr>
          <p:cNvPr id="63492" name="Rectangle 3">
            <a:extLst>
              <a:ext uri="{FF2B5EF4-FFF2-40B4-BE49-F238E27FC236}">
                <a16:creationId xmlns:a16="http://schemas.microsoft.com/office/drawing/2014/main" id="{42ED04F4-817A-E04C-9B69-766CDB0CCCEB}"/>
              </a:ext>
            </a:extLst>
          </p:cNvPr>
          <p:cNvSpPr>
            <a:spLocks noGrp="1" noChangeArrowheads="1"/>
          </p:cNvSpPr>
          <p:nvPr>
            <p:ph idx="1"/>
          </p:nvPr>
        </p:nvSpPr>
        <p:spPr>
          <a:xfrm>
            <a:off x="718050" y="424333"/>
            <a:ext cx="10864350" cy="855076"/>
          </a:xfrm>
        </p:spPr>
        <p:txBody>
          <a:bodyPr>
            <a:normAutofit/>
          </a:bodyPr>
          <a:lstStyle/>
          <a:p>
            <a:pPr marL="0" indent="0" algn="ctr">
              <a:lnSpc>
                <a:spcPct val="76000"/>
              </a:lnSpc>
              <a:buNone/>
            </a:pPr>
            <a:r>
              <a:rPr lang="en-US" altLang="en-US" sz="5900" b="1" dirty="0">
                <a:solidFill>
                  <a:srgbClr val="9B2D1F"/>
                </a:solidFill>
              </a:rPr>
              <a:t>Cockroaches</a:t>
            </a:r>
          </a:p>
        </p:txBody>
      </p:sp>
      <p:sp>
        <p:nvSpPr>
          <p:cNvPr id="63490" name="Slide Number Placeholder 5">
            <a:extLst>
              <a:ext uri="{FF2B5EF4-FFF2-40B4-BE49-F238E27FC236}">
                <a16:creationId xmlns:a16="http://schemas.microsoft.com/office/drawing/2014/main" id="{05692A39-0F91-DC49-9F9E-414EEDA32C6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86000"/>
              </a:lnSpc>
              <a:spcBef>
                <a:spcPts val="12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ヒラギノ角ゴ Pro W3" panose="020B0300000000000000" pitchFamily="34" charset="-128"/>
              </a:defRPr>
            </a:lvl1pPr>
            <a:lvl2pPr marL="37931725" indent="-37474525">
              <a:lnSpc>
                <a:spcPct val="96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ヒラギノ角ゴ Pro W3" panose="020B0300000000000000" pitchFamily="34" charset="-128"/>
              </a:defRPr>
            </a:lvl2pPr>
            <a:lvl3pPr marL="1143000" indent="-228600">
              <a:lnSpc>
                <a:spcPct val="96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marL="1600200" indent="-228600">
              <a:lnSpc>
                <a:spcPct val="96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marL="2057400" indent="-228600">
              <a:lnSpc>
                <a:spcPct val="96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nSpc>
                <a:spcPct val="100000"/>
              </a:lnSpc>
              <a:spcBef>
                <a:spcPct val="0"/>
              </a:spcBef>
              <a:buFont typeface="Arial" panose="020B0604020202020204" pitchFamily="34" charset="0"/>
              <a:buNone/>
            </a:pPr>
            <a:fld id="{9CED851F-0A82-6C4F-922C-006AD6ABA6E4}" type="slidenum">
              <a:rPr lang="en-GB" altLang="en-US" sz="1400"/>
              <a:pPr>
                <a:lnSpc>
                  <a:spcPct val="100000"/>
                </a:lnSpc>
                <a:spcBef>
                  <a:spcPct val="0"/>
                </a:spcBef>
                <a:buFont typeface="Arial" panose="020B0604020202020204" pitchFamily="34" charset="0"/>
                <a:buNone/>
              </a:pPr>
              <a:t>12</a:t>
            </a:fld>
            <a:endParaRPr lang="en-GB" altLang="en-US" sz="1400"/>
          </a:p>
        </p:txBody>
      </p:sp>
      <p:pic>
        <p:nvPicPr>
          <p:cNvPr id="6" name="Picture 21">
            <a:extLst>
              <a:ext uri="{FF2B5EF4-FFF2-40B4-BE49-F238E27FC236}">
                <a16:creationId xmlns:a16="http://schemas.microsoft.com/office/drawing/2014/main" id="{028326B6-69C4-426F-BF60-63F5D4DC9F9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609892">
            <a:off x="3810106" y="4662560"/>
            <a:ext cx="137160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1">
            <a:extLst>
              <a:ext uri="{FF2B5EF4-FFF2-40B4-BE49-F238E27FC236}">
                <a16:creationId xmlns:a16="http://schemas.microsoft.com/office/drawing/2014/main" id="{A1143D03-7FCA-47E6-A804-F3B5DDE90CA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24869" y="4868864"/>
            <a:ext cx="1524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1">
            <a:extLst>
              <a:ext uri="{FF2B5EF4-FFF2-40B4-BE49-F238E27FC236}">
                <a16:creationId xmlns:a16="http://schemas.microsoft.com/office/drawing/2014/main" id="{4385193A-EA83-43DD-B45D-E79F3A25781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13298763">
            <a:off x="4497775" y="2185207"/>
            <a:ext cx="16002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a:extLst>
              <a:ext uri="{FF2B5EF4-FFF2-40B4-BE49-F238E27FC236}">
                <a16:creationId xmlns:a16="http://schemas.microsoft.com/office/drawing/2014/main" id="{7F7BA285-D6DE-42BA-BCB8-56ECAB58A0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8126101">
            <a:off x="3139012" y="3123407"/>
            <a:ext cx="1371600"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6CC042B5-F8AD-4E7C-9102-612E769DCE19}"/>
              </a:ext>
            </a:extLst>
          </p:cNvPr>
          <p:cNvPicPr>
            <a:picLocks noChangeAspect="1"/>
          </p:cNvPicPr>
          <p:nvPr/>
        </p:nvPicPr>
        <p:blipFill>
          <a:blip r:embed="rId6"/>
          <a:stretch>
            <a:fillRect/>
          </a:stretch>
        </p:blipFill>
        <p:spPr>
          <a:xfrm>
            <a:off x="6400801" y="1435741"/>
            <a:ext cx="5543070" cy="4739726"/>
          </a:xfrm>
          <a:prstGeom prst="rect">
            <a:avLst/>
          </a:prstGeom>
        </p:spPr>
      </p:pic>
    </p:spTree>
    <p:extLst>
      <p:ext uri="{BB962C8B-B14F-4D97-AF65-F5344CB8AC3E}">
        <p14:creationId xmlns:p14="http://schemas.microsoft.com/office/powerpoint/2010/main" val="15990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D8F18D-E996-4D32-B82C-17C5C66FC725}"/>
              </a:ext>
            </a:extLst>
          </p:cNvPr>
          <p:cNvSpPr/>
          <p:nvPr/>
        </p:nvSpPr>
        <p:spPr>
          <a:xfrm>
            <a:off x="1154083" y="1592826"/>
            <a:ext cx="10231672" cy="383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91" name="Rectangle 2">
            <a:extLst>
              <a:ext uri="{FF2B5EF4-FFF2-40B4-BE49-F238E27FC236}">
                <a16:creationId xmlns:a16="http://schemas.microsoft.com/office/drawing/2014/main" id="{83220130-417D-7D4E-9564-428DB75BDB58}"/>
              </a:ext>
            </a:extLst>
          </p:cNvPr>
          <p:cNvSpPr>
            <a:spLocks noGrp="1" noChangeArrowheads="1"/>
          </p:cNvSpPr>
          <p:nvPr>
            <p:ph type="title"/>
          </p:nvPr>
        </p:nvSpPr>
        <p:spPr>
          <a:xfrm>
            <a:off x="437956" y="1798931"/>
            <a:ext cx="3137698" cy="2427100"/>
          </a:xfrm>
        </p:spPr>
        <p:txBody>
          <a:bodyPr>
            <a:normAutofit fontScale="90000"/>
          </a:bodyPr>
          <a:lstStyle/>
          <a:p>
            <a:r>
              <a:rPr lang="en-US" altLang="en-US" sz="6600" b="1" dirty="0">
                <a:solidFill>
                  <a:srgbClr val="9B2D1F"/>
                </a:solidFill>
                <a:latin typeface="+mn-lt"/>
              </a:rPr>
              <a:t>Three Priority Pests</a:t>
            </a:r>
          </a:p>
        </p:txBody>
      </p:sp>
      <p:sp>
        <p:nvSpPr>
          <p:cNvPr id="63492" name="Rectangle 3">
            <a:extLst>
              <a:ext uri="{FF2B5EF4-FFF2-40B4-BE49-F238E27FC236}">
                <a16:creationId xmlns:a16="http://schemas.microsoft.com/office/drawing/2014/main" id="{42ED04F4-817A-E04C-9B69-766CDB0CCCEB}"/>
              </a:ext>
            </a:extLst>
          </p:cNvPr>
          <p:cNvSpPr>
            <a:spLocks noGrp="1" noChangeArrowheads="1"/>
          </p:cNvSpPr>
          <p:nvPr>
            <p:ph idx="1"/>
          </p:nvPr>
        </p:nvSpPr>
        <p:spPr>
          <a:xfrm>
            <a:off x="703383" y="502108"/>
            <a:ext cx="10518014" cy="1015963"/>
          </a:xfrm>
        </p:spPr>
        <p:txBody>
          <a:bodyPr>
            <a:normAutofit/>
          </a:bodyPr>
          <a:lstStyle/>
          <a:p>
            <a:pPr marL="0" indent="0" algn="ctr">
              <a:lnSpc>
                <a:spcPct val="76000"/>
              </a:lnSpc>
              <a:buNone/>
            </a:pPr>
            <a:r>
              <a:rPr lang="en-US" altLang="en-US" sz="5900" b="1" dirty="0">
                <a:solidFill>
                  <a:srgbClr val="9B2D1F"/>
                </a:solidFill>
              </a:rPr>
              <a:t>Rodents</a:t>
            </a:r>
            <a:r>
              <a:rPr lang="en-US" altLang="en-US" sz="5800" b="1" dirty="0"/>
              <a:t> </a:t>
            </a:r>
          </a:p>
        </p:txBody>
      </p:sp>
      <p:sp>
        <p:nvSpPr>
          <p:cNvPr id="63490" name="Slide Number Placeholder 5">
            <a:extLst>
              <a:ext uri="{FF2B5EF4-FFF2-40B4-BE49-F238E27FC236}">
                <a16:creationId xmlns:a16="http://schemas.microsoft.com/office/drawing/2014/main" id="{05692A39-0F91-DC49-9F9E-414EEDA32C6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86000"/>
              </a:lnSpc>
              <a:spcBef>
                <a:spcPts val="12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ヒラギノ角ゴ Pro W3" panose="020B0300000000000000" pitchFamily="34" charset="-128"/>
              </a:defRPr>
            </a:lvl1pPr>
            <a:lvl2pPr marL="37931725" indent="-37474525">
              <a:lnSpc>
                <a:spcPct val="96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ヒラギノ角ゴ Pro W3" panose="020B0300000000000000" pitchFamily="34" charset="-128"/>
              </a:defRPr>
            </a:lvl2pPr>
            <a:lvl3pPr marL="1143000" indent="-228600">
              <a:lnSpc>
                <a:spcPct val="96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marL="1600200" indent="-228600">
              <a:lnSpc>
                <a:spcPct val="96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marL="2057400" indent="-228600">
              <a:lnSpc>
                <a:spcPct val="96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nSpc>
                <a:spcPct val="100000"/>
              </a:lnSpc>
              <a:spcBef>
                <a:spcPct val="0"/>
              </a:spcBef>
              <a:buFont typeface="Arial" panose="020B0604020202020204" pitchFamily="34" charset="0"/>
              <a:buNone/>
            </a:pPr>
            <a:fld id="{9CED851F-0A82-6C4F-922C-006AD6ABA6E4}" type="slidenum">
              <a:rPr lang="en-GB" altLang="en-US" sz="1400"/>
              <a:pPr>
                <a:lnSpc>
                  <a:spcPct val="100000"/>
                </a:lnSpc>
                <a:spcBef>
                  <a:spcPct val="0"/>
                </a:spcBef>
                <a:buFont typeface="Arial" panose="020B0604020202020204" pitchFamily="34" charset="0"/>
                <a:buNone/>
              </a:pPr>
              <a:t>13</a:t>
            </a:fld>
            <a:endParaRPr lang="en-GB" altLang="en-US" sz="1400"/>
          </a:p>
        </p:txBody>
      </p:sp>
      <p:pic>
        <p:nvPicPr>
          <p:cNvPr id="11" name="Picture 10">
            <a:extLst>
              <a:ext uri="{FF2B5EF4-FFF2-40B4-BE49-F238E27FC236}">
                <a16:creationId xmlns:a16="http://schemas.microsoft.com/office/drawing/2014/main" id="{344BB159-091F-4358-8CEC-4F6912C09025}"/>
              </a:ext>
            </a:extLst>
          </p:cNvPr>
          <p:cNvPicPr>
            <a:picLocks noChangeAspect="1"/>
          </p:cNvPicPr>
          <p:nvPr/>
        </p:nvPicPr>
        <p:blipFill>
          <a:blip r:embed="rId3"/>
          <a:stretch>
            <a:fillRect/>
          </a:stretch>
        </p:blipFill>
        <p:spPr>
          <a:xfrm rot="5400000">
            <a:off x="7168362" y="4108245"/>
            <a:ext cx="2629696" cy="1166856"/>
          </a:xfrm>
          <a:prstGeom prst="rect">
            <a:avLst/>
          </a:prstGeom>
        </p:spPr>
      </p:pic>
      <p:pic>
        <p:nvPicPr>
          <p:cNvPr id="12" name="Picture 9" descr="Macintosh HD:Users:allieytaisey:Documents:Eudora Folder:Attachments Folder:">
            <a:extLst>
              <a:ext uri="{FF2B5EF4-FFF2-40B4-BE49-F238E27FC236}">
                <a16:creationId xmlns:a16="http://schemas.microsoft.com/office/drawing/2014/main" id="{9483E564-38AE-4352-8997-58091BCE3FF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92563" y="2222747"/>
            <a:ext cx="3073400" cy="4419600"/>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EAB245A-427E-4919-8CD5-6040081FABC5}"/>
              </a:ext>
            </a:extLst>
          </p:cNvPr>
          <p:cNvPicPr>
            <a:picLocks noChangeAspect="1"/>
          </p:cNvPicPr>
          <p:nvPr/>
        </p:nvPicPr>
        <p:blipFill>
          <a:blip r:embed="rId3"/>
          <a:stretch>
            <a:fillRect/>
          </a:stretch>
        </p:blipFill>
        <p:spPr>
          <a:xfrm>
            <a:off x="9375404" y="4523827"/>
            <a:ext cx="2816596" cy="1249788"/>
          </a:xfrm>
          <a:prstGeom prst="rect">
            <a:avLst/>
          </a:prstGeom>
        </p:spPr>
      </p:pic>
      <p:pic>
        <p:nvPicPr>
          <p:cNvPr id="14" name="Picture 13">
            <a:extLst>
              <a:ext uri="{FF2B5EF4-FFF2-40B4-BE49-F238E27FC236}">
                <a16:creationId xmlns:a16="http://schemas.microsoft.com/office/drawing/2014/main" id="{92B47B80-A63D-41F9-9A64-C6D856311EA6}"/>
              </a:ext>
            </a:extLst>
          </p:cNvPr>
          <p:cNvPicPr>
            <a:picLocks noChangeAspect="1"/>
          </p:cNvPicPr>
          <p:nvPr/>
        </p:nvPicPr>
        <p:blipFill>
          <a:blip r:embed="rId3"/>
          <a:stretch>
            <a:fillRect/>
          </a:stretch>
        </p:blipFill>
        <p:spPr>
          <a:xfrm rot="10509962">
            <a:off x="311617" y="4640280"/>
            <a:ext cx="2816596" cy="1249788"/>
          </a:xfrm>
          <a:prstGeom prst="rect">
            <a:avLst/>
          </a:prstGeom>
        </p:spPr>
      </p:pic>
    </p:spTree>
    <p:extLst>
      <p:ext uri="{BB962C8B-B14F-4D97-AF65-F5344CB8AC3E}">
        <p14:creationId xmlns:p14="http://schemas.microsoft.com/office/powerpoint/2010/main" val="720697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D8F18D-E996-4D32-B82C-17C5C66FC725}"/>
              </a:ext>
            </a:extLst>
          </p:cNvPr>
          <p:cNvSpPr/>
          <p:nvPr/>
        </p:nvSpPr>
        <p:spPr>
          <a:xfrm>
            <a:off x="1154083" y="1592826"/>
            <a:ext cx="10231672" cy="383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91" name="Rectangle 2">
            <a:extLst>
              <a:ext uri="{FF2B5EF4-FFF2-40B4-BE49-F238E27FC236}">
                <a16:creationId xmlns:a16="http://schemas.microsoft.com/office/drawing/2014/main" id="{83220130-417D-7D4E-9564-428DB75BDB58}"/>
              </a:ext>
            </a:extLst>
          </p:cNvPr>
          <p:cNvSpPr>
            <a:spLocks noGrp="1" noChangeArrowheads="1"/>
          </p:cNvSpPr>
          <p:nvPr>
            <p:ph type="title"/>
          </p:nvPr>
        </p:nvSpPr>
        <p:spPr>
          <a:xfrm>
            <a:off x="-49129" y="1844739"/>
            <a:ext cx="3137698" cy="2427100"/>
          </a:xfrm>
        </p:spPr>
        <p:txBody>
          <a:bodyPr>
            <a:normAutofit fontScale="90000"/>
          </a:bodyPr>
          <a:lstStyle/>
          <a:p>
            <a:r>
              <a:rPr lang="en-US" altLang="en-US" sz="6600" b="1" dirty="0">
                <a:solidFill>
                  <a:srgbClr val="9B2D1F"/>
                </a:solidFill>
                <a:latin typeface="+mn-lt"/>
              </a:rPr>
              <a:t>Three Priority Pests</a:t>
            </a:r>
          </a:p>
        </p:txBody>
      </p:sp>
      <p:sp>
        <p:nvSpPr>
          <p:cNvPr id="63492" name="Rectangle 3">
            <a:extLst>
              <a:ext uri="{FF2B5EF4-FFF2-40B4-BE49-F238E27FC236}">
                <a16:creationId xmlns:a16="http://schemas.microsoft.com/office/drawing/2014/main" id="{42ED04F4-817A-E04C-9B69-766CDB0CCCEB}"/>
              </a:ext>
            </a:extLst>
          </p:cNvPr>
          <p:cNvSpPr>
            <a:spLocks noGrp="1" noChangeArrowheads="1"/>
          </p:cNvSpPr>
          <p:nvPr>
            <p:ph idx="1"/>
          </p:nvPr>
        </p:nvSpPr>
        <p:spPr>
          <a:xfrm>
            <a:off x="3884323" y="438367"/>
            <a:ext cx="4271172" cy="2308917"/>
          </a:xfrm>
        </p:spPr>
        <p:txBody>
          <a:bodyPr>
            <a:normAutofit/>
          </a:bodyPr>
          <a:lstStyle/>
          <a:p>
            <a:pPr marL="0" indent="0">
              <a:lnSpc>
                <a:spcPct val="76000"/>
              </a:lnSpc>
              <a:buNone/>
            </a:pPr>
            <a:r>
              <a:rPr lang="en-US" altLang="en-US" sz="5900" b="1" dirty="0">
                <a:solidFill>
                  <a:srgbClr val="9B2D1F"/>
                </a:solidFill>
              </a:rPr>
              <a:t>Bed Bugs</a:t>
            </a:r>
          </a:p>
        </p:txBody>
      </p:sp>
      <p:sp>
        <p:nvSpPr>
          <p:cNvPr id="63490" name="Slide Number Placeholder 5">
            <a:extLst>
              <a:ext uri="{FF2B5EF4-FFF2-40B4-BE49-F238E27FC236}">
                <a16:creationId xmlns:a16="http://schemas.microsoft.com/office/drawing/2014/main" id="{05692A39-0F91-DC49-9F9E-414EEDA32C6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86000"/>
              </a:lnSpc>
              <a:spcBef>
                <a:spcPts val="12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ヒラギノ角ゴ Pro W3" panose="020B0300000000000000" pitchFamily="34" charset="-128"/>
              </a:defRPr>
            </a:lvl1pPr>
            <a:lvl2pPr marL="37931725" indent="-37474525">
              <a:lnSpc>
                <a:spcPct val="96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ヒラギノ角ゴ Pro W3" panose="020B0300000000000000" pitchFamily="34" charset="-128"/>
              </a:defRPr>
            </a:lvl2pPr>
            <a:lvl3pPr marL="1143000" indent="-228600">
              <a:lnSpc>
                <a:spcPct val="96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marL="1600200" indent="-228600">
              <a:lnSpc>
                <a:spcPct val="96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marL="2057400" indent="-228600">
              <a:lnSpc>
                <a:spcPct val="96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nSpc>
                <a:spcPct val="100000"/>
              </a:lnSpc>
              <a:spcBef>
                <a:spcPct val="0"/>
              </a:spcBef>
              <a:buFont typeface="Arial" panose="020B0604020202020204" pitchFamily="34" charset="0"/>
              <a:buNone/>
            </a:pPr>
            <a:fld id="{9CED851F-0A82-6C4F-922C-006AD6ABA6E4}" type="slidenum">
              <a:rPr lang="en-GB" altLang="en-US" sz="1400"/>
              <a:pPr>
                <a:lnSpc>
                  <a:spcPct val="100000"/>
                </a:lnSpc>
                <a:spcBef>
                  <a:spcPct val="0"/>
                </a:spcBef>
                <a:buFont typeface="Arial" panose="020B0604020202020204" pitchFamily="34" charset="0"/>
                <a:buNone/>
              </a:pPr>
              <a:t>14</a:t>
            </a:fld>
            <a:endParaRPr lang="en-GB" altLang="en-US" sz="1400"/>
          </a:p>
        </p:txBody>
      </p:sp>
      <p:pic>
        <p:nvPicPr>
          <p:cNvPr id="10" name="Picture 5" descr="XB3J3674 copy">
            <a:extLst>
              <a:ext uri="{FF2B5EF4-FFF2-40B4-BE49-F238E27FC236}">
                <a16:creationId xmlns:a16="http://schemas.microsoft.com/office/drawing/2014/main" id="{74FCF335-0E84-49B2-A98C-D1277E46EECC}"/>
              </a:ext>
            </a:extLst>
          </p:cNvPr>
          <p:cNvPicPr>
            <a:picLocks noChangeAspect="1" noChangeArrowheads="1"/>
          </p:cNvPicPr>
          <p:nvPr/>
        </p:nvPicPr>
        <p:blipFill>
          <a:blip r:embed="rId3"/>
          <a:srcRect/>
          <a:stretch>
            <a:fillRect/>
          </a:stretch>
        </p:blipFill>
        <p:spPr bwMode="auto">
          <a:xfrm>
            <a:off x="3249905" y="1592826"/>
            <a:ext cx="3702378" cy="4480650"/>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style>
          <a:lnRef idx="2">
            <a:schemeClr val="dk1"/>
          </a:lnRef>
          <a:fillRef idx="1">
            <a:schemeClr val="lt1"/>
          </a:fillRef>
          <a:effectRef idx="0">
            <a:schemeClr val="dk1"/>
          </a:effectRef>
          <a:fontRef idx="minor">
            <a:schemeClr val="dk1"/>
          </a:fontRef>
        </p:style>
      </p:pic>
      <p:pic>
        <p:nvPicPr>
          <p:cNvPr id="15" name="Picture 6" descr="XB3J3650 copy">
            <a:extLst>
              <a:ext uri="{FF2B5EF4-FFF2-40B4-BE49-F238E27FC236}">
                <a16:creationId xmlns:a16="http://schemas.microsoft.com/office/drawing/2014/main" id="{2040A89F-F2FA-4478-8386-E799F8BF7BED}"/>
              </a:ext>
            </a:extLst>
          </p:cNvPr>
          <p:cNvPicPr>
            <a:picLocks noChangeAspect="1" noChangeArrowheads="1"/>
          </p:cNvPicPr>
          <p:nvPr/>
        </p:nvPicPr>
        <p:blipFill>
          <a:blip r:embed="rId4"/>
          <a:srcRect/>
          <a:stretch>
            <a:fillRect/>
          </a:stretch>
        </p:blipFill>
        <p:spPr bwMode="auto">
          <a:xfrm>
            <a:off x="7622135" y="3097162"/>
            <a:ext cx="4242408" cy="2976314"/>
          </a:xfrm>
          <a:prstGeom prst="rect">
            <a:avLst/>
          </a:prstGeom>
          <a:noFill/>
          <a:ln w="6350">
            <a:solidFill>
              <a:srgbClr val="000000"/>
            </a:solidFill>
            <a:miter lim="800000"/>
            <a:headEnd/>
            <a:tailEnd/>
          </a:ln>
          <a:effectLst>
            <a:outerShdw blurRad="63500" dist="76200" dir="2700000" algn="ctr" rotWithShape="0">
              <a:srgbClr val="333333">
                <a:alpha val="74997"/>
              </a:srgbClr>
            </a:outerShdw>
          </a:effectLst>
        </p:spPr>
        <p:style>
          <a:lnRef idx="2">
            <a:schemeClr val="dk1"/>
          </a:lnRef>
          <a:fillRef idx="1">
            <a:schemeClr val="lt1"/>
          </a:fillRef>
          <a:effectRef idx="0">
            <a:schemeClr val="dk1"/>
          </a:effectRef>
          <a:fontRef idx="minor">
            <a:schemeClr val="dk1"/>
          </a:fontRef>
        </p:style>
      </p:pic>
      <p:pic>
        <p:nvPicPr>
          <p:cNvPr id="16" name="Picture 15">
            <a:extLst>
              <a:ext uri="{FF2B5EF4-FFF2-40B4-BE49-F238E27FC236}">
                <a16:creationId xmlns:a16="http://schemas.microsoft.com/office/drawing/2014/main" id="{961525B4-53D2-45F5-8684-9CA619B2E236}"/>
              </a:ext>
            </a:extLst>
          </p:cNvPr>
          <p:cNvPicPr>
            <a:picLocks noChangeAspect="1"/>
          </p:cNvPicPr>
          <p:nvPr/>
        </p:nvPicPr>
        <p:blipFill>
          <a:blip r:embed="rId5"/>
          <a:stretch>
            <a:fillRect/>
          </a:stretch>
        </p:blipFill>
        <p:spPr>
          <a:xfrm rot="13795608">
            <a:off x="1732746" y="4290154"/>
            <a:ext cx="1030313" cy="1036410"/>
          </a:xfrm>
          <a:prstGeom prst="rect">
            <a:avLst/>
          </a:prstGeom>
        </p:spPr>
      </p:pic>
      <p:pic>
        <p:nvPicPr>
          <p:cNvPr id="17" name="Picture 16">
            <a:extLst>
              <a:ext uri="{FF2B5EF4-FFF2-40B4-BE49-F238E27FC236}">
                <a16:creationId xmlns:a16="http://schemas.microsoft.com/office/drawing/2014/main" id="{F15FA356-EA6C-4B93-8678-91D78CBB5593}"/>
              </a:ext>
            </a:extLst>
          </p:cNvPr>
          <p:cNvPicPr>
            <a:picLocks noChangeAspect="1"/>
          </p:cNvPicPr>
          <p:nvPr/>
        </p:nvPicPr>
        <p:blipFill>
          <a:blip r:embed="rId5"/>
          <a:stretch>
            <a:fillRect/>
          </a:stretch>
        </p:blipFill>
        <p:spPr>
          <a:xfrm rot="3791672">
            <a:off x="1295577" y="5508657"/>
            <a:ext cx="1030313" cy="1036410"/>
          </a:xfrm>
          <a:prstGeom prst="rect">
            <a:avLst/>
          </a:prstGeom>
        </p:spPr>
      </p:pic>
      <p:pic>
        <p:nvPicPr>
          <p:cNvPr id="18" name="Picture 17">
            <a:extLst>
              <a:ext uri="{FF2B5EF4-FFF2-40B4-BE49-F238E27FC236}">
                <a16:creationId xmlns:a16="http://schemas.microsoft.com/office/drawing/2014/main" id="{E65E5A72-95B2-46E5-A7ED-D8107D525997}"/>
              </a:ext>
            </a:extLst>
          </p:cNvPr>
          <p:cNvPicPr>
            <a:picLocks noChangeAspect="1"/>
          </p:cNvPicPr>
          <p:nvPr/>
        </p:nvPicPr>
        <p:blipFill>
          <a:blip r:embed="rId5"/>
          <a:stretch>
            <a:fillRect/>
          </a:stretch>
        </p:blipFill>
        <p:spPr>
          <a:xfrm>
            <a:off x="387625" y="4355057"/>
            <a:ext cx="1030313" cy="1036410"/>
          </a:xfrm>
          <a:prstGeom prst="rect">
            <a:avLst/>
          </a:prstGeom>
        </p:spPr>
      </p:pic>
    </p:spTree>
    <p:extLst>
      <p:ext uri="{BB962C8B-B14F-4D97-AF65-F5344CB8AC3E}">
        <p14:creationId xmlns:p14="http://schemas.microsoft.com/office/powerpoint/2010/main" val="3870172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C71CAA-14BD-4107-9521-6AF2E641D13C}"/>
              </a:ext>
            </a:extLst>
          </p:cNvPr>
          <p:cNvSpPr>
            <a:spLocks noGrp="1"/>
          </p:cNvSpPr>
          <p:nvPr>
            <p:ph idx="4294967295"/>
          </p:nvPr>
        </p:nvSpPr>
        <p:spPr>
          <a:xfrm>
            <a:off x="4315522" y="2014684"/>
            <a:ext cx="3571178" cy="3020597"/>
          </a:xfrm>
        </p:spPr>
        <p:txBody>
          <a:bodyPr rtlCol="0">
            <a:normAutofit lnSpcReduction="10000"/>
          </a:bodyPr>
          <a:lstStyle/>
          <a:p>
            <a:pPr marL="0" indent="0" algn="ctr" defTabSz="457200">
              <a:lnSpc>
                <a:spcPct val="100000"/>
              </a:lnSpc>
              <a:spcBef>
                <a:spcPct val="0"/>
              </a:spcBef>
              <a:buNone/>
              <a:defRPr/>
            </a:pPr>
            <a:r>
              <a:rPr lang="en-US" altLang="en-US" sz="6600" b="1" dirty="0">
                <a:solidFill>
                  <a:srgbClr val="9B2D1F"/>
                </a:solidFill>
                <a:ea typeface="ヒラギノ角ゴ Pro W3" charset="-128"/>
              </a:rPr>
              <a:t>IPM</a:t>
            </a:r>
          </a:p>
          <a:p>
            <a:pPr marL="0" indent="0" algn="ctr" defTabSz="457200">
              <a:lnSpc>
                <a:spcPct val="100000"/>
              </a:lnSpc>
              <a:spcBef>
                <a:spcPct val="0"/>
              </a:spcBef>
              <a:buNone/>
              <a:defRPr/>
            </a:pPr>
            <a:r>
              <a:rPr lang="en-US" altLang="en-US" sz="6600" b="1" dirty="0">
                <a:solidFill>
                  <a:srgbClr val="9B2D1F"/>
                </a:solidFill>
                <a:ea typeface="ヒラギノ角ゴ Pro W3" charset="-128"/>
              </a:rPr>
              <a:t>Program</a:t>
            </a:r>
          </a:p>
          <a:p>
            <a:pPr marL="0" indent="0" algn="ctr" defTabSz="457200">
              <a:lnSpc>
                <a:spcPct val="100000"/>
              </a:lnSpc>
              <a:spcBef>
                <a:spcPct val="0"/>
              </a:spcBef>
              <a:buNone/>
              <a:defRPr/>
            </a:pPr>
            <a:r>
              <a:rPr lang="en-US" altLang="en-US" sz="6600" b="1" dirty="0">
                <a:solidFill>
                  <a:srgbClr val="9B2D1F"/>
                </a:solidFill>
                <a:ea typeface="ヒラギノ角ゴ Pro W3" charset="-128"/>
              </a:rPr>
              <a:t>Lifecycle</a:t>
            </a:r>
          </a:p>
          <a:p>
            <a:pPr eaLnBrk="1" hangingPunct="1">
              <a:defRPr/>
            </a:pPr>
            <a:endParaRPr lang="en-US" sz="3200" dirty="0">
              <a:solidFill>
                <a:srgbClr val="9B2D1F"/>
              </a:solidFill>
            </a:endParaRPr>
          </a:p>
        </p:txBody>
      </p:sp>
      <p:sp>
        <p:nvSpPr>
          <p:cNvPr id="4" name="Rectangle: Rounded Corners 3">
            <a:extLst>
              <a:ext uri="{FF2B5EF4-FFF2-40B4-BE49-F238E27FC236}">
                <a16:creationId xmlns:a16="http://schemas.microsoft.com/office/drawing/2014/main" id="{172BCE87-91E0-4FC6-AD6F-9BACE84DDFC5}"/>
              </a:ext>
            </a:extLst>
          </p:cNvPr>
          <p:cNvSpPr/>
          <p:nvPr/>
        </p:nvSpPr>
        <p:spPr>
          <a:xfrm>
            <a:off x="1370806" y="2655559"/>
            <a:ext cx="2711005" cy="1353086"/>
          </a:xfrm>
          <a:prstGeom prst="roundRect">
            <a:avLst/>
          </a:prstGeom>
          <a:solidFill>
            <a:srgbClr val="12979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t>Evaluate Success</a:t>
            </a:r>
          </a:p>
        </p:txBody>
      </p:sp>
      <p:sp>
        <p:nvSpPr>
          <p:cNvPr id="5" name="Rectangle: Rounded Corners 4">
            <a:extLst>
              <a:ext uri="{FF2B5EF4-FFF2-40B4-BE49-F238E27FC236}">
                <a16:creationId xmlns:a16="http://schemas.microsoft.com/office/drawing/2014/main" id="{DA9E8816-86BA-46FB-8461-92767FBA0B66}"/>
              </a:ext>
            </a:extLst>
          </p:cNvPr>
          <p:cNvSpPr/>
          <p:nvPr/>
        </p:nvSpPr>
        <p:spPr>
          <a:xfrm>
            <a:off x="4749390" y="512259"/>
            <a:ext cx="2693220" cy="1406503"/>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t>Inspect &amp; Monitor</a:t>
            </a:r>
          </a:p>
        </p:txBody>
      </p:sp>
      <p:sp>
        <p:nvSpPr>
          <p:cNvPr id="6" name="Rectangle: Rounded Corners 5">
            <a:extLst>
              <a:ext uri="{FF2B5EF4-FFF2-40B4-BE49-F238E27FC236}">
                <a16:creationId xmlns:a16="http://schemas.microsoft.com/office/drawing/2014/main" id="{4C12F5AE-A2A1-4C38-9A40-C826CEE3F68A}"/>
              </a:ext>
            </a:extLst>
          </p:cNvPr>
          <p:cNvSpPr/>
          <p:nvPr/>
        </p:nvSpPr>
        <p:spPr>
          <a:xfrm>
            <a:off x="8248651" y="2703547"/>
            <a:ext cx="2693221" cy="1353088"/>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t>Identify</a:t>
            </a:r>
          </a:p>
        </p:txBody>
      </p:sp>
      <p:sp>
        <p:nvSpPr>
          <p:cNvPr id="7" name="Rectangle: Rounded Corners 6">
            <a:extLst>
              <a:ext uri="{FF2B5EF4-FFF2-40B4-BE49-F238E27FC236}">
                <a16:creationId xmlns:a16="http://schemas.microsoft.com/office/drawing/2014/main" id="{9211607A-89AD-48C6-A6A8-4FD0C50679C3}"/>
              </a:ext>
            </a:extLst>
          </p:cNvPr>
          <p:cNvSpPr/>
          <p:nvPr/>
        </p:nvSpPr>
        <p:spPr>
          <a:xfrm>
            <a:off x="7045547" y="5035281"/>
            <a:ext cx="2711006" cy="1353088"/>
          </a:xfrm>
          <a:prstGeom prst="roundRect">
            <a:avLst/>
          </a:prstGeom>
          <a:solidFill>
            <a:srgbClr val="47C15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t>Scale the Response</a:t>
            </a:r>
          </a:p>
        </p:txBody>
      </p:sp>
      <p:sp>
        <p:nvSpPr>
          <p:cNvPr id="8" name="Rectangle: Rounded Corners 7">
            <a:extLst>
              <a:ext uri="{FF2B5EF4-FFF2-40B4-BE49-F238E27FC236}">
                <a16:creationId xmlns:a16="http://schemas.microsoft.com/office/drawing/2014/main" id="{3927075C-0037-4B15-B6A1-6FBAFB721DC3}"/>
              </a:ext>
            </a:extLst>
          </p:cNvPr>
          <p:cNvSpPr/>
          <p:nvPr/>
        </p:nvSpPr>
        <p:spPr>
          <a:xfrm>
            <a:off x="2162890" y="4992653"/>
            <a:ext cx="2711006" cy="1353088"/>
          </a:xfrm>
          <a:prstGeom prst="roundRect">
            <a:avLst/>
          </a:prstGeom>
          <a:solidFill>
            <a:srgbClr val="DAD01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t>Use Multiple Tools</a:t>
            </a:r>
          </a:p>
        </p:txBody>
      </p:sp>
      <p:cxnSp>
        <p:nvCxnSpPr>
          <p:cNvPr id="10" name="Straight Arrow Connector 9">
            <a:extLst>
              <a:ext uri="{FF2B5EF4-FFF2-40B4-BE49-F238E27FC236}">
                <a16:creationId xmlns:a16="http://schemas.microsoft.com/office/drawing/2014/main" id="{16306053-3975-4D12-910D-C574440D8BDD}"/>
              </a:ext>
            </a:extLst>
          </p:cNvPr>
          <p:cNvCxnSpPr>
            <a:cxnSpLocks/>
          </p:cNvCxnSpPr>
          <p:nvPr/>
        </p:nvCxnSpPr>
        <p:spPr>
          <a:xfrm>
            <a:off x="7524786" y="1213461"/>
            <a:ext cx="1913682" cy="1346284"/>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5891A2C6-9641-4109-A10F-EC94FB154493}"/>
              </a:ext>
            </a:extLst>
          </p:cNvPr>
          <p:cNvCxnSpPr>
            <a:cxnSpLocks/>
          </p:cNvCxnSpPr>
          <p:nvPr/>
        </p:nvCxnSpPr>
        <p:spPr>
          <a:xfrm flipH="1">
            <a:off x="8401050" y="4184802"/>
            <a:ext cx="1015653" cy="737947"/>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26" name="Straight Arrow Connector 25">
            <a:extLst>
              <a:ext uri="{FF2B5EF4-FFF2-40B4-BE49-F238E27FC236}">
                <a16:creationId xmlns:a16="http://schemas.microsoft.com/office/drawing/2014/main" id="{1C11761D-CF88-449E-BDD9-46418080BD3A}"/>
              </a:ext>
            </a:extLst>
          </p:cNvPr>
          <p:cNvCxnSpPr>
            <a:cxnSpLocks/>
          </p:cNvCxnSpPr>
          <p:nvPr/>
        </p:nvCxnSpPr>
        <p:spPr>
          <a:xfrm flipH="1">
            <a:off x="4943959" y="5564188"/>
            <a:ext cx="1914041"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30" name="Straight Arrow Connector 29">
            <a:extLst>
              <a:ext uri="{FF2B5EF4-FFF2-40B4-BE49-F238E27FC236}">
                <a16:creationId xmlns:a16="http://schemas.microsoft.com/office/drawing/2014/main" id="{480733CA-E4DC-47D8-B125-7C2094227C44}"/>
              </a:ext>
            </a:extLst>
          </p:cNvPr>
          <p:cNvCxnSpPr>
            <a:cxnSpLocks/>
          </p:cNvCxnSpPr>
          <p:nvPr/>
        </p:nvCxnSpPr>
        <p:spPr>
          <a:xfrm flipH="1" flipV="1">
            <a:off x="2603715" y="4056635"/>
            <a:ext cx="717682" cy="840095"/>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221A27E7-7A96-4E7A-A5F1-BDAA283598B6}"/>
              </a:ext>
            </a:extLst>
          </p:cNvPr>
          <p:cNvCxnSpPr>
            <a:cxnSpLocks/>
          </p:cNvCxnSpPr>
          <p:nvPr/>
        </p:nvCxnSpPr>
        <p:spPr>
          <a:xfrm flipV="1">
            <a:off x="2904367" y="1151469"/>
            <a:ext cx="1714127" cy="139382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44101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5">
            <a:extLst>
              <a:ext uri="{FF2B5EF4-FFF2-40B4-BE49-F238E27FC236}">
                <a16:creationId xmlns:a16="http://schemas.microsoft.com/office/drawing/2014/main" id="{0211167D-CCD4-F14A-B230-9F7FCD001649}"/>
              </a:ext>
            </a:extLst>
          </p:cNvPr>
          <p:cNvSpPr txBox="1">
            <a:spLocks/>
          </p:cNvSpPr>
          <p:nvPr/>
        </p:nvSpPr>
        <p:spPr bwMode="auto">
          <a:xfrm>
            <a:off x="5327626" y="4602639"/>
            <a:ext cx="2171433" cy="2118835"/>
          </a:xfrm>
          <a:prstGeom prst="ellipse">
            <a:avLst/>
          </a:prstGeom>
          <a:solidFill>
            <a:srgbClr val="60C99C">
              <a:alpha val="70980"/>
            </a:srgbClr>
          </a:solidFill>
          <a:ln cap="flat" algn="ctr">
            <a:solidFill>
              <a:srgbClr val="000000"/>
            </a:solidFill>
            <a:round/>
            <a:headEnd type="none" w="med" len="med"/>
            <a:tailEnd type="none" w="med" len="med"/>
          </a:ln>
        </p:spPr>
        <p:txBody>
          <a:bodyPr wrap="none" anchor="ctr"/>
          <a:lstStyle>
            <a:lvl1pPr marL="341313" indent="-341313" algn="l" defTabSz="457200" rtl="0" eaLnBrk="0" fontAlgn="base" hangingPunct="0">
              <a:lnSpc>
                <a:spcPct val="86000"/>
              </a:lnSpc>
              <a:spcBef>
                <a:spcPts val="1200"/>
              </a:spcBef>
              <a:spcAft>
                <a:spcPct val="0"/>
              </a:spcAft>
              <a:buClr>
                <a:srgbClr val="000000"/>
              </a:buClr>
              <a:buSzPct val="100000"/>
              <a:buFont typeface="Arial" panose="020B0604020202020204" pitchFamily="34" charset="0"/>
              <a:buChar char="•"/>
              <a:defRPr sz="3200">
                <a:solidFill>
                  <a:srgbClr val="000000"/>
                </a:solidFill>
                <a:latin typeface="+mn-lt"/>
                <a:ea typeface="+mn-ea"/>
                <a:cs typeface="ヒラギノ角ゴ Pro W3" charset="-128"/>
              </a:defRPr>
            </a:lvl1pPr>
            <a:lvl2pPr marL="741363" indent="-284163" algn="l" defTabSz="457200" rtl="0" eaLnBrk="0" fontAlgn="base" hangingPunct="0">
              <a:lnSpc>
                <a:spcPct val="96000"/>
              </a:lnSpc>
              <a:spcBef>
                <a:spcPts val="700"/>
              </a:spcBef>
              <a:spcAft>
                <a:spcPct val="0"/>
              </a:spcAft>
              <a:buClr>
                <a:srgbClr val="000000"/>
              </a:buClr>
              <a:buSzPct val="100000"/>
              <a:buFont typeface="Arial" panose="020B0604020202020204" pitchFamily="34" charset="0"/>
              <a:buChar char="–"/>
              <a:defRPr sz="2800">
                <a:solidFill>
                  <a:srgbClr val="000000"/>
                </a:solidFill>
                <a:latin typeface="+mn-lt"/>
                <a:ea typeface="+mn-ea"/>
                <a:cs typeface="ヒラギノ角ゴ Pro W3" pitchFamily="-96" charset="-128"/>
              </a:defRPr>
            </a:lvl2pPr>
            <a:lvl3pPr marL="1143000" indent="-228600" algn="l" defTabSz="457200" rtl="0" eaLnBrk="0" fontAlgn="base" hangingPunct="0">
              <a:lnSpc>
                <a:spcPct val="96000"/>
              </a:lnSpc>
              <a:spcBef>
                <a:spcPts val="600"/>
              </a:spcBef>
              <a:spcAft>
                <a:spcPct val="0"/>
              </a:spcAft>
              <a:buClr>
                <a:srgbClr val="000000"/>
              </a:buClr>
              <a:buSzPct val="100000"/>
              <a:buFont typeface="Arial" panose="020B0604020202020204" pitchFamily="34" charset="0"/>
              <a:buChar char="•"/>
              <a:defRPr sz="2400">
                <a:solidFill>
                  <a:srgbClr val="000000"/>
                </a:solidFill>
                <a:latin typeface="+mn-lt"/>
                <a:ea typeface="ＭＳ Ｐゴシック" pitchFamily="34" charset="-128"/>
                <a:cs typeface="ＭＳ Ｐゴシック" pitchFamily="68" charset="-128"/>
              </a:defRPr>
            </a:lvl3pPr>
            <a:lvl4pPr marL="16002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4pPr>
            <a:lvl5pPr marL="20574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5pPr>
            <a:lvl6pPr marL="25146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9pPr>
          </a:lstStyle>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altLang="en-US" sz="2800" b="1" i="0" u="none" strike="noStrike" kern="0" cap="none" spc="0" normalizeH="0" baseline="0" noProof="0" dirty="0">
                <a:ln>
                  <a:noFill/>
                </a:ln>
                <a:solidFill>
                  <a:prstClr val="black"/>
                </a:solidFill>
                <a:effectLst/>
                <a:uLnTx/>
                <a:uFillTx/>
                <a:ea typeface="+mn-ea"/>
              </a:rPr>
              <a:t>Procurement</a:t>
            </a:r>
          </a:p>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altLang="en-US" sz="2800" b="1" i="0" u="none" strike="noStrike" kern="0" cap="none" spc="0" normalizeH="0" baseline="0" noProof="0" dirty="0">
                <a:ln>
                  <a:noFill/>
                </a:ln>
                <a:solidFill>
                  <a:prstClr val="black"/>
                </a:solidFill>
                <a:effectLst/>
                <a:uLnTx/>
                <a:uFillTx/>
                <a:ea typeface="+mn-ea"/>
              </a:rPr>
              <a:t>Specialist</a:t>
            </a:r>
          </a:p>
        </p:txBody>
      </p:sp>
      <p:sp>
        <p:nvSpPr>
          <p:cNvPr id="79874" name="Title 1">
            <a:extLst>
              <a:ext uri="{FF2B5EF4-FFF2-40B4-BE49-F238E27FC236}">
                <a16:creationId xmlns:a16="http://schemas.microsoft.com/office/drawing/2014/main" id="{8A944199-EBB8-4D49-A6A8-924C5E19CB09}"/>
              </a:ext>
            </a:extLst>
          </p:cNvPr>
          <p:cNvSpPr>
            <a:spLocks noGrp="1" noChangeArrowheads="1"/>
          </p:cNvSpPr>
          <p:nvPr>
            <p:ph type="title" idx="4294967295"/>
          </p:nvPr>
        </p:nvSpPr>
        <p:spPr>
          <a:xfrm>
            <a:off x="285818" y="164635"/>
            <a:ext cx="9254583" cy="990600"/>
          </a:xfrm>
        </p:spPr>
        <p:txBody>
          <a:bodyPr>
            <a:normAutofit/>
          </a:bodyPr>
          <a:lstStyle/>
          <a:p>
            <a:r>
              <a:rPr lang="en-GB" altLang="en-US" sz="6000" b="1" dirty="0">
                <a:solidFill>
                  <a:srgbClr val="9B2D1F"/>
                </a:solidFill>
                <a:latin typeface="+mn-lt"/>
                <a:cs typeface="Arial" panose="020B0604020202020204" pitchFamily="34" charset="0"/>
              </a:rPr>
              <a:t>The IPM Team</a:t>
            </a:r>
            <a:endParaRPr lang="en-US" altLang="en-US" sz="6000" b="1" dirty="0">
              <a:solidFill>
                <a:srgbClr val="9B2D1F"/>
              </a:solidFill>
              <a:latin typeface="+mn-lt"/>
              <a:cs typeface="Arial" panose="020B0604020202020204" pitchFamily="34" charset="0"/>
            </a:endParaRPr>
          </a:p>
        </p:txBody>
      </p:sp>
      <p:sp>
        <p:nvSpPr>
          <p:cNvPr id="79880" name="Content Placeholder 5">
            <a:extLst>
              <a:ext uri="{FF2B5EF4-FFF2-40B4-BE49-F238E27FC236}">
                <a16:creationId xmlns:a16="http://schemas.microsoft.com/office/drawing/2014/main" id="{13B4DAFB-C42B-F943-8E2E-7325E05AB694}"/>
              </a:ext>
            </a:extLst>
          </p:cNvPr>
          <p:cNvSpPr>
            <a:spLocks noGrp="1"/>
          </p:cNvSpPr>
          <p:nvPr>
            <p:ph idx="4294967295"/>
          </p:nvPr>
        </p:nvSpPr>
        <p:spPr>
          <a:xfrm>
            <a:off x="4272482" y="358756"/>
            <a:ext cx="3357204" cy="3203320"/>
          </a:xfrm>
          <a:prstGeom prst="ellipse">
            <a:avLst/>
          </a:prstGeom>
          <a:solidFill>
            <a:srgbClr val="0070C0"/>
          </a:solidFill>
          <a:ln cap="flat" algn="ctr">
            <a:solidFill>
              <a:srgbClr val="000000"/>
            </a:solidFill>
            <a:round/>
            <a:headEnd type="none" w="med" len="med"/>
            <a:tailEnd type="none" w="med" len="med"/>
          </a:ln>
        </p:spPr>
        <p:txBody>
          <a:bodyPr vert="horz" wrap="none" lIns="91440" tIns="45720" rIns="91440" bIns="45720" rtlCol="0" anchor="ctr">
            <a:normAutofit/>
          </a:bodyPr>
          <a:lstStyle/>
          <a:p>
            <a:pPr marL="0" indent="0" algn="ctr">
              <a:lnSpc>
                <a:spcPct val="96000"/>
              </a:lnSpc>
              <a:spcBef>
                <a:spcPct val="0"/>
              </a:spcBef>
              <a:buNone/>
            </a:pPr>
            <a:r>
              <a:rPr lang="en-US" altLang="en-US" sz="3200" b="1" dirty="0">
                <a:solidFill>
                  <a:schemeClr val="tx1"/>
                </a:solidFill>
              </a:rPr>
              <a:t>Property Manager</a:t>
            </a:r>
          </a:p>
          <a:p>
            <a:pPr marL="0" indent="0" algn="ctr">
              <a:lnSpc>
                <a:spcPct val="96000"/>
              </a:lnSpc>
              <a:spcBef>
                <a:spcPct val="0"/>
              </a:spcBef>
              <a:buNone/>
            </a:pPr>
            <a:endParaRPr lang="en-US" altLang="en-US" sz="2400" b="1" dirty="0"/>
          </a:p>
        </p:txBody>
      </p:sp>
      <p:sp>
        <p:nvSpPr>
          <p:cNvPr id="11" name="Content Placeholder 5">
            <a:extLst>
              <a:ext uri="{FF2B5EF4-FFF2-40B4-BE49-F238E27FC236}">
                <a16:creationId xmlns:a16="http://schemas.microsoft.com/office/drawing/2014/main" id="{29D0A7AE-6D39-4FCD-8962-2C56F820F85F}"/>
              </a:ext>
            </a:extLst>
          </p:cNvPr>
          <p:cNvSpPr txBox="1">
            <a:spLocks/>
          </p:cNvSpPr>
          <p:nvPr/>
        </p:nvSpPr>
        <p:spPr bwMode="auto">
          <a:xfrm>
            <a:off x="9540401" y="4761338"/>
            <a:ext cx="1999525" cy="1960137"/>
          </a:xfrm>
          <a:prstGeom prst="ellipse">
            <a:avLst/>
          </a:prstGeom>
          <a:solidFill>
            <a:schemeClr val="accent6">
              <a:lumMod val="20000"/>
              <a:lumOff val="80000"/>
            </a:schemeClr>
          </a:solidFill>
          <a:ln w="9525" cap="flat" cmpd="sng" algn="ctr">
            <a:solidFill>
              <a:srgbClr val="000000"/>
            </a:solidFill>
            <a:prstDash val="solid"/>
            <a:round/>
            <a:headEnd type="none" w="med" len="med"/>
            <a:tailEnd type="none" w="med" len="med"/>
          </a:ln>
          <a:effectLst/>
        </p:spPr>
        <p:txBody>
          <a:bodyPr wrap="none" anchor="ctr"/>
          <a:lstStyle>
            <a:lvl1pPr marL="341313" indent="-341313" algn="l" defTabSz="457200" rtl="0" eaLnBrk="0" fontAlgn="base" hangingPunct="0">
              <a:lnSpc>
                <a:spcPct val="86000"/>
              </a:lnSpc>
              <a:spcBef>
                <a:spcPts val="1200"/>
              </a:spcBef>
              <a:spcAft>
                <a:spcPct val="0"/>
              </a:spcAft>
              <a:buClr>
                <a:srgbClr val="000000"/>
              </a:buClr>
              <a:buSzPct val="100000"/>
              <a:buFont typeface="Arial" panose="020B0604020202020204" pitchFamily="34" charset="0"/>
              <a:buChar char="•"/>
              <a:defRPr sz="3200">
                <a:solidFill>
                  <a:srgbClr val="000000"/>
                </a:solidFill>
                <a:latin typeface="+mn-lt"/>
                <a:ea typeface="+mn-ea"/>
                <a:cs typeface="ヒラギノ角ゴ Pro W3" charset="-128"/>
              </a:defRPr>
            </a:lvl1pPr>
            <a:lvl2pPr marL="741363" indent="-284163" algn="l" defTabSz="457200" rtl="0" eaLnBrk="0" fontAlgn="base" hangingPunct="0">
              <a:lnSpc>
                <a:spcPct val="96000"/>
              </a:lnSpc>
              <a:spcBef>
                <a:spcPts val="700"/>
              </a:spcBef>
              <a:spcAft>
                <a:spcPct val="0"/>
              </a:spcAft>
              <a:buClr>
                <a:srgbClr val="000000"/>
              </a:buClr>
              <a:buSzPct val="100000"/>
              <a:buFont typeface="Arial" panose="020B0604020202020204" pitchFamily="34" charset="0"/>
              <a:buChar char="–"/>
              <a:defRPr sz="2800">
                <a:solidFill>
                  <a:srgbClr val="000000"/>
                </a:solidFill>
                <a:latin typeface="+mn-lt"/>
                <a:ea typeface="+mn-ea"/>
                <a:cs typeface="ヒラギノ角ゴ Pro W3" pitchFamily="-96" charset="-128"/>
              </a:defRPr>
            </a:lvl2pPr>
            <a:lvl3pPr marL="1143000" indent="-228600" algn="l" defTabSz="457200" rtl="0" eaLnBrk="0" fontAlgn="base" hangingPunct="0">
              <a:lnSpc>
                <a:spcPct val="96000"/>
              </a:lnSpc>
              <a:spcBef>
                <a:spcPts val="600"/>
              </a:spcBef>
              <a:spcAft>
                <a:spcPct val="0"/>
              </a:spcAft>
              <a:buClr>
                <a:srgbClr val="000000"/>
              </a:buClr>
              <a:buSzPct val="100000"/>
              <a:buFont typeface="Arial" panose="020B0604020202020204" pitchFamily="34" charset="0"/>
              <a:buChar char="•"/>
              <a:defRPr sz="2400">
                <a:solidFill>
                  <a:srgbClr val="000000"/>
                </a:solidFill>
                <a:latin typeface="+mn-lt"/>
                <a:ea typeface="ＭＳ Ｐゴシック" pitchFamily="34" charset="-128"/>
                <a:cs typeface="ＭＳ Ｐゴシック" pitchFamily="68" charset="-128"/>
              </a:defRPr>
            </a:lvl3pPr>
            <a:lvl4pPr marL="16002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4pPr>
            <a:lvl5pPr marL="20574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5pPr>
            <a:lvl6pPr marL="25146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9pPr>
          </a:lstStyle>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sz="2400" b="1" i="0" u="none" strike="noStrike" kern="0" cap="none" spc="0" normalizeH="0" baseline="0" noProof="0" dirty="0">
                <a:ln>
                  <a:noFill/>
                </a:ln>
                <a:solidFill>
                  <a:prstClr val="black"/>
                </a:solidFill>
                <a:effectLst/>
                <a:uLnTx/>
                <a:uFillTx/>
                <a:ea typeface="+mn-ea"/>
              </a:rPr>
              <a:t>Janitorial/</a:t>
            </a:r>
          </a:p>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sz="2400" b="1" i="0" u="none" strike="noStrike" kern="0" cap="none" spc="0" normalizeH="0" baseline="0" noProof="0" dirty="0">
                <a:ln>
                  <a:noFill/>
                </a:ln>
                <a:solidFill>
                  <a:prstClr val="black"/>
                </a:solidFill>
                <a:effectLst/>
                <a:uLnTx/>
                <a:uFillTx/>
                <a:ea typeface="+mn-ea"/>
              </a:rPr>
              <a:t>Custodial</a:t>
            </a:r>
          </a:p>
        </p:txBody>
      </p:sp>
      <p:sp>
        <p:nvSpPr>
          <p:cNvPr id="12" name="Content Placeholder 5">
            <a:extLst>
              <a:ext uri="{FF2B5EF4-FFF2-40B4-BE49-F238E27FC236}">
                <a16:creationId xmlns:a16="http://schemas.microsoft.com/office/drawing/2014/main" id="{4732C9BF-CC85-4D9F-B14B-D3C378C84256}"/>
              </a:ext>
            </a:extLst>
          </p:cNvPr>
          <p:cNvSpPr txBox="1">
            <a:spLocks/>
          </p:cNvSpPr>
          <p:nvPr/>
        </p:nvSpPr>
        <p:spPr bwMode="auto">
          <a:xfrm>
            <a:off x="9618959" y="2970095"/>
            <a:ext cx="2095896" cy="1994471"/>
          </a:xfrm>
          <a:prstGeom prst="ellipse">
            <a:avLst/>
          </a:prstGeom>
          <a:solidFill>
            <a:srgbClr val="A5A5E9">
              <a:alpha val="72941"/>
            </a:srgbClr>
          </a:solidFill>
          <a:ln w="9525" cap="flat" cmpd="sng" algn="ctr">
            <a:solidFill>
              <a:srgbClr val="000000"/>
            </a:solidFill>
            <a:prstDash val="solid"/>
            <a:round/>
            <a:headEnd type="none" w="med" len="med"/>
            <a:tailEnd type="none" w="med" len="med"/>
          </a:ln>
          <a:effectLst/>
        </p:spPr>
        <p:txBody>
          <a:bodyPr wrap="none" anchor="ctr"/>
          <a:lstStyle>
            <a:lvl1pPr marL="341313" indent="-341313" algn="l" defTabSz="457200" rtl="0" eaLnBrk="0" fontAlgn="base" hangingPunct="0">
              <a:lnSpc>
                <a:spcPct val="86000"/>
              </a:lnSpc>
              <a:spcBef>
                <a:spcPts val="1200"/>
              </a:spcBef>
              <a:spcAft>
                <a:spcPct val="0"/>
              </a:spcAft>
              <a:buClr>
                <a:srgbClr val="000000"/>
              </a:buClr>
              <a:buSzPct val="100000"/>
              <a:buFont typeface="Arial" panose="020B0604020202020204" pitchFamily="34" charset="0"/>
              <a:buChar char="•"/>
              <a:defRPr sz="3200">
                <a:solidFill>
                  <a:srgbClr val="000000"/>
                </a:solidFill>
                <a:latin typeface="+mn-lt"/>
                <a:ea typeface="+mn-ea"/>
                <a:cs typeface="ヒラギノ角ゴ Pro W3" charset="-128"/>
              </a:defRPr>
            </a:lvl1pPr>
            <a:lvl2pPr marL="741363" indent="-284163" algn="l" defTabSz="457200" rtl="0" eaLnBrk="0" fontAlgn="base" hangingPunct="0">
              <a:lnSpc>
                <a:spcPct val="96000"/>
              </a:lnSpc>
              <a:spcBef>
                <a:spcPts val="700"/>
              </a:spcBef>
              <a:spcAft>
                <a:spcPct val="0"/>
              </a:spcAft>
              <a:buClr>
                <a:srgbClr val="000000"/>
              </a:buClr>
              <a:buSzPct val="100000"/>
              <a:buFont typeface="Arial" panose="020B0604020202020204" pitchFamily="34" charset="0"/>
              <a:buChar char="–"/>
              <a:defRPr sz="2800">
                <a:solidFill>
                  <a:srgbClr val="000000"/>
                </a:solidFill>
                <a:latin typeface="+mn-lt"/>
                <a:ea typeface="+mn-ea"/>
                <a:cs typeface="ヒラギノ角ゴ Pro W3" pitchFamily="-96" charset="-128"/>
              </a:defRPr>
            </a:lvl2pPr>
            <a:lvl3pPr marL="1143000" indent="-228600" algn="l" defTabSz="457200" rtl="0" eaLnBrk="0" fontAlgn="base" hangingPunct="0">
              <a:lnSpc>
                <a:spcPct val="96000"/>
              </a:lnSpc>
              <a:spcBef>
                <a:spcPts val="600"/>
              </a:spcBef>
              <a:spcAft>
                <a:spcPct val="0"/>
              </a:spcAft>
              <a:buClr>
                <a:srgbClr val="000000"/>
              </a:buClr>
              <a:buSzPct val="100000"/>
              <a:buFont typeface="Arial" panose="020B0604020202020204" pitchFamily="34" charset="0"/>
              <a:buChar char="•"/>
              <a:defRPr sz="2400">
                <a:solidFill>
                  <a:srgbClr val="000000"/>
                </a:solidFill>
                <a:latin typeface="+mn-lt"/>
                <a:ea typeface="ＭＳ Ｐゴシック" pitchFamily="34" charset="-128"/>
                <a:cs typeface="ＭＳ Ｐゴシック" pitchFamily="68" charset="-128"/>
              </a:defRPr>
            </a:lvl3pPr>
            <a:lvl4pPr marL="16002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4pPr>
            <a:lvl5pPr marL="20574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5pPr>
            <a:lvl6pPr marL="25146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9pPr>
          </a:lstStyle>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sz="2400" b="1" i="0" u="none" strike="noStrike" kern="0" cap="none" spc="0" normalizeH="0" baseline="0" noProof="0" dirty="0">
                <a:ln>
                  <a:noFill/>
                </a:ln>
                <a:solidFill>
                  <a:prstClr val="black"/>
                </a:solidFill>
                <a:effectLst/>
                <a:uLnTx/>
                <a:uFillTx/>
                <a:ea typeface="+mn-ea"/>
              </a:rPr>
              <a:t>Landscaping</a:t>
            </a:r>
          </a:p>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sz="2400" b="1" i="0" u="none" strike="noStrike" kern="0" cap="none" spc="0" normalizeH="0" baseline="0" noProof="0" dirty="0">
                <a:ln>
                  <a:noFill/>
                </a:ln>
                <a:solidFill>
                  <a:prstClr val="black"/>
                </a:solidFill>
                <a:effectLst/>
                <a:uLnTx/>
                <a:uFillTx/>
                <a:ea typeface="+mn-ea"/>
              </a:rPr>
              <a:t>Services</a:t>
            </a:r>
          </a:p>
        </p:txBody>
      </p:sp>
      <p:sp>
        <p:nvSpPr>
          <p:cNvPr id="10" name="Content Placeholder 5">
            <a:extLst>
              <a:ext uri="{FF2B5EF4-FFF2-40B4-BE49-F238E27FC236}">
                <a16:creationId xmlns:a16="http://schemas.microsoft.com/office/drawing/2014/main" id="{F030C978-0DF3-4275-8149-E1BB760DE161}"/>
              </a:ext>
            </a:extLst>
          </p:cNvPr>
          <p:cNvSpPr txBox="1">
            <a:spLocks/>
          </p:cNvSpPr>
          <p:nvPr/>
        </p:nvSpPr>
        <p:spPr bwMode="auto">
          <a:xfrm>
            <a:off x="7268638" y="3514686"/>
            <a:ext cx="2703650" cy="2667496"/>
          </a:xfrm>
          <a:prstGeom prst="ellipse">
            <a:avLst/>
          </a:prstGeom>
          <a:solidFill>
            <a:srgbClr val="85FFE0">
              <a:alpha val="70980"/>
            </a:srgbClr>
          </a:solidFill>
          <a:ln w="9525" cap="flat" cmpd="sng" algn="ctr">
            <a:solidFill>
              <a:srgbClr val="000000"/>
            </a:solidFill>
            <a:prstDash val="solid"/>
            <a:round/>
            <a:headEnd type="none" w="med" len="med"/>
            <a:tailEnd type="none" w="med" len="med"/>
          </a:ln>
          <a:effectLst/>
        </p:spPr>
        <p:txBody>
          <a:bodyPr wrap="none" anchor="ctr"/>
          <a:lstStyle>
            <a:lvl1pPr marL="341313" indent="-341313" algn="l" defTabSz="457200" rtl="0" eaLnBrk="0" fontAlgn="base" hangingPunct="0">
              <a:lnSpc>
                <a:spcPct val="86000"/>
              </a:lnSpc>
              <a:spcBef>
                <a:spcPts val="1200"/>
              </a:spcBef>
              <a:spcAft>
                <a:spcPct val="0"/>
              </a:spcAft>
              <a:buClr>
                <a:srgbClr val="000000"/>
              </a:buClr>
              <a:buSzPct val="100000"/>
              <a:buFont typeface="Arial" panose="020B0604020202020204" pitchFamily="34" charset="0"/>
              <a:buChar char="•"/>
              <a:defRPr sz="3200">
                <a:solidFill>
                  <a:srgbClr val="000000"/>
                </a:solidFill>
                <a:latin typeface="+mn-lt"/>
                <a:ea typeface="+mn-ea"/>
                <a:cs typeface="ヒラギノ角ゴ Pro W3" charset="-128"/>
              </a:defRPr>
            </a:lvl1pPr>
            <a:lvl2pPr marL="741363" indent="-284163" algn="l" defTabSz="457200" rtl="0" eaLnBrk="0" fontAlgn="base" hangingPunct="0">
              <a:lnSpc>
                <a:spcPct val="96000"/>
              </a:lnSpc>
              <a:spcBef>
                <a:spcPts val="700"/>
              </a:spcBef>
              <a:spcAft>
                <a:spcPct val="0"/>
              </a:spcAft>
              <a:buClr>
                <a:srgbClr val="000000"/>
              </a:buClr>
              <a:buSzPct val="100000"/>
              <a:buFont typeface="Arial" panose="020B0604020202020204" pitchFamily="34" charset="0"/>
              <a:buChar char="–"/>
              <a:defRPr sz="2800">
                <a:solidFill>
                  <a:srgbClr val="000000"/>
                </a:solidFill>
                <a:latin typeface="+mn-lt"/>
                <a:ea typeface="+mn-ea"/>
                <a:cs typeface="ヒラギノ角ゴ Pro W3" pitchFamily="-96" charset="-128"/>
              </a:defRPr>
            </a:lvl2pPr>
            <a:lvl3pPr marL="1143000" indent="-228600" algn="l" defTabSz="457200" rtl="0" eaLnBrk="0" fontAlgn="base" hangingPunct="0">
              <a:lnSpc>
                <a:spcPct val="96000"/>
              </a:lnSpc>
              <a:spcBef>
                <a:spcPts val="600"/>
              </a:spcBef>
              <a:spcAft>
                <a:spcPct val="0"/>
              </a:spcAft>
              <a:buClr>
                <a:srgbClr val="000000"/>
              </a:buClr>
              <a:buSzPct val="100000"/>
              <a:buFont typeface="Arial" panose="020B0604020202020204" pitchFamily="34" charset="0"/>
              <a:buChar char="•"/>
              <a:defRPr sz="2400">
                <a:solidFill>
                  <a:srgbClr val="000000"/>
                </a:solidFill>
                <a:latin typeface="+mn-lt"/>
                <a:ea typeface="ＭＳ Ｐゴシック" pitchFamily="34" charset="-128"/>
                <a:cs typeface="ＭＳ Ｐゴシック" pitchFamily="68" charset="-128"/>
              </a:defRPr>
            </a:lvl3pPr>
            <a:lvl4pPr marL="16002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4pPr>
            <a:lvl5pPr marL="20574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5pPr>
            <a:lvl6pPr marL="25146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9pPr>
          </a:lstStyle>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endParaRPr kumimoji="0" lang="en-US" b="1" i="0" u="none" strike="noStrike" kern="0" cap="none" spc="0" normalizeH="0" baseline="0" noProof="0" dirty="0">
              <a:ln>
                <a:noFill/>
              </a:ln>
              <a:solidFill>
                <a:prstClr val="black"/>
              </a:solidFill>
              <a:effectLst/>
              <a:uLnTx/>
              <a:uFillTx/>
              <a:ea typeface="+mn-ea"/>
            </a:endParaRPr>
          </a:p>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b="1" i="0" u="none" strike="noStrike" kern="0" cap="none" spc="0" normalizeH="0" baseline="0" noProof="0" dirty="0">
                <a:ln>
                  <a:noFill/>
                </a:ln>
                <a:solidFill>
                  <a:prstClr val="black"/>
                </a:solidFill>
                <a:effectLst/>
                <a:uLnTx/>
                <a:uFillTx/>
                <a:ea typeface="+mn-ea"/>
              </a:rPr>
              <a:t>Maintenance</a:t>
            </a:r>
          </a:p>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b="1" i="0" u="none" strike="noStrike" kern="0" cap="none" spc="0" normalizeH="0" baseline="0" noProof="0" dirty="0">
                <a:ln>
                  <a:noFill/>
                </a:ln>
                <a:solidFill>
                  <a:prstClr val="black"/>
                </a:solidFill>
                <a:effectLst/>
                <a:uLnTx/>
                <a:uFillTx/>
                <a:ea typeface="+mn-ea"/>
              </a:rPr>
              <a:t>Crew</a:t>
            </a:r>
          </a:p>
        </p:txBody>
      </p:sp>
      <p:sp>
        <p:nvSpPr>
          <p:cNvPr id="9" name="Content Placeholder 5">
            <a:extLst>
              <a:ext uri="{FF2B5EF4-FFF2-40B4-BE49-F238E27FC236}">
                <a16:creationId xmlns:a16="http://schemas.microsoft.com/office/drawing/2014/main" id="{C525D3CC-7C95-4B45-A286-01C26BF80DE8}"/>
              </a:ext>
            </a:extLst>
          </p:cNvPr>
          <p:cNvSpPr txBox="1">
            <a:spLocks/>
          </p:cNvSpPr>
          <p:nvPr/>
        </p:nvSpPr>
        <p:spPr bwMode="auto">
          <a:xfrm>
            <a:off x="2545418" y="3933057"/>
            <a:ext cx="2703650" cy="2582513"/>
          </a:xfrm>
          <a:prstGeom prst="ellipse">
            <a:avLst/>
          </a:prstGeom>
          <a:solidFill>
            <a:srgbClr val="92D050"/>
          </a:solidFill>
          <a:ln w="9525" cap="flat" cmpd="sng" algn="ctr">
            <a:solidFill>
              <a:srgbClr val="000000"/>
            </a:solidFill>
            <a:prstDash val="solid"/>
            <a:round/>
            <a:headEnd type="none" w="med" len="med"/>
            <a:tailEnd type="none" w="med" len="med"/>
          </a:ln>
          <a:effectLst/>
        </p:spPr>
        <p:txBody>
          <a:bodyPr wrap="none" anchor="ctr"/>
          <a:lstStyle>
            <a:lvl1pPr marL="341313" indent="-341313" algn="l" defTabSz="457200" rtl="0" eaLnBrk="0" fontAlgn="base" hangingPunct="0">
              <a:lnSpc>
                <a:spcPct val="86000"/>
              </a:lnSpc>
              <a:spcBef>
                <a:spcPts val="1200"/>
              </a:spcBef>
              <a:spcAft>
                <a:spcPct val="0"/>
              </a:spcAft>
              <a:buClr>
                <a:srgbClr val="000000"/>
              </a:buClr>
              <a:buSzPct val="100000"/>
              <a:buFont typeface="Arial" panose="020B0604020202020204" pitchFamily="34" charset="0"/>
              <a:buChar char="•"/>
              <a:defRPr sz="3200">
                <a:solidFill>
                  <a:srgbClr val="000000"/>
                </a:solidFill>
                <a:latin typeface="+mn-lt"/>
                <a:ea typeface="+mn-ea"/>
                <a:cs typeface="ヒラギノ角ゴ Pro W3" charset="-128"/>
              </a:defRPr>
            </a:lvl1pPr>
            <a:lvl2pPr marL="741363" indent="-284163" algn="l" defTabSz="457200" rtl="0" eaLnBrk="0" fontAlgn="base" hangingPunct="0">
              <a:lnSpc>
                <a:spcPct val="96000"/>
              </a:lnSpc>
              <a:spcBef>
                <a:spcPts val="700"/>
              </a:spcBef>
              <a:spcAft>
                <a:spcPct val="0"/>
              </a:spcAft>
              <a:buClr>
                <a:srgbClr val="000000"/>
              </a:buClr>
              <a:buSzPct val="100000"/>
              <a:buFont typeface="Arial" panose="020B0604020202020204" pitchFamily="34" charset="0"/>
              <a:buChar char="–"/>
              <a:defRPr sz="2800">
                <a:solidFill>
                  <a:srgbClr val="000000"/>
                </a:solidFill>
                <a:latin typeface="+mn-lt"/>
                <a:ea typeface="+mn-ea"/>
                <a:cs typeface="ヒラギノ角ゴ Pro W3" pitchFamily="-96" charset="-128"/>
              </a:defRPr>
            </a:lvl2pPr>
            <a:lvl3pPr marL="1143000" indent="-228600" algn="l" defTabSz="457200" rtl="0" eaLnBrk="0" fontAlgn="base" hangingPunct="0">
              <a:lnSpc>
                <a:spcPct val="96000"/>
              </a:lnSpc>
              <a:spcBef>
                <a:spcPts val="600"/>
              </a:spcBef>
              <a:spcAft>
                <a:spcPct val="0"/>
              </a:spcAft>
              <a:buClr>
                <a:srgbClr val="000000"/>
              </a:buClr>
              <a:buSzPct val="100000"/>
              <a:buFont typeface="Arial" panose="020B0604020202020204" pitchFamily="34" charset="0"/>
              <a:buChar char="•"/>
              <a:defRPr sz="2400">
                <a:solidFill>
                  <a:srgbClr val="000000"/>
                </a:solidFill>
                <a:latin typeface="+mn-lt"/>
                <a:ea typeface="ＭＳ Ｐゴシック" pitchFamily="34" charset="-128"/>
                <a:cs typeface="ＭＳ Ｐゴシック" pitchFamily="68" charset="-128"/>
              </a:defRPr>
            </a:lvl3pPr>
            <a:lvl4pPr marL="16002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4pPr>
            <a:lvl5pPr marL="20574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5pPr>
            <a:lvl6pPr marL="25146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9pPr>
          </a:lstStyle>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b="1" i="0" u="none" strike="noStrike" kern="0" cap="none" spc="0" normalizeH="0" baseline="0" noProof="0" dirty="0">
                <a:ln>
                  <a:noFill/>
                </a:ln>
                <a:solidFill>
                  <a:prstClr val="black"/>
                </a:solidFill>
                <a:effectLst/>
                <a:uLnTx/>
                <a:uFillTx/>
                <a:ea typeface="+mn-ea"/>
              </a:rPr>
              <a:t>Resident</a:t>
            </a:r>
          </a:p>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b="1" i="0" u="none" strike="noStrike" kern="0" cap="none" spc="0" normalizeH="0" baseline="0" noProof="0" dirty="0">
                <a:ln>
                  <a:noFill/>
                </a:ln>
                <a:solidFill>
                  <a:prstClr val="black"/>
                </a:solidFill>
                <a:effectLst/>
                <a:uLnTx/>
                <a:uFillTx/>
                <a:ea typeface="+mn-ea"/>
              </a:rPr>
              <a:t>Support</a:t>
            </a:r>
          </a:p>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b="1" i="0" u="none" strike="noStrike" kern="0" cap="none" spc="0" normalizeH="0" baseline="0" noProof="0" dirty="0">
                <a:ln>
                  <a:noFill/>
                </a:ln>
                <a:solidFill>
                  <a:prstClr val="black"/>
                </a:solidFill>
                <a:effectLst/>
                <a:uLnTx/>
                <a:uFillTx/>
                <a:ea typeface="+mn-ea"/>
              </a:rPr>
              <a:t>Services</a:t>
            </a:r>
            <a:r>
              <a:rPr kumimoji="0" lang="en-US" sz="2400" b="1" i="0" u="none" strike="noStrike" kern="0" cap="none" spc="0" normalizeH="0" baseline="0" noProof="0" dirty="0">
                <a:ln>
                  <a:noFill/>
                </a:ln>
                <a:solidFill>
                  <a:prstClr val="black"/>
                </a:solidFill>
                <a:effectLst/>
                <a:uLnTx/>
                <a:uFillTx/>
                <a:ea typeface="+mn-ea"/>
              </a:rPr>
              <a:t> </a:t>
            </a:r>
          </a:p>
        </p:txBody>
      </p:sp>
      <p:sp>
        <p:nvSpPr>
          <p:cNvPr id="15" name="Content Placeholder 5">
            <a:extLst>
              <a:ext uri="{FF2B5EF4-FFF2-40B4-BE49-F238E27FC236}">
                <a16:creationId xmlns:a16="http://schemas.microsoft.com/office/drawing/2014/main" id="{B3EB12A0-8200-473D-871D-908B447C9DFB}"/>
              </a:ext>
            </a:extLst>
          </p:cNvPr>
          <p:cNvSpPr txBox="1">
            <a:spLocks/>
          </p:cNvSpPr>
          <p:nvPr/>
        </p:nvSpPr>
        <p:spPr bwMode="auto">
          <a:xfrm>
            <a:off x="6921357" y="1051702"/>
            <a:ext cx="3283994" cy="2969106"/>
          </a:xfrm>
          <a:prstGeom prst="ellipse">
            <a:avLst/>
          </a:prstGeom>
          <a:solidFill>
            <a:srgbClr val="FFFF00">
              <a:alpha val="69804"/>
            </a:srgbClr>
          </a:solidFill>
          <a:ln w="9525" cap="flat" cmpd="sng" algn="ctr">
            <a:solidFill>
              <a:schemeClr val="tx1"/>
            </a:solidFill>
            <a:prstDash val="solid"/>
            <a:round/>
            <a:headEnd type="none" w="med" len="med"/>
            <a:tailEnd type="none" w="med" len="med"/>
          </a:ln>
          <a:effectLst/>
        </p:spPr>
        <p:txBody>
          <a:bodyPr wrap="none" anchor="ctr"/>
          <a:lstStyle>
            <a:lvl1pPr marL="341313" indent="-341313" algn="l" defTabSz="457200" rtl="0" eaLnBrk="0" fontAlgn="base" hangingPunct="0">
              <a:lnSpc>
                <a:spcPct val="86000"/>
              </a:lnSpc>
              <a:spcBef>
                <a:spcPts val="1200"/>
              </a:spcBef>
              <a:spcAft>
                <a:spcPct val="0"/>
              </a:spcAft>
              <a:buClr>
                <a:srgbClr val="000000"/>
              </a:buClr>
              <a:buSzPct val="100000"/>
              <a:buFont typeface="Arial" panose="020B0604020202020204" pitchFamily="34" charset="0"/>
              <a:buChar char="•"/>
              <a:defRPr sz="3200">
                <a:solidFill>
                  <a:srgbClr val="000000"/>
                </a:solidFill>
                <a:latin typeface="+mn-lt"/>
                <a:ea typeface="+mn-ea"/>
                <a:cs typeface="ヒラギノ角ゴ Pro W3" charset="-128"/>
              </a:defRPr>
            </a:lvl1pPr>
            <a:lvl2pPr marL="741363" indent="-284163" algn="l" defTabSz="457200" rtl="0" eaLnBrk="0" fontAlgn="base" hangingPunct="0">
              <a:lnSpc>
                <a:spcPct val="96000"/>
              </a:lnSpc>
              <a:spcBef>
                <a:spcPts val="700"/>
              </a:spcBef>
              <a:spcAft>
                <a:spcPct val="0"/>
              </a:spcAft>
              <a:buClr>
                <a:srgbClr val="000000"/>
              </a:buClr>
              <a:buSzPct val="100000"/>
              <a:buFont typeface="Arial" panose="020B0604020202020204" pitchFamily="34" charset="0"/>
              <a:buChar char="–"/>
              <a:defRPr sz="2800">
                <a:solidFill>
                  <a:srgbClr val="000000"/>
                </a:solidFill>
                <a:latin typeface="+mn-lt"/>
                <a:ea typeface="+mn-ea"/>
                <a:cs typeface="ヒラギノ角ゴ Pro W3" pitchFamily="-96" charset="-128"/>
              </a:defRPr>
            </a:lvl2pPr>
            <a:lvl3pPr marL="1143000" indent="-228600" algn="l" defTabSz="457200" rtl="0" eaLnBrk="0" fontAlgn="base" hangingPunct="0">
              <a:lnSpc>
                <a:spcPct val="96000"/>
              </a:lnSpc>
              <a:spcBef>
                <a:spcPts val="600"/>
              </a:spcBef>
              <a:spcAft>
                <a:spcPct val="0"/>
              </a:spcAft>
              <a:buClr>
                <a:srgbClr val="000000"/>
              </a:buClr>
              <a:buSzPct val="100000"/>
              <a:buFont typeface="Arial" panose="020B0604020202020204" pitchFamily="34" charset="0"/>
              <a:buChar char="•"/>
              <a:defRPr sz="2400">
                <a:solidFill>
                  <a:srgbClr val="000000"/>
                </a:solidFill>
                <a:latin typeface="+mn-lt"/>
                <a:ea typeface="ＭＳ Ｐゴシック" pitchFamily="34" charset="-128"/>
                <a:cs typeface="ＭＳ Ｐゴシック" pitchFamily="68" charset="-128"/>
              </a:defRPr>
            </a:lvl3pPr>
            <a:lvl4pPr marL="16002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4pPr>
            <a:lvl5pPr marL="20574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5pPr>
            <a:lvl6pPr marL="25146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9pPr>
          </a:lstStyle>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b="1" i="0" u="none" strike="noStrike" kern="0" cap="none" spc="0" normalizeH="0" baseline="0" noProof="0" dirty="0">
                <a:ln>
                  <a:noFill/>
                </a:ln>
                <a:solidFill>
                  <a:prstClr val="black"/>
                </a:solidFill>
                <a:effectLst/>
                <a:uLnTx/>
                <a:uFillTx/>
                <a:ea typeface="+mn-ea"/>
              </a:rPr>
              <a:t>Pest </a:t>
            </a:r>
          </a:p>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b="1" i="0" u="none" strike="noStrike" kern="0" cap="none" spc="0" normalizeH="0" baseline="0" noProof="0" dirty="0">
                <a:ln>
                  <a:noFill/>
                </a:ln>
                <a:solidFill>
                  <a:prstClr val="black"/>
                </a:solidFill>
                <a:effectLst/>
                <a:uLnTx/>
                <a:uFillTx/>
                <a:ea typeface="+mn-ea"/>
              </a:rPr>
              <a:t>Management </a:t>
            </a:r>
          </a:p>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b="1" i="0" u="none" strike="noStrike" kern="0" cap="none" spc="0" normalizeH="0" baseline="0" noProof="0" dirty="0">
                <a:ln>
                  <a:noFill/>
                </a:ln>
                <a:solidFill>
                  <a:prstClr val="black"/>
                </a:solidFill>
                <a:effectLst/>
                <a:uLnTx/>
                <a:uFillTx/>
                <a:ea typeface="+mn-ea"/>
              </a:rPr>
              <a:t>Professional</a:t>
            </a:r>
          </a:p>
        </p:txBody>
      </p:sp>
      <p:sp>
        <p:nvSpPr>
          <p:cNvPr id="16" name="Content Placeholder 5">
            <a:extLst>
              <a:ext uri="{FF2B5EF4-FFF2-40B4-BE49-F238E27FC236}">
                <a16:creationId xmlns:a16="http://schemas.microsoft.com/office/drawing/2014/main" id="{BC24C6FF-5A49-4040-A0F2-CE978C061863}"/>
              </a:ext>
            </a:extLst>
          </p:cNvPr>
          <p:cNvSpPr txBox="1">
            <a:spLocks/>
          </p:cNvSpPr>
          <p:nvPr/>
        </p:nvSpPr>
        <p:spPr bwMode="auto">
          <a:xfrm>
            <a:off x="4429784" y="2535426"/>
            <a:ext cx="3199902" cy="2667495"/>
          </a:xfrm>
          <a:prstGeom prst="ellipse">
            <a:avLst/>
          </a:prstGeom>
          <a:solidFill>
            <a:srgbClr val="00B050">
              <a:alpha val="95000"/>
            </a:srgbClr>
          </a:solidFill>
          <a:ln cap="flat" algn="ctr">
            <a:solidFill>
              <a:srgbClr val="000000"/>
            </a:solidFill>
            <a:round/>
            <a:headEnd type="none" w="med" len="med"/>
            <a:tailEnd type="none" w="med" len="med"/>
          </a:ln>
        </p:spPr>
        <p:txBody>
          <a:bodyPr wrap="none" anchor="ctr"/>
          <a:lstStyle>
            <a:defPPr>
              <a:defRPr lang="en-US"/>
            </a:defPPr>
            <a:lvl1pPr marR="0" lvl="0" indent="0" algn="ctr" defTabSz="457200" eaLnBrk="0" fontAlgn="base" hangingPunct="0">
              <a:lnSpc>
                <a:spcPct val="96000"/>
              </a:lnSpc>
              <a:spcBef>
                <a:spcPct val="0"/>
              </a:spcBef>
              <a:spcAft>
                <a:spcPct val="0"/>
              </a:spcAft>
              <a:buClr>
                <a:srgbClr val="000000"/>
              </a:buClr>
              <a:buSzPct val="100000"/>
              <a:buFont typeface="Arial" panose="020B0604020202020204" pitchFamily="34" charset="0"/>
              <a:buNone/>
              <a:tabLst/>
              <a:defRPr kumimoji="0" sz="3600" b="1" i="0" u="none" strike="noStrike" kern="0" cap="none" spc="0" normalizeH="0" baseline="0">
                <a:ln>
                  <a:noFill/>
                </a:ln>
                <a:solidFill>
                  <a:prstClr val="black"/>
                </a:solidFill>
                <a:effectLst/>
                <a:uLnTx/>
                <a:uFillTx/>
                <a:cs typeface="ヒラギノ角ゴ Pro W3" charset="-128"/>
              </a:defRPr>
            </a:lvl1pPr>
            <a:lvl2pPr marL="741363" indent="-284163" defTabSz="457200" eaLnBrk="0" fontAlgn="base" hangingPunct="0">
              <a:lnSpc>
                <a:spcPct val="96000"/>
              </a:lnSpc>
              <a:spcBef>
                <a:spcPts val="700"/>
              </a:spcBef>
              <a:spcAft>
                <a:spcPct val="0"/>
              </a:spcAft>
              <a:buClr>
                <a:srgbClr val="000000"/>
              </a:buClr>
              <a:buSzPct val="100000"/>
              <a:buFont typeface="Arial" panose="020B0604020202020204" pitchFamily="34" charset="0"/>
              <a:buChar char="–"/>
              <a:defRPr sz="2800">
                <a:solidFill>
                  <a:srgbClr val="000000"/>
                </a:solidFill>
                <a:cs typeface="ヒラギノ角ゴ Pro W3" pitchFamily="-96" charset="-128"/>
              </a:defRPr>
            </a:lvl2pPr>
            <a:lvl3pPr marL="1143000" indent="-228600" defTabSz="457200" eaLnBrk="0" fontAlgn="base" hangingPunct="0">
              <a:lnSpc>
                <a:spcPct val="96000"/>
              </a:lnSpc>
              <a:spcBef>
                <a:spcPts val="600"/>
              </a:spcBef>
              <a:spcAft>
                <a:spcPct val="0"/>
              </a:spcAft>
              <a:buClr>
                <a:srgbClr val="000000"/>
              </a:buClr>
              <a:buSzPct val="100000"/>
              <a:buFont typeface="Arial" panose="020B0604020202020204" pitchFamily="34" charset="0"/>
              <a:buChar char="•"/>
              <a:defRPr sz="2400">
                <a:solidFill>
                  <a:srgbClr val="000000"/>
                </a:solidFill>
                <a:ea typeface="ＭＳ Ｐゴシック" pitchFamily="34" charset="-128"/>
                <a:cs typeface="ＭＳ Ｐゴシック" pitchFamily="68" charset="-128"/>
              </a:defRPr>
            </a:lvl3pPr>
            <a:lvl4pPr marL="16002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ea typeface="ＭＳ Ｐゴシック" pitchFamily="34" charset="-128"/>
              </a:defRPr>
            </a:lvl4pPr>
            <a:lvl5pPr marL="20574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ea typeface="ＭＳ Ｐゴシック" pitchFamily="34" charset="-128"/>
              </a:defRPr>
            </a:lvl5pPr>
            <a:lvl6pPr marL="2514600" indent="-228600" defTabSz="45720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defRPr>
            </a:lvl6pPr>
            <a:lvl7pPr marL="2971800" indent="-228600" defTabSz="45720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defRPr>
            </a:lvl7pPr>
            <a:lvl8pPr marL="3429000" indent="-228600" defTabSz="45720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defRPr>
            </a:lvl8pPr>
            <a:lvl9pPr marL="3886200" indent="-228600" defTabSz="45720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defRPr>
            </a:lvl9pPr>
          </a:lstStyle>
          <a:p>
            <a:r>
              <a:rPr lang="en-US" altLang="en-US" dirty="0"/>
              <a:t>IPM</a:t>
            </a:r>
          </a:p>
          <a:p>
            <a:r>
              <a:rPr lang="en-US" altLang="en-US" dirty="0"/>
              <a:t>Coordinator</a:t>
            </a:r>
          </a:p>
        </p:txBody>
      </p:sp>
      <p:sp>
        <p:nvSpPr>
          <p:cNvPr id="13" name="Content Placeholder 5">
            <a:extLst>
              <a:ext uri="{FF2B5EF4-FFF2-40B4-BE49-F238E27FC236}">
                <a16:creationId xmlns:a16="http://schemas.microsoft.com/office/drawing/2014/main" id="{F8D64405-FD62-4223-9D80-5291F9D6187E}"/>
              </a:ext>
            </a:extLst>
          </p:cNvPr>
          <p:cNvSpPr txBox="1">
            <a:spLocks/>
          </p:cNvSpPr>
          <p:nvPr/>
        </p:nvSpPr>
        <p:spPr bwMode="auto">
          <a:xfrm>
            <a:off x="1767030" y="1338017"/>
            <a:ext cx="3042600" cy="3034593"/>
          </a:xfrm>
          <a:prstGeom prst="ellipse">
            <a:avLst/>
          </a:prstGeom>
          <a:solidFill>
            <a:srgbClr val="FFC000">
              <a:alpha val="69804"/>
            </a:srgbClr>
          </a:solidFill>
          <a:ln w="9525" cap="flat" cmpd="sng" algn="ctr">
            <a:solidFill>
              <a:srgbClr val="000000"/>
            </a:solidFill>
            <a:prstDash val="solid"/>
            <a:round/>
            <a:headEnd type="none" w="med" len="med"/>
            <a:tailEnd type="none" w="med" len="med"/>
          </a:ln>
          <a:effectLst/>
        </p:spPr>
        <p:txBody>
          <a:bodyPr wrap="none" anchor="ctr"/>
          <a:lstStyle>
            <a:lvl1pPr marL="341313" indent="-341313" algn="l" defTabSz="457200" rtl="0" eaLnBrk="0" fontAlgn="base" hangingPunct="0">
              <a:lnSpc>
                <a:spcPct val="86000"/>
              </a:lnSpc>
              <a:spcBef>
                <a:spcPts val="1200"/>
              </a:spcBef>
              <a:spcAft>
                <a:spcPct val="0"/>
              </a:spcAft>
              <a:buClr>
                <a:srgbClr val="000000"/>
              </a:buClr>
              <a:buSzPct val="100000"/>
              <a:buFont typeface="Arial" panose="020B0604020202020204" pitchFamily="34" charset="0"/>
              <a:buChar char="•"/>
              <a:defRPr sz="3200">
                <a:solidFill>
                  <a:srgbClr val="000000"/>
                </a:solidFill>
                <a:latin typeface="+mn-lt"/>
                <a:ea typeface="+mn-ea"/>
                <a:cs typeface="ヒラギノ角ゴ Pro W3" charset="-128"/>
              </a:defRPr>
            </a:lvl1pPr>
            <a:lvl2pPr marL="741363" indent="-284163" algn="l" defTabSz="457200" rtl="0" eaLnBrk="0" fontAlgn="base" hangingPunct="0">
              <a:lnSpc>
                <a:spcPct val="96000"/>
              </a:lnSpc>
              <a:spcBef>
                <a:spcPts val="700"/>
              </a:spcBef>
              <a:spcAft>
                <a:spcPct val="0"/>
              </a:spcAft>
              <a:buClr>
                <a:srgbClr val="000000"/>
              </a:buClr>
              <a:buSzPct val="100000"/>
              <a:buFont typeface="Arial" panose="020B0604020202020204" pitchFamily="34" charset="0"/>
              <a:buChar char="–"/>
              <a:defRPr sz="2800">
                <a:solidFill>
                  <a:srgbClr val="000000"/>
                </a:solidFill>
                <a:latin typeface="+mn-lt"/>
                <a:ea typeface="+mn-ea"/>
                <a:cs typeface="ヒラギノ角ゴ Pro W3" pitchFamily="-96" charset="-128"/>
              </a:defRPr>
            </a:lvl2pPr>
            <a:lvl3pPr marL="1143000" indent="-228600" algn="l" defTabSz="457200" rtl="0" eaLnBrk="0" fontAlgn="base" hangingPunct="0">
              <a:lnSpc>
                <a:spcPct val="96000"/>
              </a:lnSpc>
              <a:spcBef>
                <a:spcPts val="600"/>
              </a:spcBef>
              <a:spcAft>
                <a:spcPct val="0"/>
              </a:spcAft>
              <a:buClr>
                <a:srgbClr val="000000"/>
              </a:buClr>
              <a:buSzPct val="100000"/>
              <a:buFont typeface="Arial" panose="020B0604020202020204" pitchFamily="34" charset="0"/>
              <a:buChar char="•"/>
              <a:defRPr sz="2400">
                <a:solidFill>
                  <a:srgbClr val="000000"/>
                </a:solidFill>
                <a:latin typeface="+mn-lt"/>
                <a:ea typeface="ＭＳ Ｐゴシック" pitchFamily="34" charset="-128"/>
                <a:cs typeface="ＭＳ Ｐゴシック" pitchFamily="68" charset="-128"/>
              </a:defRPr>
            </a:lvl3pPr>
            <a:lvl4pPr marL="16002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4pPr>
            <a:lvl5pPr marL="20574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5pPr>
            <a:lvl6pPr marL="25146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9pPr>
          </a:lstStyle>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b="1" i="0" u="none" strike="noStrike" kern="0" cap="none" spc="0" normalizeH="0" baseline="0" noProof="0" dirty="0">
                <a:ln>
                  <a:noFill/>
                </a:ln>
                <a:solidFill>
                  <a:prstClr val="black"/>
                </a:solidFill>
                <a:effectLst/>
                <a:uLnTx/>
                <a:uFillTx/>
                <a:ea typeface="+mn-ea"/>
              </a:rPr>
              <a:t>Resident</a:t>
            </a:r>
          </a:p>
        </p:txBody>
      </p:sp>
    </p:spTree>
    <p:extLst>
      <p:ext uri="{BB962C8B-B14F-4D97-AF65-F5344CB8AC3E}">
        <p14:creationId xmlns:p14="http://schemas.microsoft.com/office/powerpoint/2010/main" val="163914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80">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88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9880" grpId="0" build="p" animBg="1"/>
      <p:bldP spid="11" grpId="0" animBg="1"/>
      <p:bldP spid="12" grpId="0" animBg="1"/>
      <p:bldP spid="10" grpId="0" animBg="1"/>
      <p:bldP spid="9" grpId="0" animBg="1"/>
      <p:bldP spid="15"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D8F18D-E996-4D32-B82C-17C5C66FC725}"/>
              </a:ext>
            </a:extLst>
          </p:cNvPr>
          <p:cNvSpPr/>
          <p:nvPr/>
        </p:nvSpPr>
        <p:spPr>
          <a:xfrm>
            <a:off x="1154083" y="1592826"/>
            <a:ext cx="10231672" cy="383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3">
            <a:extLst>
              <a:ext uri="{FF2B5EF4-FFF2-40B4-BE49-F238E27FC236}">
                <a16:creationId xmlns:a16="http://schemas.microsoft.com/office/drawing/2014/main" id="{6CB57B3D-9CB5-49B8-829E-0267049FFD14}"/>
              </a:ext>
            </a:extLst>
          </p:cNvPr>
          <p:cNvSpPr>
            <a:spLocks noGrp="1" noChangeArrowheads="1"/>
          </p:cNvSpPr>
          <p:nvPr>
            <p:ph type="body" sz="half" idx="2"/>
          </p:nvPr>
        </p:nvSpPr>
        <p:spPr>
          <a:xfrm>
            <a:off x="2239165" y="2172928"/>
            <a:ext cx="9157497" cy="3557588"/>
          </a:xfrm>
        </p:spPr>
        <p:txBody>
          <a:bodyPr>
            <a:noAutofit/>
          </a:bodyPr>
          <a:lstStyle/>
          <a:p>
            <a:pPr marL="342900" marR="0" lvl="0" indent="-342900">
              <a:spcBef>
                <a:spcPts val="0"/>
              </a:spcBef>
              <a:spcAft>
                <a:spcPts val="0"/>
              </a:spcAft>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Times New Roman" panose="02020603050405020304" pitchFamily="18" charset="0"/>
              </a:rPr>
              <a:t>IPM Coordinator</a:t>
            </a:r>
          </a:p>
          <a:p>
            <a:pPr marL="342900" marR="0" lvl="0" indent="-342900">
              <a:spcBef>
                <a:spcPts val="0"/>
              </a:spcBef>
              <a:spcAft>
                <a:spcPts val="0"/>
              </a:spcAft>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Times New Roman" panose="02020603050405020304" pitchFamily="18" charset="0"/>
              </a:rPr>
              <a:t>Building/property manager</a:t>
            </a:r>
          </a:p>
          <a:p>
            <a:pPr marL="342900" marR="0" lvl="0" indent="-342900">
              <a:spcBef>
                <a:spcPts val="0"/>
              </a:spcBef>
              <a:spcAft>
                <a:spcPts val="0"/>
              </a:spcAft>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Times New Roman" panose="02020603050405020304" pitchFamily="18" charset="0"/>
              </a:rPr>
              <a:t>Building Super or Head of maintenance</a:t>
            </a:r>
          </a:p>
          <a:p>
            <a:pPr marL="342900" marR="0" lvl="0" indent="-342900">
              <a:spcBef>
                <a:spcPts val="0"/>
              </a:spcBef>
              <a:spcAft>
                <a:spcPts val="0"/>
              </a:spcAft>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Times New Roman" panose="02020603050405020304" pitchFamily="18" charset="0"/>
              </a:rPr>
              <a:t>It’s team effort</a:t>
            </a:r>
          </a:p>
          <a:p>
            <a:pPr marL="342900" marR="0" lvl="0" indent="-342900">
              <a:spcBef>
                <a:spcPts val="0"/>
              </a:spcBef>
              <a:spcAft>
                <a:spcPts val="0"/>
              </a:spcAft>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Times New Roman" panose="02020603050405020304" pitchFamily="18" charset="0"/>
              </a:rPr>
              <a:t>I don’t know</a:t>
            </a:r>
          </a:p>
          <a:p>
            <a:pPr marL="342900" marR="0" lvl="0" indent="-342900">
              <a:spcBef>
                <a:spcPts val="0"/>
              </a:spcBef>
              <a:spcAft>
                <a:spcPts val="0"/>
              </a:spcAft>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Times New Roman" panose="02020603050405020304" pitchFamily="18" charset="0"/>
              </a:rPr>
              <a:t>The pest control professional</a:t>
            </a:r>
          </a:p>
        </p:txBody>
      </p:sp>
      <p:sp>
        <p:nvSpPr>
          <p:cNvPr id="63490" name="Slide Number Placeholder 5">
            <a:extLst>
              <a:ext uri="{FF2B5EF4-FFF2-40B4-BE49-F238E27FC236}">
                <a16:creationId xmlns:a16="http://schemas.microsoft.com/office/drawing/2014/main" id="{05692A39-0F91-DC49-9F9E-414EEDA32C6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86000"/>
              </a:lnSpc>
              <a:spcBef>
                <a:spcPts val="12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ヒラギノ角ゴ Pro W3" panose="020B0300000000000000" pitchFamily="34" charset="-128"/>
              </a:defRPr>
            </a:lvl1pPr>
            <a:lvl2pPr marL="37931725" indent="-37474525">
              <a:lnSpc>
                <a:spcPct val="96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ヒラギノ角ゴ Pro W3" panose="020B0300000000000000" pitchFamily="34" charset="-128"/>
              </a:defRPr>
            </a:lvl2pPr>
            <a:lvl3pPr marL="1143000" indent="-228600">
              <a:lnSpc>
                <a:spcPct val="96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marL="1600200" indent="-228600">
              <a:lnSpc>
                <a:spcPct val="96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marL="2057400" indent="-228600">
              <a:lnSpc>
                <a:spcPct val="96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9CED851F-0A82-6C4F-922C-006AD6ABA6E4}" type="slidenum">
              <a:rPr kumimoji="0" lang="en-GB" altLang="en-US" sz="1400" b="0" i="0" u="none" strike="noStrike" kern="1200" cap="none" spc="0" normalizeH="0" baseline="0" noProof="0">
                <a:ln>
                  <a:noFill/>
                </a:ln>
                <a:solidFill>
                  <a:srgbClr val="000000"/>
                </a:solidFill>
                <a:effectLst/>
                <a:uLnTx/>
                <a:uFillTx/>
                <a:latin typeface="Arial" panose="020B0604020202020204" pitchFamily="34" charset="0"/>
                <a:ea typeface="ヒラギノ角ゴ Pro W3" panose="020B0300000000000000" pitchFamily="34" charset="-128"/>
                <a:cs typeface="+mn-cs"/>
              </a:rPr>
              <a:pPr marL="0" marR="0" lvl="0" indent="0" algn="r" defTabSz="914400" rtl="0" eaLnBrk="1" fontAlgn="auto" latinLnBrk="0" hangingPunct="1">
                <a:lnSpc>
                  <a:spcPct val="100000"/>
                </a:lnSpc>
                <a:spcBef>
                  <a:spcPct val="0"/>
                </a:spcBef>
                <a:spcAft>
                  <a:spcPts val="0"/>
                </a:spcAft>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17</a:t>
            </a:fld>
            <a:endParaRPr kumimoji="0" lang="en-GB" altLang="en-US" sz="1400" b="0" i="0" u="none" strike="noStrike" kern="1200" cap="none" spc="0" normalizeH="0" baseline="0" noProof="0">
              <a:ln>
                <a:noFill/>
              </a:ln>
              <a:solidFill>
                <a:srgbClr val="000000"/>
              </a:solidFill>
              <a:effectLst/>
              <a:uLnTx/>
              <a:uFillTx/>
              <a:latin typeface="Arial" panose="020B0604020202020204" pitchFamily="34" charset="0"/>
              <a:ea typeface="ヒラギノ角ゴ Pro W3" panose="020B0300000000000000" pitchFamily="34" charset="-128"/>
              <a:cs typeface="+mn-cs"/>
            </a:endParaRPr>
          </a:p>
        </p:txBody>
      </p:sp>
      <p:sp>
        <p:nvSpPr>
          <p:cNvPr id="15" name="Rectangle 3">
            <a:extLst>
              <a:ext uri="{FF2B5EF4-FFF2-40B4-BE49-F238E27FC236}">
                <a16:creationId xmlns:a16="http://schemas.microsoft.com/office/drawing/2014/main" id="{7753A0C5-2024-42C1-810A-EDE700071A75}"/>
              </a:ext>
            </a:extLst>
          </p:cNvPr>
          <p:cNvSpPr>
            <a:spLocks noGrp="1" noChangeArrowheads="1"/>
          </p:cNvSpPr>
          <p:nvPr>
            <p:ph idx="4294967295"/>
          </p:nvPr>
        </p:nvSpPr>
        <p:spPr>
          <a:xfrm>
            <a:off x="0" y="239917"/>
            <a:ext cx="12015788" cy="1544638"/>
          </a:xfrm>
        </p:spPr>
        <p:txBody>
          <a:bodyPr>
            <a:noAutofit/>
          </a:bodyPr>
          <a:lstStyle/>
          <a:p>
            <a:pPr marL="0" indent="0">
              <a:lnSpc>
                <a:spcPct val="76000"/>
              </a:lnSpc>
              <a:buNone/>
            </a:pPr>
            <a:r>
              <a:rPr lang="en-US" altLang="en-US" sz="5900" b="1" dirty="0">
                <a:solidFill>
                  <a:srgbClr val="9B2D1F"/>
                </a:solidFill>
              </a:rPr>
              <a:t>Who coordinates pest control at your worksite? </a:t>
            </a:r>
          </a:p>
        </p:txBody>
      </p:sp>
    </p:spTree>
    <p:extLst>
      <p:ext uri="{BB962C8B-B14F-4D97-AF65-F5344CB8AC3E}">
        <p14:creationId xmlns:p14="http://schemas.microsoft.com/office/powerpoint/2010/main" val="2922061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1">
            <a:extLst>
              <a:ext uri="{FF2B5EF4-FFF2-40B4-BE49-F238E27FC236}">
                <a16:creationId xmlns:a16="http://schemas.microsoft.com/office/drawing/2014/main" id="{52493D0E-395E-BB4C-BBB7-BCE8B13140B7}"/>
              </a:ext>
            </a:extLst>
          </p:cNvPr>
          <p:cNvSpPr>
            <a:spLocks noGrp="1" noChangeArrowheads="1"/>
          </p:cNvSpPr>
          <p:nvPr>
            <p:ph type="title"/>
          </p:nvPr>
        </p:nvSpPr>
        <p:spPr>
          <a:xfrm>
            <a:off x="1226634" y="505803"/>
            <a:ext cx="7772400" cy="992186"/>
          </a:xfrm>
        </p:spPr>
        <p:txBody>
          <a:bodyPr>
            <a:no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sz="7200" b="1" dirty="0">
                <a:solidFill>
                  <a:srgbClr val="9B2D1F"/>
                </a:solidFill>
                <a:latin typeface="+mn-lt"/>
              </a:rPr>
              <a:t>Benefits of IPM</a:t>
            </a:r>
          </a:p>
        </p:txBody>
      </p:sp>
      <p:sp>
        <p:nvSpPr>
          <p:cNvPr id="81924" name="Rectangle 2">
            <a:extLst>
              <a:ext uri="{FF2B5EF4-FFF2-40B4-BE49-F238E27FC236}">
                <a16:creationId xmlns:a16="http://schemas.microsoft.com/office/drawing/2014/main" id="{EDB818B8-4162-9940-B39A-CD37FAE53F1E}"/>
              </a:ext>
            </a:extLst>
          </p:cNvPr>
          <p:cNvSpPr>
            <a:spLocks noGrp="1" noChangeArrowheads="1"/>
          </p:cNvSpPr>
          <p:nvPr>
            <p:ph idx="1"/>
          </p:nvPr>
        </p:nvSpPr>
        <p:spPr>
          <a:xfrm>
            <a:off x="1226634" y="2305318"/>
            <a:ext cx="8755566" cy="4095482"/>
          </a:xfrm>
        </p:spPr>
        <p:txBody>
          <a:bodyPr>
            <a:normAutofit/>
          </a:bodyPr>
          <a:lstStyle/>
          <a:p>
            <a:pPr>
              <a:spcBef>
                <a:spcPts val="1125"/>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5400" dirty="0">
                <a:solidFill>
                  <a:schemeClr val="tx1"/>
                </a:solidFill>
              </a:rPr>
              <a:t>Cost savings</a:t>
            </a:r>
          </a:p>
          <a:p>
            <a:pPr>
              <a:spcBef>
                <a:spcPts val="1125"/>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5400" dirty="0">
                <a:solidFill>
                  <a:schemeClr val="tx1"/>
                </a:solidFill>
              </a:rPr>
              <a:t>A healthier building</a:t>
            </a:r>
          </a:p>
          <a:p>
            <a:pPr>
              <a:spcBef>
                <a:spcPts val="1125"/>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5400" dirty="0">
                <a:solidFill>
                  <a:schemeClr val="tx1"/>
                </a:solidFill>
              </a:rPr>
              <a:t>Fewer complaints</a:t>
            </a:r>
          </a:p>
          <a:p>
            <a:pPr>
              <a:spcBef>
                <a:spcPts val="1125"/>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5400" dirty="0">
                <a:solidFill>
                  <a:schemeClr val="tx1"/>
                </a:solidFill>
              </a:rPr>
              <a:t>Fewer pests</a:t>
            </a:r>
          </a:p>
        </p:txBody>
      </p:sp>
      <p:sp>
        <p:nvSpPr>
          <p:cNvPr id="81922" name="Slide Number Placeholder 5">
            <a:extLst>
              <a:ext uri="{FF2B5EF4-FFF2-40B4-BE49-F238E27FC236}">
                <a16:creationId xmlns:a16="http://schemas.microsoft.com/office/drawing/2014/main" id="{25652EB8-3F28-C048-BB3D-DEBDD932D61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86000"/>
              </a:lnSpc>
              <a:spcBef>
                <a:spcPts val="12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ヒラギノ角ゴ Pro W3" panose="020B0300000000000000" pitchFamily="34" charset="-128"/>
              </a:defRPr>
            </a:lvl1pPr>
            <a:lvl2pPr marL="37931725" indent="-37474525">
              <a:lnSpc>
                <a:spcPct val="96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ヒラギノ角ゴ Pro W3" panose="020B0300000000000000" pitchFamily="34" charset="-128"/>
              </a:defRPr>
            </a:lvl2pPr>
            <a:lvl3pPr marL="1143000" indent="-228600">
              <a:lnSpc>
                <a:spcPct val="96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marL="1600200" indent="-228600">
              <a:lnSpc>
                <a:spcPct val="96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marL="2057400" indent="-228600">
              <a:lnSpc>
                <a:spcPct val="96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nSpc>
                <a:spcPct val="100000"/>
              </a:lnSpc>
              <a:spcBef>
                <a:spcPct val="0"/>
              </a:spcBef>
              <a:buFont typeface="Arial" panose="020B0604020202020204" pitchFamily="34" charset="0"/>
              <a:buNone/>
            </a:pPr>
            <a:fld id="{7A2AEBBD-D031-8A45-944F-C84484BFA636}" type="slidenum">
              <a:rPr lang="en-GB" altLang="en-US" sz="1400"/>
              <a:pPr>
                <a:lnSpc>
                  <a:spcPct val="100000"/>
                </a:lnSpc>
                <a:spcBef>
                  <a:spcPct val="0"/>
                </a:spcBef>
                <a:buFont typeface="Arial" panose="020B0604020202020204" pitchFamily="34" charset="0"/>
                <a:buNone/>
              </a:pPr>
              <a:t>18</a:t>
            </a:fld>
            <a:endParaRPr lang="en-GB" altLang="en-US" sz="1400"/>
          </a:p>
        </p:txBody>
      </p:sp>
      <p:sp>
        <p:nvSpPr>
          <p:cNvPr id="5" name="Rectangle 4">
            <a:extLst>
              <a:ext uri="{FF2B5EF4-FFF2-40B4-BE49-F238E27FC236}">
                <a16:creationId xmlns:a16="http://schemas.microsoft.com/office/drawing/2014/main" id="{BEE3DC60-334C-43A4-A7A8-F343A5DF037A}"/>
              </a:ext>
            </a:extLst>
          </p:cNvPr>
          <p:cNvSpPr/>
          <p:nvPr/>
        </p:nvSpPr>
        <p:spPr>
          <a:xfrm>
            <a:off x="1091381" y="1607574"/>
            <a:ext cx="10795807" cy="455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98563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47E987-27CE-4766-A448-D435435A6D31}"/>
              </a:ext>
            </a:extLst>
          </p:cNvPr>
          <p:cNvSpPr/>
          <p:nvPr/>
        </p:nvSpPr>
        <p:spPr>
          <a:xfrm>
            <a:off x="1091381" y="1607574"/>
            <a:ext cx="10795807" cy="455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35" name="Rectangle 2">
            <a:extLst>
              <a:ext uri="{FF2B5EF4-FFF2-40B4-BE49-F238E27FC236}">
                <a16:creationId xmlns:a16="http://schemas.microsoft.com/office/drawing/2014/main" id="{B0B037F3-BFAB-4B4B-85C2-BA761691885F}"/>
              </a:ext>
            </a:extLst>
          </p:cNvPr>
          <p:cNvSpPr>
            <a:spLocks noGrp="1" noChangeArrowheads="1"/>
          </p:cNvSpPr>
          <p:nvPr>
            <p:ph type="title"/>
          </p:nvPr>
        </p:nvSpPr>
        <p:spPr>
          <a:xfrm>
            <a:off x="304812" y="111098"/>
            <a:ext cx="11078215" cy="1951867"/>
          </a:xfrm>
        </p:spPr>
        <p:txBody>
          <a:bodyPr vert="horz" lIns="91440" tIns="45720" rIns="91440" bIns="45720" rtlCol="0" anchor="ctr">
            <a:normAutofit/>
          </a:bodyPr>
          <a:lstStyle/>
          <a:p>
            <a:pPr eaLnBrk="1" hangingPunct="1">
              <a:lnSpc>
                <a:spcPct val="80000"/>
              </a:lnSpc>
              <a:spcAft>
                <a:spcPct val="30000"/>
              </a:spcAft>
            </a:pPr>
            <a:r>
              <a:rPr lang="en-US" altLang="en-US" sz="7200" b="1" dirty="0">
                <a:solidFill>
                  <a:srgbClr val="9B2D1F"/>
                </a:solidFill>
                <a:latin typeface="+mn-lt"/>
              </a:rPr>
              <a:t>What all pests need</a:t>
            </a:r>
          </a:p>
        </p:txBody>
      </p:sp>
      <p:sp>
        <p:nvSpPr>
          <p:cNvPr id="69634" name="Slide Number Placeholder 4">
            <a:extLst>
              <a:ext uri="{FF2B5EF4-FFF2-40B4-BE49-F238E27FC236}">
                <a16:creationId xmlns:a16="http://schemas.microsoft.com/office/drawing/2014/main" id="{9409ECC2-7B65-AA44-A5D0-3AA172E039E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86000"/>
              </a:lnSpc>
              <a:spcBef>
                <a:spcPts val="12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ヒラギノ角ゴ Pro W3" panose="020B0300000000000000" pitchFamily="34" charset="-128"/>
              </a:defRPr>
            </a:lvl1pPr>
            <a:lvl2pPr marL="37931725" indent="-37474525">
              <a:lnSpc>
                <a:spcPct val="96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ヒラギノ角ゴ Pro W3" panose="020B0300000000000000" pitchFamily="34" charset="-128"/>
              </a:defRPr>
            </a:lvl2pPr>
            <a:lvl3pPr marL="1143000" indent="-228600">
              <a:lnSpc>
                <a:spcPct val="96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marL="1600200" indent="-228600">
              <a:lnSpc>
                <a:spcPct val="96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marL="2057400" indent="-228600">
              <a:lnSpc>
                <a:spcPct val="96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nSpc>
                <a:spcPct val="100000"/>
              </a:lnSpc>
              <a:spcBef>
                <a:spcPct val="0"/>
              </a:spcBef>
              <a:buFont typeface="Arial" panose="020B0604020202020204" pitchFamily="34" charset="0"/>
              <a:buNone/>
            </a:pPr>
            <a:fld id="{39E063CA-0A1A-AF4F-8C15-9853D242D4F4}" type="slidenum">
              <a:rPr lang="en-GB" altLang="en-US" sz="1400"/>
              <a:pPr>
                <a:lnSpc>
                  <a:spcPct val="100000"/>
                </a:lnSpc>
                <a:spcBef>
                  <a:spcPct val="0"/>
                </a:spcBef>
                <a:buFont typeface="Arial" panose="020B0604020202020204" pitchFamily="34" charset="0"/>
                <a:buNone/>
              </a:pPr>
              <a:t>19</a:t>
            </a:fld>
            <a:endParaRPr lang="en-GB" altLang="en-US" sz="1400"/>
          </a:p>
        </p:txBody>
      </p:sp>
      <p:grpSp>
        <p:nvGrpSpPr>
          <p:cNvPr id="69636" name="Group 3">
            <a:extLst>
              <a:ext uri="{FF2B5EF4-FFF2-40B4-BE49-F238E27FC236}">
                <a16:creationId xmlns:a16="http://schemas.microsoft.com/office/drawing/2014/main" id="{6C6F1460-DB55-164B-8B4D-51A1B3912447}"/>
              </a:ext>
            </a:extLst>
          </p:cNvPr>
          <p:cNvGrpSpPr>
            <a:grpSpLocks/>
          </p:cNvGrpSpPr>
          <p:nvPr/>
        </p:nvGrpSpPr>
        <p:grpSpPr bwMode="auto">
          <a:xfrm>
            <a:off x="6720336" y="1952786"/>
            <a:ext cx="3810000" cy="4295614"/>
            <a:chOff x="82" y="1008"/>
            <a:chExt cx="1790" cy="2064"/>
          </a:xfrm>
        </p:grpSpPr>
        <p:pic>
          <p:nvPicPr>
            <p:cNvPr id="69638" name="Picture 4" descr="threeleggedstool">
              <a:extLst>
                <a:ext uri="{FF2B5EF4-FFF2-40B4-BE49-F238E27FC236}">
                  <a16:creationId xmlns:a16="http://schemas.microsoft.com/office/drawing/2014/main" id="{2C495A8D-EB8B-374A-B339-27B64B09534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 y="1008"/>
              <a:ext cx="1790"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69639" name="Text Box 5">
              <a:extLst>
                <a:ext uri="{FF2B5EF4-FFF2-40B4-BE49-F238E27FC236}">
                  <a16:creationId xmlns:a16="http://schemas.microsoft.com/office/drawing/2014/main" id="{DB44199B-B8ED-8348-AA4E-9DC654123D11}"/>
                </a:ext>
              </a:extLst>
            </p:cNvPr>
            <p:cNvSpPr txBox="1">
              <a:spLocks noChangeArrowheads="1"/>
            </p:cNvSpPr>
            <p:nvPr/>
          </p:nvSpPr>
          <p:spPr bwMode="auto">
            <a:xfrm rot="16200000">
              <a:off x="1078" y="2109"/>
              <a:ext cx="1011"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6000"/>
                </a:lnSpc>
                <a:spcBef>
                  <a:spcPts val="1200"/>
                </a:spcBef>
                <a:buClr>
                  <a:srgbClr val="000000"/>
                </a:buClr>
                <a:buSzPct val="100000"/>
                <a:buFont typeface="Arial" panose="020B0604020202020204" pitchFamily="34" charset="0"/>
                <a:buChar char="•"/>
                <a:defRPr sz="3200">
                  <a:solidFill>
                    <a:srgbClr val="000000"/>
                  </a:solidFill>
                  <a:latin typeface="Arial" panose="020B0604020202020204" pitchFamily="34" charset="0"/>
                  <a:ea typeface="ヒラギノ角ゴ Pro W3" panose="020B0300000000000000" pitchFamily="34" charset="-128"/>
                </a:defRPr>
              </a:lvl1pPr>
              <a:lvl2pPr marL="37931725" indent="-37474525">
                <a:lnSpc>
                  <a:spcPct val="96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ea typeface="ヒラギノ角ゴ Pro W3" panose="020B0300000000000000" pitchFamily="34" charset="-128"/>
                </a:defRPr>
              </a:lvl2pPr>
              <a:lvl3pPr marL="1143000" indent="-228600">
                <a:lnSpc>
                  <a:spcPct val="96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lnSpc>
                  <a:spcPct val="96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lnSpc>
                  <a:spcPct val="96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50000"/>
                </a:spcBef>
                <a:buClrTx/>
                <a:buSzTx/>
                <a:buFontTx/>
                <a:buNone/>
              </a:pPr>
              <a:r>
                <a:rPr lang="en-US" altLang="en-US" sz="3600" b="1" dirty="0">
                  <a:solidFill>
                    <a:schemeClr val="bg1"/>
                  </a:solidFill>
                  <a:ea typeface="Osaka" panose="020B0600000000000000" pitchFamily="34" charset="-128"/>
                </a:rPr>
                <a:t>Shelter</a:t>
              </a:r>
            </a:p>
          </p:txBody>
        </p:sp>
        <p:sp>
          <p:nvSpPr>
            <p:cNvPr id="69640" name="Text Box 6">
              <a:extLst>
                <a:ext uri="{FF2B5EF4-FFF2-40B4-BE49-F238E27FC236}">
                  <a16:creationId xmlns:a16="http://schemas.microsoft.com/office/drawing/2014/main" id="{3A6C2F73-C3FB-FD48-89AE-774233BAA1B2}"/>
                </a:ext>
              </a:extLst>
            </p:cNvPr>
            <p:cNvSpPr txBox="1">
              <a:spLocks noChangeArrowheads="1"/>
            </p:cNvSpPr>
            <p:nvPr/>
          </p:nvSpPr>
          <p:spPr bwMode="auto">
            <a:xfrm rot="16200000">
              <a:off x="-164" y="2159"/>
              <a:ext cx="100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6000"/>
                </a:lnSpc>
                <a:spcBef>
                  <a:spcPts val="1200"/>
                </a:spcBef>
                <a:buClr>
                  <a:srgbClr val="000000"/>
                </a:buClr>
                <a:buSzPct val="100000"/>
                <a:buFont typeface="Arial" panose="020B0604020202020204" pitchFamily="34" charset="0"/>
                <a:buChar char="•"/>
                <a:defRPr sz="3200">
                  <a:solidFill>
                    <a:srgbClr val="000000"/>
                  </a:solidFill>
                  <a:latin typeface="Arial" panose="020B0604020202020204" pitchFamily="34" charset="0"/>
                  <a:ea typeface="ヒラギノ角ゴ Pro W3" panose="020B0300000000000000" pitchFamily="34" charset="-128"/>
                </a:defRPr>
              </a:lvl1pPr>
              <a:lvl2pPr marL="37931725" indent="-37474525">
                <a:lnSpc>
                  <a:spcPct val="96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ea typeface="ヒラギノ角ゴ Pro W3" panose="020B0300000000000000" pitchFamily="34" charset="-128"/>
                </a:defRPr>
              </a:lvl2pPr>
              <a:lvl3pPr marL="1143000" indent="-228600">
                <a:lnSpc>
                  <a:spcPct val="96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lnSpc>
                  <a:spcPct val="96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lnSpc>
                  <a:spcPct val="96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50000"/>
                </a:spcBef>
                <a:buClrTx/>
                <a:buSzTx/>
                <a:buFontTx/>
                <a:buNone/>
              </a:pPr>
              <a:r>
                <a:rPr lang="en-US" altLang="en-US" sz="3600" b="1" dirty="0">
                  <a:solidFill>
                    <a:schemeClr val="bg1"/>
                  </a:solidFill>
                  <a:ea typeface="Osaka" panose="020B0600000000000000" pitchFamily="34" charset="-128"/>
                </a:rPr>
                <a:t>Food</a:t>
              </a:r>
            </a:p>
          </p:txBody>
        </p:sp>
        <p:sp>
          <p:nvSpPr>
            <p:cNvPr id="69641" name="Text Box 7">
              <a:extLst>
                <a:ext uri="{FF2B5EF4-FFF2-40B4-BE49-F238E27FC236}">
                  <a16:creationId xmlns:a16="http://schemas.microsoft.com/office/drawing/2014/main" id="{BE3000C9-E3DC-B04B-9C74-C6565AB18F88}"/>
                </a:ext>
              </a:extLst>
            </p:cNvPr>
            <p:cNvSpPr txBox="1">
              <a:spLocks noChangeArrowheads="1"/>
            </p:cNvSpPr>
            <p:nvPr/>
          </p:nvSpPr>
          <p:spPr bwMode="auto">
            <a:xfrm rot="16200000">
              <a:off x="458" y="2146"/>
              <a:ext cx="100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6000"/>
                </a:lnSpc>
                <a:spcBef>
                  <a:spcPts val="1200"/>
                </a:spcBef>
                <a:buClr>
                  <a:srgbClr val="000000"/>
                </a:buClr>
                <a:buSzPct val="100000"/>
                <a:buFont typeface="Arial" panose="020B0604020202020204" pitchFamily="34" charset="0"/>
                <a:buChar char="•"/>
                <a:defRPr sz="3200">
                  <a:solidFill>
                    <a:srgbClr val="000000"/>
                  </a:solidFill>
                  <a:latin typeface="Arial" panose="020B0604020202020204" pitchFamily="34" charset="0"/>
                  <a:ea typeface="ヒラギノ角ゴ Pro W3" panose="020B0300000000000000" pitchFamily="34" charset="-128"/>
                </a:defRPr>
              </a:lvl1pPr>
              <a:lvl2pPr marL="37931725" indent="-37474525">
                <a:lnSpc>
                  <a:spcPct val="96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ea typeface="ヒラギノ角ゴ Pro W3" panose="020B0300000000000000" pitchFamily="34" charset="-128"/>
                </a:defRPr>
              </a:lvl2pPr>
              <a:lvl3pPr marL="1143000" indent="-228600">
                <a:lnSpc>
                  <a:spcPct val="96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lnSpc>
                  <a:spcPct val="96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lnSpc>
                  <a:spcPct val="96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50000"/>
                </a:spcBef>
                <a:buClrTx/>
                <a:buSzTx/>
                <a:buFontTx/>
                <a:buNone/>
              </a:pPr>
              <a:r>
                <a:rPr lang="en-US" altLang="en-US" sz="3600" b="1" dirty="0">
                  <a:solidFill>
                    <a:schemeClr val="bg1"/>
                  </a:solidFill>
                  <a:ea typeface="Osaka" panose="020B0600000000000000" pitchFamily="34" charset="-128"/>
                </a:rPr>
                <a:t>Water</a:t>
              </a:r>
            </a:p>
          </p:txBody>
        </p:sp>
      </p:grpSp>
      <p:sp>
        <p:nvSpPr>
          <p:cNvPr id="69637" name="Text Box 11">
            <a:extLst>
              <a:ext uri="{FF2B5EF4-FFF2-40B4-BE49-F238E27FC236}">
                <a16:creationId xmlns:a16="http://schemas.microsoft.com/office/drawing/2014/main" id="{F20C91C7-29BB-944A-8204-038FB12C87FC}"/>
              </a:ext>
            </a:extLst>
          </p:cNvPr>
          <p:cNvSpPr txBox="1">
            <a:spLocks noChangeArrowheads="1"/>
          </p:cNvSpPr>
          <p:nvPr/>
        </p:nvSpPr>
        <p:spPr bwMode="auto">
          <a:xfrm>
            <a:off x="2133601" y="2669538"/>
            <a:ext cx="38100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6000"/>
              </a:lnSpc>
              <a:spcBef>
                <a:spcPts val="1200"/>
              </a:spcBef>
              <a:buClr>
                <a:srgbClr val="000000"/>
              </a:buClr>
              <a:buSzPct val="100000"/>
              <a:buFont typeface="Arial" panose="020B0604020202020204" pitchFamily="34" charset="0"/>
              <a:buChar char="•"/>
              <a:defRPr sz="3200">
                <a:solidFill>
                  <a:srgbClr val="000000"/>
                </a:solidFill>
                <a:latin typeface="Arial" panose="020B0604020202020204" pitchFamily="34" charset="0"/>
                <a:ea typeface="ヒラギノ角ゴ Pro W3" panose="020B0300000000000000" pitchFamily="34" charset="-128"/>
              </a:defRPr>
            </a:lvl1pPr>
            <a:lvl2pPr marL="37931725" indent="-37474525">
              <a:lnSpc>
                <a:spcPct val="96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ea typeface="ヒラギノ角ゴ Pro W3" panose="020B0300000000000000" pitchFamily="34" charset="-128"/>
              </a:defRPr>
            </a:lvl2pPr>
            <a:lvl3pPr marL="1143000" indent="-228600">
              <a:lnSpc>
                <a:spcPct val="96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lnSpc>
                <a:spcPct val="96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lnSpc>
                <a:spcPct val="96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9pPr>
          </a:lstStyle>
          <a:p>
            <a:pPr>
              <a:lnSpc>
                <a:spcPct val="100000"/>
              </a:lnSpc>
              <a:spcBef>
                <a:spcPts val="0"/>
              </a:spcBef>
            </a:pPr>
            <a:r>
              <a:rPr lang="en-US" altLang="en-US" sz="6000" dirty="0">
                <a:latin typeface="+mn-lt"/>
              </a:rPr>
              <a:t> Food</a:t>
            </a:r>
            <a:r>
              <a:rPr lang="en-US" altLang="en-US" sz="6000" dirty="0">
                <a:solidFill>
                  <a:schemeClr val="tx1"/>
                </a:solidFill>
                <a:latin typeface="+mn-lt"/>
              </a:rPr>
              <a:t> </a:t>
            </a:r>
          </a:p>
          <a:p>
            <a:pPr>
              <a:lnSpc>
                <a:spcPct val="100000"/>
              </a:lnSpc>
              <a:spcBef>
                <a:spcPts val="0"/>
              </a:spcBef>
            </a:pPr>
            <a:endParaRPr lang="en-US" altLang="en-US" sz="2000" dirty="0">
              <a:solidFill>
                <a:schemeClr val="tx1"/>
              </a:solidFill>
              <a:latin typeface="+mn-lt"/>
            </a:endParaRPr>
          </a:p>
          <a:p>
            <a:pPr>
              <a:lnSpc>
                <a:spcPct val="100000"/>
              </a:lnSpc>
              <a:spcBef>
                <a:spcPts val="0"/>
              </a:spcBef>
            </a:pPr>
            <a:r>
              <a:rPr lang="en-US" altLang="en-US" sz="6000" dirty="0">
                <a:solidFill>
                  <a:schemeClr val="tx1"/>
                </a:solidFill>
                <a:latin typeface="+mn-lt"/>
              </a:rPr>
              <a:t> Water</a:t>
            </a:r>
          </a:p>
          <a:p>
            <a:pPr>
              <a:lnSpc>
                <a:spcPct val="100000"/>
              </a:lnSpc>
              <a:spcBef>
                <a:spcPts val="0"/>
              </a:spcBef>
            </a:pPr>
            <a:endParaRPr lang="en-US" altLang="en-US" sz="2000" dirty="0">
              <a:solidFill>
                <a:schemeClr val="tx1"/>
              </a:solidFill>
              <a:latin typeface="+mn-lt"/>
            </a:endParaRPr>
          </a:p>
          <a:p>
            <a:pPr>
              <a:lnSpc>
                <a:spcPct val="100000"/>
              </a:lnSpc>
              <a:spcBef>
                <a:spcPts val="0"/>
              </a:spcBef>
            </a:pPr>
            <a:r>
              <a:rPr lang="en-US" altLang="en-US" sz="6000" dirty="0">
                <a:solidFill>
                  <a:schemeClr val="tx1"/>
                </a:solidFill>
                <a:latin typeface="+mn-lt"/>
              </a:rPr>
              <a:t> Shelter</a:t>
            </a:r>
          </a:p>
        </p:txBody>
      </p:sp>
    </p:spTree>
    <p:extLst>
      <p:ext uri="{BB962C8B-B14F-4D97-AF65-F5344CB8AC3E}">
        <p14:creationId xmlns:p14="http://schemas.microsoft.com/office/powerpoint/2010/main" val="4057474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1" descr="usda_nifa_c_rgb_300.jpg">
            <a:extLst>
              <a:ext uri="{FF2B5EF4-FFF2-40B4-BE49-F238E27FC236}">
                <a16:creationId xmlns:a16="http://schemas.microsoft.com/office/drawing/2014/main" id="{1601FF67-4C27-4F3C-9DF6-7A089614E39C}"/>
              </a:ext>
            </a:extLst>
          </p:cNvPr>
          <p:cNvPicPr>
            <a:picLocks noGrp="1" noChangeAspect="1"/>
          </p:cNvPicPr>
          <p:nvPr>
            <p:ph sz="half" idx="1"/>
          </p:nvPr>
        </p:nvPicPr>
        <p:blipFill>
          <a:blip r:embed="rId3">
            <a:extLst>
              <a:ext uri="{28A0092B-C50C-407E-A947-70E740481C1C}">
                <a14:useLocalDpi xmlns:a14="http://schemas.microsoft.com/office/drawing/2010/main"/>
              </a:ext>
            </a:extLst>
          </a:blip>
          <a:srcRect/>
          <a:stretch>
            <a:fillRect/>
          </a:stretch>
        </p:blipFill>
        <p:spPr bwMode="auto">
          <a:xfrm>
            <a:off x="1141413" y="1600200"/>
            <a:ext cx="2155825" cy="8477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498B7C13-21FC-4A1B-8FEA-1ED64022557F}"/>
              </a:ext>
            </a:extLst>
          </p:cNvPr>
          <p:cNvPicPr>
            <a:picLocks noChangeAspect="1"/>
          </p:cNvPicPr>
          <p:nvPr/>
        </p:nvPicPr>
        <p:blipFill>
          <a:blip r:embed="rId4"/>
          <a:stretch>
            <a:fillRect/>
          </a:stretch>
        </p:blipFill>
        <p:spPr>
          <a:xfrm>
            <a:off x="1141413" y="2516188"/>
            <a:ext cx="2155825" cy="1979613"/>
          </a:xfrm>
          <a:prstGeom prst="rect">
            <a:avLst/>
          </a:prstGeom>
        </p:spPr>
      </p:pic>
      <p:pic>
        <p:nvPicPr>
          <p:cNvPr id="17" name="Picture 11" descr="cdc_logo.jpg">
            <a:extLst>
              <a:ext uri="{FF2B5EF4-FFF2-40B4-BE49-F238E27FC236}">
                <a16:creationId xmlns:a16="http://schemas.microsoft.com/office/drawing/2014/main" id="{6E9095D5-4205-4D4E-830F-196972608EC5}"/>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141413" y="4562475"/>
            <a:ext cx="2155825" cy="156368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a:extLst>
              <a:ext uri="{FF2B5EF4-FFF2-40B4-BE49-F238E27FC236}">
                <a16:creationId xmlns:a16="http://schemas.microsoft.com/office/drawing/2014/main" id="{9BCA467D-F8CA-480B-8EB1-155B47DCD94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365500" y="1600200"/>
            <a:ext cx="2357438" cy="23574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 name="Picture 3">
            <a:extLst>
              <a:ext uri="{FF2B5EF4-FFF2-40B4-BE49-F238E27FC236}">
                <a16:creationId xmlns:a16="http://schemas.microsoft.com/office/drawing/2014/main" id="{2A599553-841F-455F-8319-EC0B25EEDD7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365500" y="4025900"/>
            <a:ext cx="2357438" cy="21002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 name="Picture 4">
            <a:extLst>
              <a:ext uri="{FF2B5EF4-FFF2-40B4-BE49-F238E27FC236}">
                <a16:creationId xmlns:a16="http://schemas.microsoft.com/office/drawing/2014/main" id="{93AD29A0-CAAE-4939-A455-62AEBFC88435}"/>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791200" y="1600200"/>
            <a:ext cx="2959100" cy="22558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 name="Picture 7">
            <a:extLst>
              <a:ext uri="{FF2B5EF4-FFF2-40B4-BE49-F238E27FC236}">
                <a16:creationId xmlns:a16="http://schemas.microsoft.com/office/drawing/2014/main" id="{F686C696-656E-4245-803D-D566FB4D7562}"/>
              </a:ext>
            </a:extLst>
          </p:cNvPr>
          <p:cNvPicPr>
            <a:picLocks noGrp="1" noChangeAspect="1" noChangeArrowheads="1"/>
          </p:cNvPicPr>
          <p:nvPr>
            <p:ph sz="half" idx="4294967295"/>
          </p:nvPr>
        </p:nvPicPr>
        <p:blipFill>
          <a:blip r:embed="rId9">
            <a:extLst>
              <a:ext uri="{28A0092B-C50C-407E-A947-70E740481C1C}">
                <a14:useLocalDpi xmlns:a14="http://schemas.microsoft.com/office/drawing/2010/main"/>
              </a:ext>
            </a:extLst>
          </a:blip>
          <a:srcRect/>
          <a:stretch>
            <a:fillRect/>
          </a:stretch>
        </p:blipFill>
        <p:spPr bwMode="auto">
          <a:xfrm>
            <a:off x="5791200" y="3922713"/>
            <a:ext cx="2959100" cy="22034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 name="Picture 11" descr="hud logo.gif">
            <a:extLst>
              <a:ext uri="{FF2B5EF4-FFF2-40B4-BE49-F238E27FC236}">
                <a16:creationId xmlns:a16="http://schemas.microsoft.com/office/drawing/2014/main" id="{229E4A4D-D6AF-460B-8B4C-61DE49FD9E9E}"/>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8818563" y="1600200"/>
            <a:ext cx="2233613" cy="20891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a:extLst>
              <a:ext uri="{FF2B5EF4-FFF2-40B4-BE49-F238E27FC236}">
                <a16:creationId xmlns:a16="http://schemas.microsoft.com/office/drawing/2014/main" id="{8CF551AE-411E-4A9F-82E1-23622C39BA0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8818563" y="3756025"/>
            <a:ext cx="2233613" cy="23701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 name="Title 3">
            <a:extLst>
              <a:ext uri="{FF2B5EF4-FFF2-40B4-BE49-F238E27FC236}">
                <a16:creationId xmlns:a16="http://schemas.microsoft.com/office/drawing/2014/main" id="{6A0A67FD-7E8E-4D41-A422-500B75E8023F}"/>
              </a:ext>
            </a:extLst>
          </p:cNvPr>
          <p:cNvSpPr>
            <a:spLocks noGrp="1"/>
          </p:cNvSpPr>
          <p:nvPr>
            <p:ph type="title"/>
          </p:nvPr>
        </p:nvSpPr>
        <p:spPr>
          <a:xfrm>
            <a:off x="609600" y="274638"/>
            <a:ext cx="10972800" cy="1143000"/>
          </a:xfrm>
        </p:spPr>
        <p:txBody>
          <a:bodyPr wrap="square" anchor="ctr">
            <a:normAutofit fontScale="90000"/>
          </a:bodyPr>
          <a:lstStyle/>
          <a:p>
            <a:pPr>
              <a:lnSpc>
                <a:spcPct val="9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300" b="1" dirty="0">
                <a:solidFill>
                  <a:srgbClr val="9B2D1F"/>
                </a:solidFill>
                <a:latin typeface="+mn-lt"/>
              </a:rPr>
              <a:t>Session One of Integrated Pest Management in Multifamily Housing</a:t>
            </a:r>
          </a:p>
        </p:txBody>
      </p:sp>
    </p:spTree>
    <p:extLst>
      <p:ext uri="{BB962C8B-B14F-4D97-AF65-F5344CB8AC3E}">
        <p14:creationId xmlns:p14="http://schemas.microsoft.com/office/powerpoint/2010/main" val="1539479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0" name="Rectangle 16">
            <a:extLst>
              <a:ext uri="{FF2B5EF4-FFF2-40B4-BE49-F238E27FC236}">
                <a16:creationId xmlns:a16="http://schemas.microsoft.com/office/drawing/2014/main" id="{22C6C77C-575B-6A4F-9FEE-8B2BCF352759}"/>
              </a:ext>
            </a:extLst>
          </p:cNvPr>
          <p:cNvSpPr>
            <a:spLocks noGrp="1" noChangeArrowheads="1"/>
          </p:cNvSpPr>
          <p:nvPr>
            <p:ph type="title"/>
          </p:nvPr>
        </p:nvSpPr>
        <p:spPr>
          <a:xfrm>
            <a:off x="573100" y="-49418"/>
            <a:ext cx="9745999" cy="1315001"/>
          </a:xfrm>
        </p:spPr>
        <p:txBody>
          <a:bodyPr>
            <a:normAutofit/>
          </a:bodyPr>
          <a:lstStyle/>
          <a:p>
            <a:r>
              <a:rPr lang="en-US" altLang="en-US" sz="7200" b="1" dirty="0">
                <a:solidFill>
                  <a:srgbClr val="9B2D1F"/>
                </a:solidFill>
                <a:latin typeface="+mn-lt"/>
              </a:rPr>
              <a:t>Think Like a Pest</a:t>
            </a:r>
          </a:p>
        </p:txBody>
      </p:sp>
      <p:sp>
        <p:nvSpPr>
          <p:cNvPr id="116738" name="Rectangle 6">
            <a:extLst>
              <a:ext uri="{FF2B5EF4-FFF2-40B4-BE49-F238E27FC236}">
                <a16:creationId xmlns:a16="http://schemas.microsoft.com/office/drawing/2014/main" id="{CC42ECAB-B7C5-E441-8DE8-D6E55378A2A3}"/>
              </a:ext>
            </a:extLst>
          </p:cNvPr>
          <p:cNvSpPr>
            <a:spLocks noGrp="1" noChangeArrowheads="1"/>
          </p:cNvSpPr>
          <p:nvPr>
            <p:ph type="sldNum" sz="quarter" idx="12"/>
          </p:nvPr>
        </p:nvSpPr>
        <p:spPr>
          <a:xfrm>
            <a:off x="8825956" y="6390518"/>
            <a:ext cx="2756444" cy="3309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39D1024E-172C-CA4E-ACDA-62F32AA86BB3}" type="slidenum">
              <a:rPr lang="en-US" altLang="en-US" sz="1400">
                <a:solidFill>
                  <a:srgbClr val="000000"/>
                </a:solidFill>
              </a:rPr>
              <a:pPr>
                <a:lnSpc>
                  <a:spcPct val="100000"/>
                </a:lnSpc>
                <a:spcBef>
                  <a:spcPct val="0"/>
                </a:spcBef>
                <a:buFontTx/>
                <a:buNone/>
              </a:pPr>
              <a:t>20</a:t>
            </a:fld>
            <a:endParaRPr lang="en-US" altLang="en-US" sz="1400">
              <a:solidFill>
                <a:srgbClr val="000000"/>
              </a:solidFill>
            </a:endParaRPr>
          </a:p>
        </p:txBody>
      </p:sp>
      <p:grpSp>
        <p:nvGrpSpPr>
          <p:cNvPr id="116739" name="Group 17">
            <a:extLst>
              <a:ext uri="{FF2B5EF4-FFF2-40B4-BE49-F238E27FC236}">
                <a16:creationId xmlns:a16="http://schemas.microsoft.com/office/drawing/2014/main" id="{85A417CE-3552-AD46-BEAB-FDB66CC9D1B4}"/>
              </a:ext>
            </a:extLst>
          </p:cNvPr>
          <p:cNvGrpSpPr>
            <a:grpSpLocks/>
          </p:cNvGrpSpPr>
          <p:nvPr/>
        </p:nvGrpSpPr>
        <p:grpSpPr bwMode="auto">
          <a:xfrm>
            <a:off x="2495227" y="1627321"/>
            <a:ext cx="8686184" cy="4529809"/>
            <a:chOff x="0" y="683"/>
            <a:chExt cx="5997" cy="3379"/>
          </a:xfrm>
        </p:grpSpPr>
        <p:pic>
          <p:nvPicPr>
            <p:cNvPr id="116742" name="Picture 18">
              <a:extLst>
                <a:ext uri="{FF2B5EF4-FFF2-40B4-BE49-F238E27FC236}">
                  <a16:creationId xmlns:a16="http://schemas.microsoft.com/office/drawing/2014/main" id="{0C2D9341-C8E3-BB4E-9DA7-0FA014B2659F}"/>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b="7353"/>
            <a:stretch>
              <a:fillRect/>
            </a:stretch>
          </p:blipFill>
          <p:spPr bwMode="auto">
            <a:xfrm>
              <a:off x="0" y="683"/>
              <a:ext cx="5997" cy="3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sp>
          <p:nvSpPr>
            <p:cNvPr id="116743" name="Rectangle 19">
              <a:extLst>
                <a:ext uri="{FF2B5EF4-FFF2-40B4-BE49-F238E27FC236}">
                  <a16:creationId xmlns:a16="http://schemas.microsoft.com/office/drawing/2014/main" id="{BE539441-84F8-F043-A10E-95D23F38123F}"/>
                </a:ext>
              </a:extLst>
            </p:cNvPr>
            <p:cNvSpPr>
              <a:spLocks noChangeArrowheads="1"/>
            </p:cNvSpPr>
            <p:nvPr/>
          </p:nvSpPr>
          <p:spPr bwMode="auto">
            <a:xfrm>
              <a:off x="816" y="3224"/>
              <a:ext cx="2928" cy="14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2000">
                <a:solidFill>
                  <a:srgbClr val="000000"/>
                </a:solidFill>
              </a:endParaRPr>
            </a:p>
          </p:txBody>
        </p:sp>
        <p:sp>
          <p:nvSpPr>
            <p:cNvPr id="116744" name="Rectangle 20">
              <a:extLst>
                <a:ext uri="{FF2B5EF4-FFF2-40B4-BE49-F238E27FC236}">
                  <a16:creationId xmlns:a16="http://schemas.microsoft.com/office/drawing/2014/main" id="{81518321-0670-2143-9F8E-3EC3A0442C55}"/>
                </a:ext>
              </a:extLst>
            </p:cNvPr>
            <p:cNvSpPr>
              <a:spLocks noChangeArrowheads="1"/>
            </p:cNvSpPr>
            <p:nvPr/>
          </p:nvSpPr>
          <p:spPr bwMode="auto">
            <a:xfrm>
              <a:off x="768" y="2408"/>
              <a:ext cx="2976" cy="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2000">
                <a:solidFill>
                  <a:srgbClr val="000000"/>
                </a:solidFill>
              </a:endParaRPr>
            </a:p>
          </p:txBody>
        </p:sp>
        <p:sp>
          <p:nvSpPr>
            <p:cNvPr id="116745" name="Rectangle 21">
              <a:extLst>
                <a:ext uri="{FF2B5EF4-FFF2-40B4-BE49-F238E27FC236}">
                  <a16:creationId xmlns:a16="http://schemas.microsoft.com/office/drawing/2014/main" id="{462E69AF-15FE-A040-B30B-C712B00CE9E1}"/>
                </a:ext>
              </a:extLst>
            </p:cNvPr>
            <p:cNvSpPr>
              <a:spLocks noChangeArrowheads="1"/>
            </p:cNvSpPr>
            <p:nvPr/>
          </p:nvSpPr>
          <p:spPr bwMode="auto">
            <a:xfrm>
              <a:off x="816" y="1640"/>
              <a:ext cx="2928" cy="14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2000">
                <a:solidFill>
                  <a:srgbClr val="000000"/>
                </a:solidFill>
              </a:endParaRPr>
            </a:p>
          </p:txBody>
        </p:sp>
        <p:sp>
          <p:nvSpPr>
            <p:cNvPr id="116746" name="AutoShape 22">
              <a:extLst>
                <a:ext uri="{FF2B5EF4-FFF2-40B4-BE49-F238E27FC236}">
                  <a16:creationId xmlns:a16="http://schemas.microsoft.com/office/drawing/2014/main" id="{F7F53A13-1CEE-7246-BBAB-7F90C9D4199D}"/>
                </a:ext>
              </a:extLst>
            </p:cNvPr>
            <p:cNvSpPr>
              <a:spLocks noChangeArrowheads="1"/>
            </p:cNvSpPr>
            <p:nvPr/>
          </p:nvSpPr>
          <p:spPr bwMode="auto">
            <a:xfrm>
              <a:off x="3168" y="1064"/>
              <a:ext cx="672" cy="672"/>
            </a:xfrm>
            <a:prstGeom prst="rtTriangle">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2000">
                <a:solidFill>
                  <a:srgbClr val="000000"/>
                </a:solidFill>
              </a:endParaRPr>
            </a:p>
          </p:txBody>
        </p:sp>
        <p:sp>
          <p:nvSpPr>
            <p:cNvPr id="116747" name="AutoShape 23">
              <a:extLst>
                <a:ext uri="{FF2B5EF4-FFF2-40B4-BE49-F238E27FC236}">
                  <a16:creationId xmlns:a16="http://schemas.microsoft.com/office/drawing/2014/main" id="{83C9999C-8D91-3F4D-BD13-150325DE8477}"/>
                </a:ext>
              </a:extLst>
            </p:cNvPr>
            <p:cNvSpPr>
              <a:spLocks noChangeArrowheads="1"/>
            </p:cNvSpPr>
            <p:nvPr/>
          </p:nvSpPr>
          <p:spPr bwMode="auto">
            <a:xfrm flipH="1">
              <a:off x="2592" y="1064"/>
              <a:ext cx="576" cy="576"/>
            </a:xfrm>
            <a:prstGeom prst="rtTriangle">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2000">
                <a:solidFill>
                  <a:srgbClr val="000000"/>
                </a:solidFill>
              </a:endParaRPr>
            </a:p>
          </p:txBody>
        </p:sp>
        <p:sp>
          <p:nvSpPr>
            <p:cNvPr id="116748" name="Rectangle 24">
              <a:extLst>
                <a:ext uri="{FF2B5EF4-FFF2-40B4-BE49-F238E27FC236}">
                  <a16:creationId xmlns:a16="http://schemas.microsoft.com/office/drawing/2014/main" id="{C8D9BADD-4905-6341-BCB6-B34607008BC2}"/>
                </a:ext>
              </a:extLst>
            </p:cNvPr>
            <p:cNvSpPr>
              <a:spLocks noChangeArrowheads="1"/>
            </p:cNvSpPr>
            <p:nvPr/>
          </p:nvSpPr>
          <p:spPr bwMode="auto">
            <a:xfrm>
              <a:off x="3696" y="3224"/>
              <a:ext cx="1344" cy="3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2000">
                <a:solidFill>
                  <a:srgbClr val="000000"/>
                </a:solidFill>
              </a:endParaRPr>
            </a:p>
          </p:txBody>
        </p:sp>
        <p:sp>
          <p:nvSpPr>
            <p:cNvPr id="116749" name="Rectangle 25">
              <a:extLst>
                <a:ext uri="{FF2B5EF4-FFF2-40B4-BE49-F238E27FC236}">
                  <a16:creationId xmlns:a16="http://schemas.microsoft.com/office/drawing/2014/main" id="{F50E1970-E9E3-004C-917A-2962ECA3795C}"/>
                </a:ext>
              </a:extLst>
            </p:cNvPr>
            <p:cNvSpPr>
              <a:spLocks noChangeArrowheads="1"/>
            </p:cNvSpPr>
            <p:nvPr/>
          </p:nvSpPr>
          <p:spPr bwMode="auto">
            <a:xfrm>
              <a:off x="2736" y="1640"/>
              <a:ext cx="144" cy="172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2000">
                <a:solidFill>
                  <a:srgbClr val="000000"/>
                </a:solidFill>
              </a:endParaRPr>
            </a:p>
          </p:txBody>
        </p:sp>
        <p:sp>
          <p:nvSpPr>
            <p:cNvPr id="116750" name="Rectangle 26">
              <a:extLst>
                <a:ext uri="{FF2B5EF4-FFF2-40B4-BE49-F238E27FC236}">
                  <a16:creationId xmlns:a16="http://schemas.microsoft.com/office/drawing/2014/main" id="{BC1C2491-97E9-FF45-B948-DDC73366F114}"/>
                </a:ext>
              </a:extLst>
            </p:cNvPr>
            <p:cNvSpPr>
              <a:spLocks noChangeArrowheads="1"/>
            </p:cNvSpPr>
            <p:nvPr/>
          </p:nvSpPr>
          <p:spPr bwMode="auto">
            <a:xfrm>
              <a:off x="3696" y="1736"/>
              <a:ext cx="144" cy="172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2000">
                <a:solidFill>
                  <a:srgbClr val="000000"/>
                </a:solidFill>
              </a:endParaRPr>
            </a:p>
          </p:txBody>
        </p:sp>
        <p:sp>
          <p:nvSpPr>
            <p:cNvPr id="116751" name="AutoShape 27">
              <a:extLst>
                <a:ext uri="{FF2B5EF4-FFF2-40B4-BE49-F238E27FC236}">
                  <a16:creationId xmlns:a16="http://schemas.microsoft.com/office/drawing/2014/main" id="{5D18A208-46A5-B249-873E-C378CC63F7FA}"/>
                </a:ext>
              </a:extLst>
            </p:cNvPr>
            <p:cNvSpPr>
              <a:spLocks noChangeArrowheads="1"/>
            </p:cNvSpPr>
            <p:nvPr/>
          </p:nvSpPr>
          <p:spPr bwMode="auto">
            <a:xfrm>
              <a:off x="3792" y="2216"/>
              <a:ext cx="1248" cy="288"/>
            </a:xfrm>
            <a:prstGeom prst="rtTriangle">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2000">
                <a:solidFill>
                  <a:srgbClr val="000000"/>
                </a:solidFill>
              </a:endParaRPr>
            </a:p>
          </p:txBody>
        </p:sp>
      </p:grpSp>
      <p:sp>
        <p:nvSpPr>
          <p:cNvPr id="2" name="Rectangle 1">
            <a:extLst>
              <a:ext uri="{FF2B5EF4-FFF2-40B4-BE49-F238E27FC236}">
                <a16:creationId xmlns:a16="http://schemas.microsoft.com/office/drawing/2014/main" id="{2FD400A4-9CC8-42ED-BD47-422D468A8645}"/>
              </a:ext>
            </a:extLst>
          </p:cNvPr>
          <p:cNvSpPr/>
          <p:nvPr/>
        </p:nvSpPr>
        <p:spPr>
          <a:xfrm>
            <a:off x="1124510" y="1589196"/>
            <a:ext cx="1092288" cy="317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0003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8" name="Title 1">
            <a:extLst>
              <a:ext uri="{FF2B5EF4-FFF2-40B4-BE49-F238E27FC236}">
                <a16:creationId xmlns:a16="http://schemas.microsoft.com/office/drawing/2014/main" id="{8FF5FF72-FC84-794C-BD0B-A26C819411D5}"/>
              </a:ext>
            </a:extLst>
          </p:cNvPr>
          <p:cNvSpPr>
            <a:spLocks noGrp="1" noChangeArrowheads="1"/>
          </p:cNvSpPr>
          <p:nvPr>
            <p:ph type="title"/>
          </p:nvPr>
        </p:nvSpPr>
        <p:spPr>
          <a:xfrm>
            <a:off x="317504" y="200805"/>
            <a:ext cx="10058400" cy="1119217"/>
          </a:xfrm>
        </p:spPr>
        <p:txBody>
          <a:bodyPr anchor="ctr">
            <a:normAutofit/>
          </a:bodyPr>
          <a:lstStyle/>
          <a:p>
            <a:pPr eaLnBrk="1" hangingPunct="1">
              <a:lnSpc>
                <a:spcPct val="80000"/>
              </a:lnSpc>
              <a:spcAft>
                <a:spcPct val="30000"/>
              </a:spcAft>
            </a:pPr>
            <a:r>
              <a:rPr lang="en-US" altLang="en-US" sz="7200" b="1" dirty="0">
                <a:solidFill>
                  <a:srgbClr val="9B2D1F"/>
                </a:solidFill>
                <a:latin typeface="+mn-lt"/>
              </a:rPr>
              <a:t>Think Like a Pest</a:t>
            </a:r>
          </a:p>
        </p:txBody>
      </p:sp>
      <p:sp>
        <p:nvSpPr>
          <p:cNvPr id="118786" name="Rectangle 6">
            <a:extLst>
              <a:ext uri="{FF2B5EF4-FFF2-40B4-BE49-F238E27FC236}">
                <a16:creationId xmlns:a16="http://schemas.microsoft.com/office/drawing/2014/main" id="{17F2DFE3-3B08-A148-B96E-48A60C9ED89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04C364C3-7AE4-834D-90C7-7EDFD7D56B21}" type="slidenum">
              <a:rPr lang="en-US" altLang="en-US" sz="1400">
                <a:solidFill>
                  <a:srgbClr val="000000"/>
                </a:solidFill>
              </a:rPr>
              <a:pPr>
                <a:lnSpc>
                  <a:spcPct val="100000"/>
                </a:lnSpc>
                <a:spcBef>
                  <a:spcPct val="0"/>
                </a:spcBef>
                <a:buFontTx/>
                <a:buNone/>
              </a:pPr>
              <a:t>21</a:t>
            </a:fld>
            <a:endParaRPr lang="en-US" altLang="en-US" sz="1400">
              <a:solidFill>
                <a:srgbClr val="000000"/>
              </a:solidFill>
            </a:endParaRPr>
          </a:p>
        </p:txBody>
      </p:sp>
      <p:grpSp>
        <p:nvGrpSpPr>
          <p:cNvPr id="118787" name="Group 16">
            <a:extLst>
              <a:ext uri="{FF2B5EF4-FFF2-40B4-BE49-F238E27FC236}">
                <a16:creationId xmlns:a16="http://schemas.microsoft.com/office/drawing/2014/main" id="{9334F386-75B3-9B4D-83C4-3633AA649A4E}"/>
              </a:ext>
            </a:extLst>
          </p:cNvPr>
          <p:cNvGrpSpPr>
            <a:grpSpLocks/>
          </p:cNvGrpSpPr>
          <p:nvPr/>
        </p:nvGrpSpPr>
        <p:grpSpPr bwMode="auto">
          <a:xfrm>
            <a:off x="2354094" y="1643610"/>
            <a:ext cx="8808388" cy="4813535"/>
            <a:chOff x="0" y="1206"/>
            <a:chExt cx="5760" cy="3079"/>
          </a:xfrm>
        </p:grpSpPr>
        <p:pic>
          <p:nvPicPr>
            <p:cNvPr id="118790" name="Picture 17">
              <a:extLst>
                <a:ext uri="{FF2B5EF4-FFF2-40B4-BE49-F238E27FC236}">
                  <a16:creationId xmlns:a16="http://schemas.microsoft.com/office/drawing/2014/main" id="{B9E05249-5A2C-954F-81F5-BEE4673FA3B4}"/>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t="4558" b="7576"/>
            <a:stretch>
              <a:fillRect/>
            </a:stretch>
          </p:blipFill>
          <p:spPr bwMode="auto">
            <a:xfrm>
              <a:off x="0" y="1206"/>
              <a:ext cx="5760" cy="3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sp>
          <p:nvSpPr>
            <p:cNvPr id="118791" name="Rectangle 18">
              <a:extLst>
                <a:ext uri="{FF2B5EF4-FFF2-40B4-BE49-F238E27FC236}">
                  <a16:creationId xmlns:a16="http://schemas.microsoft.com/office/drawing/2014/main" id="{2EA628BA-71D1-BC45-94E8-F03BE8662044}"/>
                </a:ext>
              </a:extLst>
            </p:cNvPr>
            <p:cNvSpPr>
              <a:spLocks noChangeArrowheads="1"/>
            </p:cNvSpPr>
            <p:nvPr/>
          </p:nvSpPr>
          <p:spPr bwMode="auto">
            <a:xfrm>
              <a:off x="912" y="1835"/>
              <a:ext cx="1776" cy="48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2000">
                <a:solidFill>
                  <a:srgbClr val="000000"/>
                </a:solidFill>
              </a:endParaRPr>
            </a:p>
          </p:txBody>
        </p:sp>
        <p:sp>
          <p:nvSpPr>
            <p:cNvPr id="118792" name="Rectangle 19">
              <a:extLst>
                <a:ext uri="{FF2B5EF4-FFF2-40B4-BE49-F238E27FC236}">
                  <a16:creationId xmlns:a16="http://schemas.microsoft.com/office/drawing/2014/main" id="{AB572A6C-8277-0A4C-8C8E-68420F4B29AE}"/>
                </a:ext>
              </a:extLst>
            </p:cNvPr>
            <p:cNvSpPr>
              <a:spLocks noChangeArrowheads="1"/>
            </p:cNvSpPr>
            <p:nvPr/>
          </p:nvSpPr>
          <p:spPr bwMode="auto">
            <a:xfrm>
              <a:off x="2928" y="1835"/>
              <a:ext cx="768" cy="48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2000">
                <a:solidFill>
                  <a:srgbClr val="000000"/>
                </a:solidFill>
              </a:endParaRPr>
            </a:p>
          </p:txBody>
        </p:sp>
        <p:sp>
          <p:nvSpPr>
            <p:cNvPr id="118793" name="Rectangle 20">
              <a:extLst>
                <a:ext uri="{FF2B5EF4-FFF2-40B4-BE49-F238E27FC236}">
                  <a16:creationId xmlns:a16="http://schemas.microsoft.com/office/drawing/2014/main" id="{77E068B9-7E5A-3548-A791-05F3A4BB0766}"/>
                </a:ext>
              </a:extLst>
            </p:cNvPr>
            <p:cNvSpPr>
              <a:spLocks noChangeArrowheads="1"/>
            </p:cNvSpPr>
            <p:nvPr/>
          </p:nvSpPr>
          <p:spPr bwMode="auto">
            <a:xfrm>
              <a:off x="912" y="3360"/>
              <a:ext cx="1776" cy="4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2000">
                <a:solidFill>
                  <a:srgbClr val="000000"/>
                </a:solidFill>
              </a:endParaRPr>
            </a:p>
          </p:txBody>
        </p:sp>
        <p:sp>
          <p:nvSpPr>
            <p:cNvPr id="118794" name="Rectangle 21">
              <a:extLst>
                <a:ext uri="{FF2B5EF4-FFF2-40B4-BE49-F238E27FC236}">
                  <a16:creationId xmlns:a16="http://schemas.microsoft.com/office/drawing/2014/main" id="{E97716BE-A119-DC49-B950-25563CD2DF6A}"/>
                </a:ext>
              </a:extLst>
            </p:cNvPr>
            <p:cNvSpPr>
              <a:spLocks noChangeArrowheads="1"/>
            </p:cNvSpPr>
            <p:nvPr/>
          </p:nvSpPr>
          <p:spPr bwMode="auto">
            <a:xfrm>
              <a:off x="912" y="2496"/>
              <a:ext cx="1776" cy="62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2000">
                <a:solidFill>
                  <a:srgbClr val="000000"/>
                </a:solidFill>
              </a:endParaRPr>
            </a:p>
          </p:txBody>
        </p:sp>
        <p:sp>
          <p:nvSpPr>
            <p:cNvPr id="118795" name="Rectangle 22">
              <a:extLst>
                <a:ext uri="{FF2B5EF4-FFF2-40B4-BE49-F238E27FC236}">
                  <a16:creationId xmlns:a16="http://schemas.microsoft.com/office/drawing/2014/main" id="{85069A40-A4C0-7C4C-9136-1461A55B961D}"/>
                </a:ext>
              </a:extLst>
            </p:cNvPr>
            <p:cNvSpPr>
              <a:spLocks noChangeArrowheads="1"/>
            </p:cNvSpPr>
            <p:nvPr/>
          </p:nvSpPr>
          <p:spPr bwMode="auto">
            <a:xfrm>
              <a:off x="2928" y="2496"/>
              <a:ext cx="768" cy="62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2000">
                <a:solidFill>
                  <a:srgbClr val="000000"/>
                </a:solidFill>
              </a:endParaRPr>
            </a:p>
          </p:txBody>
        </p:sp>
        <p:sp>
          <p:nvSpPr>
            <p:cNvPr id="118796" name="Rectangle 23">
              <a:extLst>
                <a:ext uri="{FF2B5EF4-FFF2-40B4-BE49-F238E27FC236}">
                  <a16:creationId xmlns:a16="http://schemas.microsoft.com/office/drawing/2014/main" id="{60D8397F-89AC-9F4B-A245-A2C7F166980A}"/>
                </a:ext>
              </a:extLst>
            </p:cNvPr>
            <p:cNvSpPr>
              <a:spLocks noChangeArrowheads="1"/>
            </p:cNvSpPr>
            <p:nvPr/>
          </p:nvSpPr>
          <p:spPr bwMode="auto">
            <a:xfrm>
              <a:off x="2928" y="3360"/>
              <a:ext cx="720" cy="4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2000">
                <a:solidFill>
                  <a:srgbClr val="000000"/>
                </a:solidFill>
              </a:endParaRPr>
            </a:p>
          </p:txBody>
        </p:sp>
        <p:sp>
          <p:nvSpPr>
            <p:cNvPr id="118797" name="Rectangle 24">
              <a:extLst>
                <a:ext uri="{FF2B5EF4-FFF2-40B4-BE49-F238E27FC236}">
                  <a16:creationId xmlns:a16="http://schemas.microsoft.com/office/drawing/2014/main" id="{596B8E54-F3FF-D44E-B14E-8185AA7ACDF8}"/>
                </a:ext>
              </a:extLst>
            </p:cNvPr>
            <p:cNvSpPr>
              <a:spLocks noChangeArrowheads="1"/>
            </p:cNvSpPr>
            <p:nvPr/>
          </p:nvSpPr>
          <p:spPr bwMode="auto">
            <a:xfrm>
              <a:off x="3840" y="2640"/>
              <a:ext cx="1152" cy="48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2000">
                <a:solidFill>
                  <a:srgbClr val="000000"/>
                </a:solidFill>
              </a:endParaRPr>
            </a:p>
          </p:txBody>
        </p:sp>
      </p:grpSp>
    </p:spTree>
    <p:extLst>
      <p:ext uri="{BB962C8B-B14F-4D97-AF65-F5344CB8AC3E}">
        <p14:creationId xmlns:p14="http://schemas.microsoft.com/office/powerpoint/2010/main" val="2576709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D5FF9-FF2E-42E9-83F0-92428FED6FD3}"/>
              </a:ext>
            </a:extLst>
          </p:cNvPr>
          <p:cNvSpPr>
            <a:spLocks noGrp="1"/>
          </p:cNvSpPr>
          <p:nvPr>
            <p:ph type="title"/>
          </p:nvPr>
        </p:nvSpPr>
        <p:spPr>
          <a:xfrm>
            <a:off x="198080" y="0"/>
            <a:ext cx="10635794" cy="1913469"/>
          </a:xfrm>
        </p:spPr>
        <p:txBody>
          <a:bodyPr>
            <a:noAutofit/>
          </a:bodyPr>
          <a:lstStyle/>
          <a:p>
            <a:pPr algn="l"/>
            <a:r>
              <a:rPr lang="en-US" b="1" dirty="0">
                <a:solidFill>
                  <a:srgbClr val="9B2D1F"/>
                </a:solidFill>
                <a:latin typeface="+mn-lt"/>
              </a:rPr>
              <a:t>Thorough Inspection-  </a:t>
            </a:r>
            <a:br>
              <a:rPr lang="en-US" b="1" dirty="0">
                <a:solidFill>
                  <a:srgbClr val="9B2D1F"/>
                </a:solidFill>
                <a:latin typeface="+mn-lt"/>
              </a:rPr>
            </a:br>
            <a:r>
              <a:rPr lang="en-US" b="1" dirty="0">
                <a:solidFill>
                  <a:srgbClr val="9B2D1F"/>
                </a:solidFill>
                <a:latin typeface="+mn-lt"/>
              </a:rPr>
              <a:t>Look Under &amp; Behind</a:t>
            </a:r>
          </a:p>
        </p:txBody>
      </p:sp>
      <p:pic>
        <p:nvPicPr>
          <p:cNvPr id="10" name="Content Placeholder 9">
            <a:extLst>
              <a:ext uri="{FF2B5EF4-FFF2-40B4-BE49-F238E27FC236}">
                <a16:creationId xmlns:a16="http://schemas.microsoft.com/office/drawing/2014/main" id="{AFFE4089-00BC-4BD2-AF41-3DF6B6C32E4B}"/>
              </a:ext>
            </a:extLst>
          </p:cNvPr>
          <p:cNvPicPr>
            <a:picLocks noGrp="1" noChangeAspect="1"/>
          </p:cNvPicPr>
          <p:nvPr>
            <p:ph sz="half" idx="1"/>
          </p:nvPr>
        </p:nvPicPr>
        <p:blipFill>
          <a:blip r:embed="rId3" cstate="hqprint">
            <a:extLst>
              <a:ext uri="{28A0092B-C50C-407E-A947-70E740481C1C}">
                <a14:useLocalDpi xmlns:a14="http://schemas.microsoft.com/office/drawing/2010/main"/>
              </a:ext>
            </a:extLst>
          </a:blip>
          <a:stretch>
            <a:fillRect/>
          </a:stretch>
        </p:blipFill>
        <p:spPr>
          <a:xfrm>
            <a:off x="7543393" y="221226"/>
            <a:ext cx="4446638" cy="5928852"/>
          </a:xfrm>
          <a:ln w="38100">
            <a:solidFill>
              <a:schemeClr val="tx1"/>
            </a:solidFill>
          </a:ln>
        </p:spPr>
      </p:pic>
      <p:pic>
        <p:nvPicPr>
          <p:cNvPr id="13" name="Picture 12">
            <a:extLst>
              <a:ext uri="{FF2B5EF4-FFF2-40B4-BE49-F238E27FC236}">
                <a16:creationId xmlns:a16="http://schemas.microsoft.com/office/drawing/2014/main" id="{9162455F-725C-4CEA-B5DA-0F53199731F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8080" y="2144247"/>
            <a:ext cx="3307326" cy="4409768"/>
          </a:xfrm>
          <a:prstGeom prst="rect">
            <a:avLst/>
          </a:prstGeom>
          <a:ln w="38100">
            <a:solidFill>
              <a:schemeClr val="tx1"/>
            </a:solidFill>
          </a:ln>
        </p:spPr>
      </p:pic>
      <p:pic>
        <p:nvPicPr>
          <p:cNvPr id="4" name="Picture 3">
            <a:extLst>
              <a:ext uri="{FF2B5EF4-FFF2-40B4-BE49-F238E27FC236}">
                <a16:creationId xmlns:a16="http://schemas.microsoft.com/office/drawing/2014/main" id="{5A0C4C3E-57DC-4CB7-9380-9D55B3C2444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5400000">
            <a:off x="4253640" y="2403797"/>
            <a:ext cx="2541517" cy="3388688"/>
          </a:xfrm>
          <a:prstGeom prst="rect">
            <a:avLst/>
          </a:prstGeom>
          <a:ln w="38100">
            <a:solidFill>
              <a:schemeClr val="tx1"/>
            </a:solidFill>
          </a:ln>
        </p:spPr>
      </p:pic>
    </p:spTree>
    <p:extLst>
      <p:ext uri="{BB962C8B-B14F-4D97-AF65-F5344CB8AC3E}">
        <p14:creationId xmlns:p14="http://schemas.microsoft.com/office/powerpoint/2010/main" val="142766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D5FF9-FF2E-42E9-83F0-92428FED6FD3}"/>
              </a:ext>
            </a:extLst>
          </p:cNvPr>
          <p:cNvSpPr>
            <a:spLocks noGrp="1"/>
          </p:cNvSpPr>
          <p:nvPr>
            <p:ph type="title"/>
          </p:nvPr>
        </p:nvSpPr>
        <p:spPr>
          <a:xfrm>
            <a:off x="462591" y="210346"/>
            <a:ext cx="11266817" cy="1559660"/>
          </a:xfrm>
        </p:spPr>
        <p:txBody>
          <a:bodyPr>
            <a:noAutofit/>
          </a:bodyPr>
          <a:lstStyle/>
          <a:p>
            <a:pPr algn="l"/>
            <a:r>
              <a:rPr lang="en-US" sz="4000" b="1" dirty="0">
                <a:solidFill>
                  <a:srgbClr val="9B2D1F"/>
                </a:solidFill>
                <a:latin typeface="+mn-lt"/>
              </a:rPr>
              <a:t>Thorough Inspection –  </a:t>
            </a:r>
            <a:br>
              <a:rPr lang="en-US" sz="4000" b="1" dirty="0">
                <a:solidFill>
                  <a:srgbClr val="9B2D1F"/>
                </a:solidFill>
                <a:latin typeface="+mn-lt"/>
              </a:rPr>
            </a:br>
            <a:r>
              <a:rPr lang="en-US" sz="4000" b="1" dirty="0">
                <a:solidFill>
                  <a:srgbClr val="9B2D1F"/>
                </a:solidFill>
                <a:latin typeface="+mn-lt"/>
              </a:rPr>
              <a:t>Look Under and Behind</a:t>
            </a:r>
          </a:p>
        </p:txBody>
      </p:sp>
      <p:pic>
        <p:nvPicPr>
          <p:cNvPr id="5" name="Content Placeholder 4">
            <a:extLst>
              <a:ext uri="{FF2B5EF4-FFF2-40B4-BE49-F238E27FC236}">
                <a16:creationId xmlns:a16="http://schemas.microsoft.com/office/drawing/2014/main" id="{EA48793D-1CD8-4E13-985E-0327C6E1EB9F}"/>
              </a:ext>
            </a:extLst>
          </p:cNvPr>
          <p:cNvPicPr>
            <a:picLocks noGrp="1" noChangeAspect="1"/>
          </p:cNvPicPr>
          <p:nvPr>
            <p:ph sz="half" idx="1"/>
          </p:nvPr>
        </p:nvPicPr>
        <p:blipFill>
          <a:blip r:embed="rId3"/>
          <a:stretch>
            <a:fillRect/>
          </a:stretch>
        </p:blipFill>
        <p:spPr>
          <a:xfrm>
            <a:off x="209522" y="1852068"/>
            <a:ext cx="3619500" cy="3962400"/>
          </a:xfrm>
          <a:prstGeom prst="rect">
            <a:avLst/>
          </a:prstGeom>
        </p:spPr>
      </p:pic>
      <p:pic>
        <p:nvPicPr>
          <p:cNvPr id="6" name="Picture 5">
            <a:extLst>
              <a:ext uri="{FF2B5EF4-FFF2-40B4-BE49-F238E27FC236}">
                <a16:creationId xmlns:a16="http://schemas.microsoft.com/office/drawing/2014/main" id="{7AF3EDAF-E6CA-4BB1-BE36-F616DEB6D470}"/>
              </a:ext>
            </a:extLst>
          </p:cNvPr>
          <p:cNvPicPr>
            <a:picLocks noChangeAspect="1"/>
          </p:cNvPicPr>
          <p:nvPr/>
        </p:nvPicPr>
        <p:blipFill>
          <a:blip r:embed="rId4"/>
          <a:stretch>
            <a:fillRect/>
          </a:stretch>
        </p:blipFill>
        <p:spPr>
          <a:xfrm>
            <a:off x="4512403" y="3320931"/>
            <a:ext cx="2997350" cy="2997350"/>
          </a:xfrm>
          <a:prstGeom prst="rect">
            <a:avLst/>
          </a:prstGeom>
        </p:spPr>
      </p:pic>
      <p:sp>
        <p:nvSpPr>
          <p:cNvPr id="9" name="Rectangle 8">
            <a:extLst>
              <a:ext uri="{FF2B5EF4-FFF2-40B4-BE49-F238E27FC236}">
                <a16:creationId xmlns:a16="http://schemas.microsoft.com/office/drawing/2014/main" id="{16A7FFFE-EFD3-425D-8B53-728FDFE4E7C7}"/>
              </a:ext>
            </a:extLst>
          </p:cNvPr>
          <p:cNvSpPr/>
          <p:nvPr/>
        </p:nvSpPr>
        <p:spPr>
          <a:xfrm>
            <a:off x="7490604" y="2046205"/>
            <a:ext cx="1745673" cy="673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7833848-8226-41A0-BECA-A897AAB2FA6F}"/>
              </a:ext>
            </a:extLst>
          </p:cNvPr>
          <p:cNvPicPr>
            <a:picLocks noChangeAspect="1"/>
          </p:cNvPicPr>
          <p:nvPr/>
        </p:nvPicPr>
        <p:blipFill>
          <a:blip r:embed="rId5"/>
          <a:stretch>
            <a:fillRect/>
          </a:stretch>
        </p:blipFill>
        <p:spPr>
          <a:xfrm>
            <a:off x="7681283" y="2210076"/>
            <a:ext cx="4048125" cy="2997350"/>
          </a:xfrm>
          <a:prstGeom prst="rect">
            <a:avLst/>
          </a:prstGeom>
        </p:spPr>
      </p:pic>
      <p:sp>
        <p:nvSpPr>
          <p:cNvPr id="7" name="Rectangle 6">
            <a:extLst>
              <a:ext uri="{FF2B5EF4-FFF2-40B4-BE49-F238E27FC236}">
                <a16:creationId xmlns:a16="http://schemas.microsoft.com/office/drawing/2014/main" id="{358AAE23-1615-4C51-B472-6F690128E792}"/>
              </a:ext>
            </a:extLst>
          </p:cNvPr>
          <p:cNvSpPr/>
          <p:nvPr/>
        </p:nvSpPr>
        <p:spPr>
          <a:xfrm>
            <a:off x="1154083" y="1592826"/>
            <a:ext cx="10231672" cy="383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27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F5F4FC-3011-45AC-BEC3-8E08C630C221}"/>
              </a:ext>
            </a:extLst>
          </p:cNvPr>
          <p:cNvSpPr txBox="1"/>
          <p:nvPr/>
        </p:nvSpPr>
        <p:spPr>
          <a:xfrm>
            <a:off x="1118972" y="1614790"/>
            <a:ext cx="10965935" cy="369332"/>
          </a:xfrm>
          <a:prstGeom prst="rect">
            <a:avLst/>
          </a:prstGeom>
          <a:solidFill>
            <a:schemeClr val="bg1"/>
          </a:solidFill>
        </p:spPr>
        <p:txBody>
          <a:bodyPr wrap="square" rtlCol="0">
            <a:spAutoFit/>
          </a:bodyPr>
          <a:lstStyle/>
          <a:p>
            <a:endParaRPr lang="en-US" dirty="0"/>
          </a:p>
        </p:txBody>
      </p:sp>
      <p:sp>
        <p:nvSpPr>
          <p:cNvPr id="120836" name="Rectangle 12">
            <a:extLst>
              <a:ext uri="{FF2B5EF4-FFF2-40B4-BE49-F238E27FC236}">
                <a16:creationId xmlns:a16="http://schemas.microsoft.com/office/drawing/2014/main" id="{944C3063-072F-EC43-8CDE-BB6C40F1EE50}"/>
              </a:ext>
            </a:extLst>
          </p:cNvPr>
          <p:cNvSpPr>
            <a:spLocks noGrp="1" noChangeArrowheads="1"/>
          </p:cNvSpPr>
          <p:nvPr>
            <p:ph type="title"/>
          </p:nvPr>
        </p:nvSpPr>
        <p:spPr>
          <a:xfrm>
            <a:off x="1263191" y="304799"/>
            <a:ext cx="10012293" cy="1309991"/>
          </a:xfrm>
        </p:spPr>
        <p:txBody>
          <a:bodyPr>
            <a:normAutofit/>
          </a:bodyPr>
          <a:lstStyle/>
          <a:p>
            <a:r>
              <a:rPr lang="en-US" altLang="en-US" sz="7200" b="1" dirty="0">
                <a:solidFill>
                  <a:srgbClr val="9B2D1F"/>
                </a:solidFill>
                <a:latin typeface="+mn-lt"/>
              </a:rPr>
              <a:t>IPM Practice</a:t>
            </a:r>
          </a:p>
        </p:txBody>
      </p:sp>
      <p:sp>
        <p:nvSpPr>
          <p:cNvPr id="120837" name="Rectangle 13">
            <a:extLst>
              <a:ext uri="{FF2B5EF4-FFF2-40B4-BE49-F238E27FC236}">
                <a16:creationId xmlns:a16="http://schemas.microsoft.com/office/drawing/2014/main" id="{A1BFED3E-1554-784A-B2DF-A314FD16C23D}"/>
              </a:ext>
            </a:extLst>
          </p:cNvPr>
          <p:cNvSpPr>
            <a:spLocks noGrp="1" noChangeArrowheads="1"/>
          </p:cNvSpPr>
          <p:nvPr>
            <p:ph idx="1"/>
          </p:nvPr>
        </p:nvSpPr>
        <p:spPr>
          <a:xfrm>
            <a:off x="685800" y="2158695"/>
            <a:ext cx="3799703" cy="3522664"/>
          </a:xfrm>
        </p:spPr>
        <p:txBody>
          <a:bodyPr>
            <a:normAutofit/>
          </a:bodyPr>
          <a:lstStyle/>
          <a:p>
            <a:r>
              <a:rPr lang="en-US" altLang="en-US" sz="4400" b="1" dirty="0">
                <a:solidFill>
                  <a:schemeClr val="tx1"/>
                </a:solidFill>
              </a:rPr>
              <a:t>Please </a:t>
            </a:r>
            <a:r>
              <a:rPr lang="en-US" altLang="en-US" sz="4400" b="1" dirty="0"/>
              <a:t>share</a:t>
            </a:r>
            <a:r>
              <a:rPr lang="en-US" altLang="en-US" sz="4400" b="1" dirty="0">
                <a:solidFill>
                  <a:schemeClr val="tx1"/>
                </a:solidFill>
              </a:rPr>
              <a:t>!</a:t>
            </a:r>
          </a:p>
          <a:p>
            <a:r>
              <a:rPr lang="en-US" altLang="en-US" sz="4000" dirty="0">
                <a:solidFill>
                  <a:schemeClr val="tx1"/>
                </a:solidFill>
              </a:rPr>
              <a:t>Examine each photo, then tell us:</a:t>
            </a:r>
            <a:endParaRPr lang="en-US" altLang="ja-JP" sz="4000" dirty="0">
              <a:solidFill>
                <a:schemeClr val="tx1"/>
              </a:solidFill>
            </a:endParaRPr>
          </a:p>
          <a:p>
            <a:endParaRPr lang="en-US" altLang="en-US" sz="6000" dirty="0"/>
          </a:p>
        </p:txBody>
      </p:sp>
      <p:sp>
        <p:nvSpPr>
          <p:cNvPr id="120834" name="Rectangle 6">
            <a:extLst>
              <a:ext uri="{FF2B5EF4-FFF2-40B4-BE49-F238E27FC236}">
                <a16:creationId xmlns:a16="http://schemas.microsoft.com/office/drawing/2014/main" id="{E1266A06-CC3C-EB47-A648-6AC233443DF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Tx/>
              <a:buNone/>
            </a:pPr>
            <a:fld id="{C69605D8-6E34-A445-BCC1-9AE540BAFA32}" type="slidenum">
              <a:rPr lang="en-US" altLang="en-US" sz="1400">
                <a:solidFill>
                  <a:srgbClr val="000000"/>
                </a:solidFill>
              </a:rPr>
              <a:pPr>
                <a:lnSpc>
                  <a:spcPct val="100000"/>
                </a:lnSpc>
                <a:spcBef>
                  <a:spcPct val="0"/>
                </a:spcBef>
                <a:buFontTx/>
                <a:buNone/>
              </a:pPr>
              <a:t>24</a:t>
            </a:fld>
            <a:endParaRPr lang="en-US" altLang="en-US" sz="1400">
              <a:solidFill>
                <a:srgbClr val="000000"/>
              </a:solidFill>
            </a:endParaRPr>
          </a:p>
        </p:txBody>
      </p:sp>
      <p:sp>
        <p:nvSpPr>
          <p:cNvPr id="120835" name="Rectangle 3">
            <a:extLst>
              <a:ext uri="{FF2B5EF4-FFF2-40B4-BE49-F238E27FC236}">
                <a16:creationId xmlns:a16="http://schemas.microsoft.com/office/drawing/2014/main" id="{4776E927-A4A5-B342-8DA9-7DF900E94097}"/>
              </a:ext>
            </a:extLst>
          </p:cNvPr>
          <p:cNvSpPr>
            <a:spLocks noChangeArrowheads="1"/>
          </p:cNvSpPr>
          <p:nvPr/>
        </p:nvSpPr>
        <p:spPr bwMode="auto">
          <a:xfrm>
            <a:off x="3647303" y="1390135"/>
            <a:ext cx="7772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80000"/>
              </a:lnSpc>
              <a:spcBef>
                <a:spcPct val="0"/>
              </a:spcBef>
              <a:spcAft>
                <a:spcPct val="30000"/>
              </a:spcAft>
              <a:buNone/>
            </a:pPr>
            <a:endParaRPr lang="en-US" altLang="en-US" sz="3600">
              <a:solidFill>
                <a:srgbClr val="000000"/>
              </a:solidFill>
            </a:endParaRPr>
          </a:p>
        </p:txBody>
      </p:sp>
      <p:sp>
        <p:nvSpPr>
          <p:cNvPr id="6" name="Speech Bubble: Oval 5">
            <a:extLst>
              <a:ext uri="{FF2B5EF4-FFF2-40B4-BE49-F238E27FC236}">
                <a16:creationId xmlns:a16="http://schemas.microsoft.com/office/drawing/2014/main" id="{E85AC6B0-B571-4951-8C2B-1AE9870208C8}"/>
              </a:ext>
            </a:extLst>
          </p:cNvPr>
          <p:cNvSpPr/>
          <p:nvPr/>
        </p:nvSpPr>
        <p:spPr>
          <a:xfrm>
            <a:off x="6571281" y="1984122"/>
            <a:ext cx="5513625" cy="4305467"/>
          </a:xfrm>
          <a:prstGeom prst="wedgeEllipseCallout">
            <a:avLst>
              <a:gd name="adj1" fmla="val -67411"/>
              <a:gd name="adj2" fmla="val 63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571500" indent="-571500">
              <a:buFont typeface="Arial" panose="020B0604020202020204" pitchFamily="34" charset="0"/>
              <a:buChar char="•"/>
            </a:pPr>
            <a:r>
              <a:rPr lang="en-US" altLang="en-US" sz="3200" b="1" dirty="0"/>
              <a:t>What’</a:t>
            </a:r>
            <a:r>
              <a:rPr lang="en-US" altLang="ja-JP" sz="3200" b="1" dirty="0"/>
              <a:t>s the problem here?</a:t>
            </a:r>
          </a:p>
          <a:p>
            <a:pPr marL="571500" indent="-571500">
              <a:buFont typeface="Arial" panose="020B0604020202020204" pitchFamily="34" charset="0"/>
              <a:buChar char="•"/>
            </a:pPr>
            <a:r>
              <a:rPr lang="en-US" altLang="en-US" sz="3200" b="1" dirty="0"/>
              <a:t>How would you fix it?</a:t>
            </a:r>
            <a:r>
              <a:rPr lang="en-US" altLang="ja-JP" sz="3200" b="1" dirty="0"/>
              <a:t> </a:t>
            </a:r>
          </a:p>
          <a:p>
            <a:pPr marL="571500" indent="-571500">
              <a:buFont typeface="Arial" panose="020B0604020202020204" pitchFamily="34" charset="0"/>
              <a:buChar char="•"/>
            </a:pPr>
            <a:r>
              <a:rPr lang="en-US" altLang="ja-JP" sz="3200" b="1" dirty="0"/>
              <a:t>Who is responsible?</a:t>
            </a:r>
          </a:p>
          <a:p>
            <a:pPr algn="ctr"/>
            <a:endParaRPr lang="en-US" sz="3200" b="1" dirty="0"/>
          </a:p>
        </p:txBody>
      </p:sp>
    </p:spTree>
    <p:extLst>
      <p:ext uri="{BB962C8B-B14F-4D97-AF65-F5344CB8AC3E}">
        <p14:creationId xmlns:p14="http://schemas.microsoft.com/office/powerpoint/2010/main" val="2171611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Slide Number Placeholder 3">
            <a:extLst>
              <a:ext uri="{FF2B5EF4-FFF2-40B4-BE49-F238E27FC236}">
                <a16:creationId xmlns:a16="http://schemas.microsoft.com/office/drawing/2014/main" id="{81812837-66FB-411D-BF84-8CB699379D7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ct val="30000"/>
              </a:spcBef>
              <a:buBlip>
                <a:blip r:embed="rId3"/>
              </a:buBlip>
              <a:defRPr sz="3200">
                <a:solidFill>
                  <a:schemeClr val="tx1"/>
                </a:solidFill>
                <a:latin typeface="Arial" panose="020B0604020202020204" pitchFamily="34" charset="0"/>
                <a:ea typeface="Osaka" panose="020B0600000000000000" charset="-128"/>
              </a:defRPr>
            </a:lvl1pPr>
            <a:lvl2pPr marL="742950" indent="-285750" eaLnBrk="0" hangingPunct="0">
              <a:spcBef>
                <a:spcPct val="20000"/>
              </a:spcBef>
              <a:buChar char="–"/>
              <a:defRPr sz="2800">
                <a:solidFill>
                  <a:schemeClr val="tx1"/>
                </a:solidFill>
                <a:latin typeface="Arial" panose="020B0604020202020204" pitchFamily="34" charset="0"/>
                <a:ea typeface="Osaka" panose="020B0600000000000000" charset="-128"/>
              </a:defRPr>
            </a:lvl2pPr>
            <a:lvl3pPr marL="1143000" indent="-228600" eaLnBrk="0" hangingPunct="0">
              <a:spcBef>
                <a:spcPct val="20000"/>
              </a:spcBef>
              <a:buChar char="•"/>
              <a:defRPr sz="2400">
                <a:solidFill>
                  <a:schemeClr val="tx1"/>
                </a:solidFill>
                <a:latin typeface="Arial" panose="020B0604020202020204" pitchFamily="34" charset="0"/>
                <a:ea typeface="Osaka" panose="020B0600000000000000" charset="-128"/>
              </a:defRPr>
            </a:lvl3pPr>
            <a:lvl4pPr marL="1600200" indent="-228600" eaLnBrk="0" hangingPunct="0">
              <a:spcBef>
                <a:spcPct val="20000"/>
              </a:spcBef>
              <a:buChar char="–"/>
              <a:defRPr sz="2000">
                <a:solidFill>
                  <a:schemeClr val="tx1"/>
                </a:solidFill>
                <a:latin typeface="Arial" panose="020B0604020202020204" pitchFamily="34" charset="0"/>
                <a:ea typeface="Osaka" panose="020B0600000000000000" charset="-128"/>
              </a:defRPr>
            </a:lvl4pPr>
            <a:lvl5pPr marL="2057400" indent="-228600" eaLnBrk="0" hangingPunct="0">
              <a:spcBef>
                <a:spcPct val="20000"/>
              </a:spcBef>
              <a:buChar char="»"/>
              <a:defRPr sz="2000">
                <a:solidFill>
                  <a:schemeClr val="tx1"/>
                </a:solidFill>
                <a:latin typeface="Arial" panose="020B0604020202020204" pitchFamily="34" charset="0"/>
                <a:ea typeface="Osaka" panose="020B0600000000000000"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charset="-128"/>
              </a:defRPr>
            </a:lvl9pPr>
          </a:lstStyle>
          <a:p>
            <a:pPr>
              <a:lnSpc>
                <a:spcPct val="100000"/>
              </a:lnSpc>
              <a:spcBef>
                <a:spcPct val="0"/>
              </a:spcBef>
              <a:buFontTx/>
              <a:buNone/>
            </a:pPr>
            <a:fld id="{F581E173-B7CB-4D3E-9B1A-CD1A2AB96AD9}" type="slidenum">
              <a:rPr lang="en-US" altLang="en-US" sz="1400">
                <a:solidFill>
                  <a:srgbClr val="000000"/>
                </a:solidFill>
              </a:rPr>
              <a:pPr>
                <a:lnSpc>
                  <a:spcPct val="100000"/>
                </a:lnSpc>
                <a:spcBef>
                  <a:spcPct val="0"/>
                </a:spcBef>
                <a:buFontTx/>
                <a:buNone/>
              </a:pPr>
              <a:t>25</a:t>
            </a:fld>
            <a:endParaRPr lang="en-US" altLang="en-US" sz="1400">
              <a:solidFill>
                <a:srgbClr val="000000"/>
              </a:solidFill>
            </a:endParaRPr>
          </a:p>
        </p:txBody>
      </p:sp>
      <p:pic>
        <p:nvPicPr>
          <p:cNvPr id="5" name="Picture 4">
            <a:extLst>
              <a:ext uri="{FF2B5EF4-FFF2-40B4-BE49-F238E27FC236}">
                <a16:creationId xmlns:a16="http://schemas.microsoft.com/office/drawing/2014/main" id="{9DB3CEB8-A3CA-494B-856B-D18149353299}"/>
              </a:ext>
            </a:extLst>
          </p:cNvPr>
          <p:cNvPicPr>
            <a:picLocks noChangeAspect="1"/>
          </p:cNvPicPr>
          <p:nvPr/>
        </p:nvPicPr>
        <p:blipFill>
          <a:blip r:embed="rId4"/>
          <a:stretch>
            <a:fillRect/>
          </a:stretch>
        </p:blipFill>
        <p:spPr>
          <a:xfrm>
            <a:off x="-1" y="-114870"/>
            <a:ext cx="12192001" cy="697287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Slide Number Placeholder 3">
            <a:extLst>
              <a:ext uri="{FF2B5EF4-FFF2-40B4-BE49-F238E27FC236}">
                <a16:creationId xmlns:a16="http://schemas.microsoft.com/office/drawing/2014/main" id="{5C8C9408-87AD-4DFA-8B34-FBCB00905C5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ct val="30000"/>
              </a:spcBef>
              <a:buBlip>
                <a:blip r:embed="rId3"/>
              </a:buBlip>
              <a:defRPr sz="3200">
                <a:solidFill>
                  <a:schemeClr val="tx1"/>
                </a:solidFill>
                <a:latin typeface="Arial" panose="020B0604020202020204" pitchFamily="34" charset="0"/>
                <a:ea typeface="Osaka" panose="020B0600000000000000" charset="-128"/>
              </a:defRPr>
            </a:lvl1pPr>
            <a:lvl2pPr marL="742950" indent="-285750" eaLnBrk="0" hangingPunct="0">
              <a:spcBef>
                <a:spcPct val="20000"/>
              </a:spcBef>
              <a:buChar char="–"/>
              <a:defRPr sz="2800">
                <a:solidFill>
                  <a:schemeClr val="tx1"/>
                </a:solidFill>
                <a:latin typeface="Arial" panose="020B0604020202020204" pitchFamily="34" charset="0"/>
                <a:ea typeface="Osaka" panose="020B0600000000000000" charset="-128"/>
              </a:defRPr>
            </a:lvl2pPr>
            <a:lvl3pPr marL="1143000" indent="-228600" eaLnBrk="0" hangingPunct="0">
              <a:spcBef>
                <a:spcPct val="20000"/>
              </a:spcBef>
              <a:buChar char="•"/>
              <a:defRPr sz="2400">
                <a:solidFill>
                  <a:schemeClr val="tx1"/>
                </a:solidFill>
                <a:latin typeface="Arial" panose="020B0604020202020204" pitchFamily="34" charset="0"/>
                <a:ea typeface="Osaka" panose="020B0600000000000000" charset="-128"/>
              </a:defRPr>
            </a:lvl3pPr>
            <a:lvl4pPr marL="1600200" indent="-228600" eaLnBrk="0" hangingPunct="0">
              <a:spcBef>
                <a:spcPct val="20000"/>
              </a:spcBef>
              <a:buChar char="–"/>
              <a:defRPr sz="2000">
                <a:solidFill>
                  <a:schemeClr val="tx1"/>
                </a:solidFill>
                <a:latin typeface="Arial" panose="020B0604020202020204" pitchFamily="34" charset="0"/>
                <a:ea typeface="Osaka" panose="020B0600000000000000" charset="-128"/>
              </a:defRPr>
            </a:lvl4pPr>
            <a:lvl5pPr marL="2057400" indent="-228600" eaLnBrk="0" hangingPunct="0">
              <a:spcBef>
                <a:spcPct val="20000"/>
              </a:spcBef>
              <a:buChar char="»"/>
              <a:defRPr sz="2000">
                <a:solidFill>
                  <a:schemeClr val="tx1"/>
                </a:solidFill>
                <a:latin typeface="Arial" panose="020B0604020202020204" pitchFamily="34" charset="0"/>
                <a:ea typeface="Osaka" panose="020B0600000000000000"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charset="-128"/>
              </a:defRPr>
            </a:lvl9pPr>
          </a:lstStyle>
          <a:p>
            <a:pPr>
              <a:lnSpc>
                <a:spcPct val="100000"/>
              </a:lnSpc>
              <a:spcBef>
                <a:spcPct val="0"/>
              </a:spcBef>
              <a:buFontTx/>
              <a:buNone/>
            </a:pPr>
            <a:fld id="{44CE632E-62FF-4CFE-916D-07A51109854C}" type="slidenum">
              <a:rPr lang="en-US" altLang="en-US" sz="1400">
                <a:solidFill>
                  <a:srgbClr val="000000"/>
                </a:solidFill>
              </a:rPr>
              <a:pPr>
                <a:lnSpc>
                  <a:spcPct val="100000"/>
                </a:lnSpc>
                <a:spcBef>
                  <a:spcPct val="0"/>
                </a:spcBef>
                <a:buFontTx/>
                <a:buNone/>
              </a:pPr>
              <a:t>26</a:t>
            </a:fld>
            <a:endParaRPr lang="en-US" altLang="en-US" sz="1400">
              <a:solidFill>
                <a:srgbClr val="000000"/>
              </a:solidFill>
            </a:endParaRPr>
          </a:p>
        </p:txBody>
      </p:sp>
      <p:pic>
        <p:nvPicPr>
          <p:cNvPr id="5" name="Picture 4">
            <a:extLst>
              <a:ext uri="{FF2B5EF4-FFF2-40B4-BE49-F238E27FC236}">
                <a16:creationId xmlns:a16="http://schemas.microsoft.com/office/drawing/2014/main" id="{5BA7BBB4-79F3-4A70-91FD-C5982FE2241E}"/>
              </a:ext>
            </a:extLst>
          </p:cNvPr>
          <p:cNvPicPr>
            <a:picLocks noChangeAspect="1"/>
          </p:cNvPicPr>
          <p:nvPr/>
        </p:nvPicPr>
        <p:blipFill>
          <a:blip r:embed="rId4"/>
          <a:stretch>
            <a:fillRect/>
          </a:stretch>
        </p:blipFill>
        <p:spPr>
          <a:xfrm>
            <a:off x="0" y="-1"/>
            <a:ext cx="12192000" cy="698913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Slide Number Placeholder 3">
            <a:extLst>
              <a:ext uri="{FF2B5EF4-FFF2-40B4-BE49-F238E27FC236}">
                <a16:creationId xmlns:a16="http://schemas.microsoft.com/office/drawing/2014/main" id="{4D625F75-FF52-4EA0-A311-9818849DCFF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ct val="30000"/>
              </a:spcBef>
              <a:buBlip>
                <a:blip r:embed="rId3"/>
              </a:buBlip>
              <a:defRPr sz="3200">
                <a:solidFill>
                  <a:schemeClr val="tx1"/>
                </a:solidFill>
                <a:latin typeface="Arial" panose="020B0604020202020204" pitchFamily="34" charset="0"/>
                <a:ea typeface="Osaka" panose="020B0600000000000000" charset="-128"/>
              </a:defRPr>
            </a:lvl1pPr>
            <a:lvl2pPr marL="742950" indent="-285750" eaLnBrk="0" hangingPunct="0">
              <a:spcBef>
                <a:spcPct val="20000"/>
              </a:spcBef>
              <a:buChar char="–"/>
              <a:defRPr sz="2800">
                <a:solidFill>
                  <a:schemeClr val="tx1"/>
                </a:solidFill>
                <a:latin typeface="Arial" panose="020B0604020202020204" pitchFamily="34" charset="0"/>
                <a:ea typeface="Osaka" panose="020B0600000000000000" charset="-128"/>
              </a:defRPr>
            </a:lvl2pPr>
            <a:lvl3pPr marL="1143000" indent="-228600" eaLnBrk="0" hangingPunct="0">
              <a:spcBef>
                <a:spcPct val="20000"/>
              </a:spcBef>
              <a:buChar char="•"/>
              <a:defRPr sz="2400">
                <a:solidFill>
                  <a:schemeClr val="tx1"/>
                </a:solidFill>
                <a:latin typeface="Arial" panose="020B0604020202020204" pitchFamily="34" charset="0"/>
                <a:ea typeface="Osaka" panose="020B0600000000000000" charset="-128"/>
              </a:defRPr>
            </a:lvl3pPr>
            <a:lvl4pPr marL="1600200" indent="-228600" eaLnBrk="0" hangingPunct="0">
              <a:spcBef>
                <a:spcPct val="20000"/>
              </a:spcBef>
              <a:buChar char="–"/>
              <a:defRPr sz="2000">
                <a:solidFill>
                  <a:schemeClr val="tx1"/>
                </a:solidFill>
                <a:latin typeface="Arial" panose="020B0604020202020204" pitchFamily="34" charset="0"/>
                <a:ea typeface="Osaka" panose="020B0600000000000000" charset="-128"/>
              </a:defRPr>
            </a:lvl4pPr>
            <a:lvl5pPr marL="2057400" indent="-228600" eaLnBrk="0" hangingPunct="0">
              <a:spcBef>
                <a:spcPct val="20000"/>
              </a:spcBef>
              <a:buChar char="»"/>
              <a:defRPr sz="2000">
                <a:solidFill>
                  <a:schemeClr val="tx1"/>
                </a:solidFill>
                <a:latin typeface="Arial" panose="020B0604020202020204" pitchFamily="34" charset="0"/>
                <a:ea typeface="Osaka" panose="020B0600000000000000"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charset="-128"/>
              </a:defRPr>
            </a:lvl9pPr>
          </a:lstStyle>
          <a:p>
            <a:pPr>
              <a:lnSpc>
                <a:spcPct val="100000"/>
              </a:lnSpc>
              <a:spcBef>
                <a:spcPct val="0"/>
              </a:spcBef>
              <a:buFontTx/>
              <a:buNone/>
            </a:pPr>
            <a:fld id="{19A0CB4B-F049-49CC-B636-69E5E6EFBE52}" type="slidenum">
              <a:rPr lang="en-US" altLang="en-US" sz="1400">
                <a:solidFill>
                  <a:srgbClr val="000000"/>
                </a:solidFill>
              </a:rPr>
              <a:pPr>
                <a:lnSpc>
                  <a:spcPct val="100000"/>
                </a:lnSpc>
                <a:spcBef>
                  <a:spcPct val="0"/>
                </a:spcBef>
                <a:buFontTx/>
                <a:buNone/>
              </a:pPr>
              <a:t>27</a:t>
            </a:fld>
            <a:endParaRPr lang="en-US" altLang="en-US" sz="1400">
              <a:solidFill>
                <a:srgbClr val="000000"/>
              </a:solidFill>
            </a:endParaRPr>
          </a:p>
        </p:txBody>
      </p:sp>
      <p:pic>
        <p:nvPicPr>
          <p:cNvPr id="5" name="Picture 4">
            <a:extLst>
              <a:ext uri="{FF2B5EF4-FFF2-40B4-BE49-F238E27FC236}">
                <a16:creationId xmlns:a16="http://schemas.microsoft.com/office/drawing/2014/main" id="{F1AF8A0F-5699-4CF0-8353-1B42A2F0115F}"/>
              </a:ext>
            </a:extLst>
          </p:cNvPr>
          <p:cNvPicPr>
            <a:picLocks noChangeAspect="1"/>
          </p:cNvPicPr>
          <p:nvPr/>
        </p:nvPicPr>
        <p:blipFill>
          <a:blip r:embed="rId4"/>
          <a:stretch>
            <a:fillRect/>
          </a:stretch>
        </p:blipFill>
        <p:spPr>
          <a:xfrm>
            <a:off x="1" y="13694"/>
            <a:ext cx="12251508" cy="682485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2CD4F0-66E0-41F6-B827-DD8FF86D6095}"/>
              </a:ext>
            </a:extLst>
          </p:cNvPr>
          <p:cNvSpPr>
            <a:spLocks noGrp="1"/>
          </p:cNvSpPr>
          <p:nvPr>
            <p:ph type="sldNum" sz="quarter" idx="12"/>
          </p:nvPr>
        </p:nvSpPr>
        <p:spPr/>
        <p:txBody>
          <a:bodyPr/>
          <a:lstStyle/>
          <a:p>
            <a:pPr>
              <a:defRPr/>
            </a:pPr>
            <a:fld id="{F560F1A6-85E5-3A4A-AFDC-AA312D21FEBF}" type="slidenum">
              <a:rPr lang="en-GB" altLang="en-US" smtClean="0"/>
              <a:pPr>
                <a:defRPr/>
              </a:pPr>
              <a:t>28</a:t>
            </a:fld>
            <a:endParaRPr lang="en-GB" altLang="en-US"/>
          </a:p>
        </p:txBody>
      </p:sp>
      <p:pic>
        <p:nvPicPr>
          <p:cNvPr id="7" name="Picture 6">
            <a:extLst>
              <a:ext uri="{FF2B5EF4-FFF2-40B4-BE49-F238E27FC236}">
                <a16:creationId xmlns:a16="http://schemas.microsoft.com/office/drawing/2014/main" id="{EE36F310-89EE-421D-8827-21826CF4AFE1}"/>
              </a:ext>
            </a:extLst>
          </p:cNvPr>
          <p:cNvPicPr>
            <a:picLocks noChangeAspect="1"/>
          </p:cNvPicPr>
          <p:nvPr/>
        </p:nvPicPr>
        <p:blipFill>
          <a:blip r:embed="rId3"/>
          <a:stretch>
            <a:fillRect/>
          </a:stretch>
        </p:blipFill>
        <p:spPr>
          <a:xfrm>
            <a:off x="0" y="-751"/>
            <a:ext cx="12192000" cy="6954387"/>
          </a:xfrm>
          <a:prstGeom prst="rect">
            <a:avLst/>
          </a:prstGeom>
        </p:spPr>
      </p:pic>
    </p:spTree>
    <p:extLst>
      <p:ext uri="{BB962C8B-B14F-4D97-AF65-F5344CB8AC3E}">
        <p14:creationId xmlns:p14="http://schemas.microsoft.com/office/powerpoint/2010/main" val="1632197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A5ED92-5A9D-4C63-8D1A-5530024BF3CB}"/>
              </a:ext>
            </a:extLst>
          </p:cNvPr>
          <p:cNvPicPr>
            <a:picLocks noChangeAspect="1"/>
          </p:cNvPicPr>
          <p:nvPr/>
        </p:nvPicPr>
        <p:blipFill>
          <a:blip r:embed="rId3"/>
          <a:stretch>
            <a:fillRect/>
          </a:stretch>
        </p:blipFill>
        <p:spPr>
          <a:xfrm>
            <a:off x="0" y="1118679"/>
            <a:ext cx="7068534" cy="5739320"/>
          </a:xfrm>
          <a:prstGeom prst="rect">
            <a:avLst/>
          </a:prstGeom>
          <a:ln w="38100">
            <a:solidFill>
              <a:schemeClr val="tx1"/>
            </a:solidFill>
          </a:ln>
        </p:spPr>
      </p:pic>
      <p:pic>
        <p:nvPicPr>
          <p:cNvPr id="9" name="Picture 8">
            <a:extLst>
              <a:ext uri="{FF2B5EF4-FFF2-40B4-BE49-F238E27FC236}">
                <a16:creationId xmlns:a16="http://schemas.microsoft.com/office/drawing/2014/main" id="{EB923026-2E68-4EB7-87E6-974DCEE833C5}"/>
              </a:ext>
            </a:extLst>
          </p:cNvPr>
          <p:cNvPicPr>
            <a:picLocks noChangeAspect="1"/>
          </p:cNvPicPr>
          <p:nvPr/>
        </p:nvPicPr>
        <p:blipFill>
          <a:blip r:embed="rId4"/>
          <a:stretch>
            <a:fillRect/>
          </a:stretch>
        </p:blipFill>
        <p:spPr>
          <a:xfrm>
            <a:off x="6096000" y="0"/>
            <a:ext cx="6096000" cy="4986528"/>
          </a:xfrm>
          <a:prstGeom prst="rect">
            <a:avLst/>
          </a:prstGeom>
          <a:ln w="38100">
            <a:solidFill>
              <a:schemeClr val="tx1"/>
            </a:solidFill>
          </a:ln>
        </p:spPr>
      </p:pic>
    </p:spTree>
    <p:extLst>
      <p:ext uri="{BB962C8B-B14F-4D97-AF65-F5344CB8AC3E}">
        <p14:creationId xmlns:p14="http://schemas.microsoft.com/office/powerpoint/2010/main" val="3384877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0A67FD-7E8E-4D41-A422-500B75E8023F}"/>
              </a:ext>
            </a:extLst>
          </p:cNvPr>
          <p:cNvSpPr>
            <a:spLocks noGrp="1"/>
          </p:cNvSpPr>
          <p:nvPr>
            <p:ph type="title"/>
          </p:nvPr>
        </p:nvSpPr>
        <p:spPr>
          <a:xfrm>
            <a:off x="0" y="1"/>
            <a:ext cx="12192000" cy="1737360"/>
          </a:xfrm>
          <a:noFill/>
        </p:spPr>
        <p:txBody>
          <a:bodyPr>
            <a:normAutofit/>
          </a:bodyPr>
          <a:lstStyle/>
          <a:p>
            <a:pPr>
              <a:lnSpc>
                <a:spcPct val="9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5400" b="1" dirty="0">
                <a:solidFill>
                  <a:srgbClr val="9B2D1F"/>
                </a:solidFill>
                <a:latin typeface="+mn-lt"/>
              </a:rPr>
              <a:t>Session One - Meet Your Trainer</a:t>
            </a:r>
          </a:p>
        </p:txBody>
      </p:sp>
      <p:pic>
        <p:nvPicPr>
          <p:cNvPr id="7" name="Picture 6">
            <a:extLst>
              <a:ext uri="{FF2B5EF4-FFF2-40B4-BE49-F238E27FC236}">
                <a16:creationId xmlns:a16="http://schemas.microsoft.com/office/drawing/2014/main" id="{498B7C13-21FC-4A1B-8FEA-1ED64022557F}"/>
              </a:ext>
            </a:extLst>
          </p:cNvPr>
          <p:cNvPicPr>
            <a:picLocks noChangeAspect="1"/>
          </p:cNvPicPr>
          <p:nvPr/>
        </p:nvPicPr>
        <p:blipFill>
          <a:blip r:embed="rId3"/>
          <a:stretch>
            <a:fillRect/>
          </a:stretch>
        </p:blipFill>
        <p:spPr>
          <a:xfrm>
            <a:off x="378523" y="1976371"/>
            <a:ext cx="3899490" cy="3587522"/>
          </a:xfrm>
          <a:prstGeom prst="rect">
            <a:avLst/>
          </a:prstGeom>
        </p:spPr>
      </p:pic>
      <p:sp>
        <p:nvSpPr>
          <p:cNvPr id="2" name="TextBox 1">
            <a:extLst>
              <a:ext uri="{FF2B5EF4-FFF2-40B4-BE49-F238E27FC236}">
                <a16:creationId xmlns:a16="http://schemas.microsoft.com/office/drawing/2014/main" id="{3A7F1614-763A-35C4-21DB-07A3AA976DC2}"/>
              </a:ext>
            </a:extLst>
          </p:cNvPr>
          <p:cNvSpPr txBox="1"/>
          <p:nvPr/>
        </p:nvSpPr>
        <p:spPr>
          <a:xfrm>
            <a:off x="7299702" y="2650210"/>
            <a:ext cx="3626603" cy="369332"/>
          </a:xfrm>
          <a:prstGeom prst="rect">
            <a:avLst/>
          </a:prstGeom>
          <a:noFill/>
        </p:spPr>
        <p:txBody>
          <a:bodyPr wrap="square" rtlCol="0">
            <a:spAutoFit/>
          </a:bodyPr>
          <a:lstStyle/>
          <a:p>
            <a:r>
              <a:rPr lang="en-US" dirty="0"/>
              <a:t>Trainer information</a:t>
            </a:r>
          </a:p>
        </p:txBody>
      </p:sp>
    </p:spTree>
    <p:extLst>
      <p:ext uri="{BB962C8B-B14F-4D97-AF65-F5344CB8AC3E}">
        <p14:creationId xmlns:p14="http://schemas.microsoft.com/office/powerpoint/2010/main" val="2368917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F16880-D8EC-47AF-B8EF-C13BF6506568}"/>
              </a:ext>
            </a:extLst>
          </p:cNvPr>
          <p:cNvPicPr>
            <a:picLocks noChangeAspect="1"/>
          </p:cNvPicPr>
          <p:nvPr/>
        </p:nvPicPr>
        <p:blipFill>
          <a:blip r:embed="rId3"/>
          <a:stretch>
            <a:fillRect/>
          </a:stretch>
        </p:blipFill>
        <p:spPr>
          <a:xfrm>
            <a:off x="0" y="0"/>
            <a:ext cx="12192000" cy="6881534"/>
          </a:xfrm>
          <a:prstGeom prst="rect">
            <a:avLst/>
          </a:prstGeom>
        </p:spPr>
      </p:pic>
    </p:spTree>
    <p:extLst>
      <p:ext uri="{BB962C8B-B14F-4D97-AF65-F5344CB8AC3E}">
        <p14:creationId xmlns:p14="http://schemas.microsoft.com/office/powerpoint/2010/main" val="2279200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8787" name="Slide Number Placeholder 3">
            <a:extLst>
              <a:ext uri="{FF2B5EF4-FFF2-40B4-BE49-F238E27FC236}">
                <a16:creationId xmlns:a16="http://schemas.microsoft.com/office/drawing/2014/main" id="{9141B47B-B616-4C6B-B415-295A2020F80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ct val="30000"/>
              </a:spcBef>
              <a:buBlip>
                <a:blip r:embed="rId3"/>
              </a:buBlip>
              <a:defRPr sz="3200">
                <a:solidFill>
                  <a:schemeClr val="tx1"/>
                </a:solidFill>
                <a:latin typeface="Arial" panose="020B0604020202020204" pitchFamily="34" charset="0"/>
                <a:ea typeface="Osaka" panose="020B0600000000000000" charset="-128"/>
              </a:defRPr>
            </a:lvl1pPr>
            <a:lvl2pPr marL="742950" indent="-285750" eaLnBrk="0" hangingPunct="0">
              <a:spcBef>
                <a:spcPct val="20000"/>
              </a:spcBef>
              <a:buChar char="–"/>
              <a:defRPr sz="2800">
                <a:solidFill>
                  <a:schemeClr val="tx1"/>
                </a:solidFill>
                <a:latin typeface="Arial" panose="020B0604020202020204" pitchFamily="34" charset="0"/>
                <a:ea typeface="Osaka" panose="020B0600000000000000" charset="-128"/>
              </a:defRPr>
            </a:lvl2pPr>
            <a:lvl3pPr marL="1143000" indent="-228600" eaLnBrk="0" hangingPunct="0">
              <a:spcBef>
                <a:spcPct val="20000"/>
              </a:spcBef>
              <a:buChar char="•"/>
              <a:defRPr sz="2400">
                <a:solidFill>
                  <a:schemeClr val="tx1"/>
                </a:solidFill>
                <a:latin typeface="Arial" panose="020B0604020202020204" pitchFamily="34" charset="0"/>
                <a:ea typeface="Osaka" panose="020B0600000000000000" charset="-128"/>
              </a:defRPr>
            </a:lvl3pPr>
            <a:lvl4pPr marL="1600200" indent="-228600" eaLnBrk="0" hangingPunct="0">
              <a:spcBef>
                <a:spcPct val="20000"/>
              </a:spcBef>
              <a:buChar char="–"/>
              <a:defRPr sz="2000">
                <a:solidFill>
                  <a:schemeClr val="tx1"/>
                </a:solidFill>
                <a:latin typeface="Arial" panose="020B0604020202020204" pitchFamily="34" charset="0"/>
                <a:ea typeface="Osaka" panose="020B0600000000000000" charset="-128"/>
              </a:defRPr>
            </a:lvl4pPr>
            <a:lvl5pPr marL="2057400" indent="-228600" eaLnBrk="0" hangingPunct="0">
              <a:spcBef>
                <a:spcPct val="20000"/>
              </a:spcBef>
              <a:buChar char="»"/>
              <a:defRPr sz="2000">
                <a:solidFill>
                  <a:schemeClr val="tx1"/>
                </a:solidFill>
                <a:latin typeface="Arial" panose="020B0604020202020204" pitchFamily="34" charset="0"/>
                <a:ea typeface="Osaka" panose="020B0600000000000000"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charset="-128"/>
              </a:defRPr>
            </a:lvl9pPr>
          </a:lstStyle>
          <a:p>
            <a:pPr>
              <a:lnSpc>
                <a:spcPct val="100000"/>
              </a:lnSpc>
              <a:spcBef>
                <a:spcPct val="0"/>
              </a:spcBef>
              <a:buFontTx/>
              <a:buNone/>
            </a:pPr>
            <a:fld id="{9B84A9AF-EC5A-4FEB-8C37-60C83808E174}" type="slidenum">
              <a:rPr lang="en-US" altLang="en-US" sz="1400">
                <a:solidFill>
                  <a:srgbClr val="000000"/>
                </a:solidFill>
              </a:rPr>
              <a:pPr>
                <a:lnSpc>
                  <a:spcPct val="100000"/>
                </a:lnSpc>
                <a:spcBef>
                  <a:spcPct val="0"/>
                </a:spcBef>
                <a:buFontTx/>
                <a:buNone/>
              </a:pPr>
              <a:t>31</a:t>
            </a:fld>
            <a:endParaRPr lang="en-US" altLang="en-US" sz="1400">
              <a:solidFill>
                <a:srgbClr val="000000"/>
              </a:solidFill>
            </a:endParaRPr>
          </a:p>
        </p:txBody>
      </p:sp>
      <p:pic>
        <p:nvPicPr>
          <p:cNvPr id="5" name="Picture 4">
            <a:extLst>
              <a:ext uri="{FF2B5EF4-FFF2-40B4-BE49-F238E27FC236}">
                <a16:creationId xmlns:a16="http://schemas.microsoft.com/office/drawing/2014/main" id="{20325D82-94FB-4842-958E-EA4B10E36022}"/>
              </a:ext>
            </a:extLst>
          </p:cNvPr>
          <p:cNvPicPr>
            <a:picLocks noChangeAspect="1"/>
          </p:cNvPicPr>
          <p:nvPr/>
        </p:nvPicPr>
        <p:blipFill>
          <a:blip r:embed="rId4"/>
          <a:stretch>
            <a:fillRect/>
          </a:stretch>
        </p:blipFill>
        <p:spPr>
          <a:xfrm>
            <a:off x="0" y="0"/>
            <a:ext cx="12192000" cy="696200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1FE7E4-EDC9-4582-85BC-2396363E8ADE}"/>
              </a:ext>
            </a:extLst>
          </p:cNvPr>
          <p:cNvPicPr>
            <a:picLocks noChangeAspect="1"/>
          </p:cNvPicPr>
          <p:nvPr/>
        </p:nvPicPr>
        <p:blipFill>
          <a:blip r:embed="rId3"/>
          <a:stretch>
            <a:fillRect/>
          </a:stretch>
        </p:blipFill>
        <p:spPr>
          <a:xfrm>
            <a:off x="12700" y="0"/>
            <a:ext cx="12166600" cy="6858000"/>
          </a:xfrm>
          <a:prstGeom prst="rect">
            <a:avLst/>
          </a:prstGeom>
        </p:spPr>
      </p:pic>
    </p:spTree>
    <p:extLst>
      <p:ext uri="{BB962C8B-B14F-4D97-AF65-F5344CB8AC3E}">
        <p14:creationId xmlns:p14="http://schemas.microsoft.com/office/powerpoint/2010/main" val="804091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42A31F0E-6908-4F49-AFE5-60941C7032CC}"/>
              </a:ext>
            </a:extLst>
          </p:cNvPr>
          <p:cNvSpPr>
            <a:spLocks noGrp="1" noChangeArrowheads="1"/>
          </p:cNvSpPr>
          <p:nvPr>
            <p:ph type="title"/>
          </p:nvPr>
        </p:nvSpPr>
        <p:spPr>
          <a:xfrm>
            <a:off x="1050587" y="203992"/>
            <a:ext cx="10058400" cy="1215506"/>
          </a:xfrm>
          <a:noFill/>
          <a:ln>
            <a:noFill/>
          </a:ln>
        </p:spPr>
        <p:txBody>
          <a:bodyPr vert="horz" wrap="square" lIns="91440" tIns="45720" rIns="91440" bIns="45720" numCol="1" anchor="t" anchorCtr="0" compatLnSpc="1">
            <a:prstTxWarp prst="textNoShape">
              <a:avLst/>
            </a:prstTxWarp>
            <a:normAutofit/>
          </a:bodyPr>
          <a:lstStyle/>
          <a:p>
            <a:pPr algn="ctr"/>
            <a:r>
              <a:rPr lang="en-US" altLang="en-US" sz="7200" b="1" dirty="0">
                <a:solidFill>
                  <a:srgbClr val="9B2D1F"/>
                </a:solidFill>
                <a:latin typeface="+mn-lt"/>
                <a:ea typeface="+mj-ea"/>
                <a:cs typeface="+mj-cs"/>
              </a:rPr>
              <a:t>Healthy Homes &amp; IPM</a:t>
            </a:r>
          </a:p>
        </p:txBody>
      </p:sp>
      <p:sp>
        <p:nvSpPr>
          <p:cNvPr id="166915" name="Rectangle 3">
            <a:extLst>
              <a:ext uri="{FF2B5EF4-FFF2-40B4-BE49-F238E27FC236}">
                <a16:creationId xmlns:a16="http://schemas.microsoft.com/office/drawing/2014/main" id="{E1E0516C-12E9-4344-8A08-96C191E36A96}"/>
              </a:ext>
            </a:extLst>
          </p:cNvPr>
          <p:cNvSpPr>
            <a:spLocks noGrp="1" noChangeArrowheads="1"/>
          </p:cNvSpPr>
          <p:nvPr>
            <p:ph sz="half" idx="1"/>
          </p:nvPr>
        </p:nvSpPr>
        <p:spPr>
          <a:xfrm>
            <a:off x="700391" y="3013140"/>
            <a:ext cx="10817157" cy="2278707"/>
          </a:xfrm>
        </p:spPr>
        <p:txBody>
          <a:bodyPr>
            <a:normAutofit fontScale="92500"/>
          </a:bodyPr>
          <a:lstStyle/>
          <a:p>
            <a:pPr algn="ctr">
              <a:lnSpc>
                <a:spcPct val="100000"/>
              </a:lnSpc>
              <a:spcBef>
                <a:spcPts val="0"/>
              </a:spcBef>
              <a:spcAft>
                <a:spcPts val="0"/>
              </a:spcAft>
            </a:pPr>
            <a:r>
              <a:rPr lang="en-US" altLang="en-US" sz="4400" dirty="0">
                <a:solidFill>
                  <a:schemeClr val="tx1"/>
                </a:solidFill>
                <a:ea typeface="ＭＳ Ｐゴシック" panose="020B0600070205080204" pitchFamily="34" charset="-128"/>
                <a:cs typeface="Arial" panose="020B0604020202020204" pitchFamily="34" charset="0"/>
              </a:rPr>
              <a:t>Healthy Housing is designed, constructed, maintained, and rehabilitated in a manner that is conducive to good occupant health. </a:t>
            </a:r>
          </a:p>
          <a:p>
            <a:pPr algn="ctr">
              <a:lnSpc>
                <a:spcPct val="100000"/>
              </a:lnSpc>
              <a:spcBef>
                <a:spcPts val="0"/>
              </a:spcBef>
              <a:spcAft>
                <a:spcPts val="0"/>
              </a:spcAft>
            </a:pPr>
            <a:endParaRPr lang="en-US" altLang="en-US" sz="4000" dirty="0">
              <a:latin typeface="Arial" panose="020B0604020202020204" pitchFamily="34" charset="0"/>
              <a:ea typeface="ＭＳ Ｐゴシック" panose="020B0600070205080204" pitchFamily="34" charset="-128"/>
              <a:cs typeface="Arial" panose="020B0604020202020204" pitchFamily="34" charset="0"/>
            </a:endParaRPr>
          </a:p>
          <a:p>
            <a:pPr marL="0" indent="0" algn="ctr">
              <a:lnSpc>
                <a:spcPct val="100000"/>
              </a:lnSpc>
              <a:spcBef>
                <a:spcPts val="0"/>
              </a:spcBef>
              <a:spcAft>
                <a:spcPts val="0"/>
              </a:spcAft>
              <a:buNone/>
            </a:pPr>
            <a:endParaRPr lang="en-US" altLang="en-US" sz="4000" dirty="0">
              <a:solidFill>
                <a:srgbClr val="000000"/>
              </a:solidFill>
              <a:latin typeface="Arial" panose="020B0604020202020204" pitchFamily="34" charset="0"/>
              <a:cs typeface="Arial" panose="020B0604020202020204" pitchFamily="34" charset="0"/>
            </a:endParaRPr>
          </a:p>
        </p:txBody>
      </p:sp>
      <p:sp>
        <p:nvSpPr>
          <p:cNvPr id="166917" name="Rectangle 6">
            <a:extLst>
              <a:ext uri="{FF2B5EF4-FFF2-40B4-BE49-F238E27FC236}">
                <a16:creationId xmlns:a16="http://schemas.microsoft.com/office/drawing/2014/main" id="{530AC058-C921-6442-B25A-9CB6B4FCAB3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3E70447-09C0-8D41-9A17-7FB805C9AED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33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endParaRPr>
          </a:p>
        </p:txBody>
      </p:sp>
      <p:sp>
        <p:nvSpPr>
          <p:cNvPr id="3" name="Rectangle 2">
            <a:extLst>
              <a:ext uri="{FF2B5EF4-FFF2-40B4-BE49-F238E27FC236}">
                <a16:creationId xmlns:a16="http://schemas.microsoft.com/office/drawing/2014/main" id="{94DD3236-EAB6-4315-9259-ECB5CBF3E028}"/>
              </a:ext>
            </a:extLst>
          </p:cNvPr>
          <p:cNvSpPr/>
          <p:nvPr/>
        </p:nvSpPr>
        <p:spPr>
          <a:xfrm>
            <a:off x="194553" y="2062641"/>
            <a:ext cx="11770468" cy="647550"/>
          </a:xfrm>
          <a:prstGeom prst="rect">
            <a:avLst/>
          </a:prstGeom>
        </p:spPr>
        <p:txBody>
          <a:bodyPr wrap="square">
            <a:spAutoFit/>
          </a:bodyPr>
          <a:lstStyle/>
          <a:p>
            <a:pPr marL="0" marR="0" lvl="0" indent="0" algn="ctr" defTabSz="914400" rtl="0" eaLnBrk="1" fontAlgn="auto" latinLnBrk="0" hangingPunct="1">
              <a:lnSpc>
                <a:spcPct val="80000"/>
              </a:lnSpc>
              <a:spcBef>
                <a:spcPct val="15000"/>
              </a:spcBef>
              <a:spcAft>
                <a:spcPts val="0"/>
              </a:spcAft>
              <a:buClrTx/>
              <a:buSzTx/>
              <a:buFontTx/>
              <a:buNone/>
              <a:tabLst/>
              <a:defRPr/>
            </a:pPr>
            <a:r>
              <a:rPr kumimoji="0" lang="en-US" altLang="en-US" sz="4400" b="1" i="0" u="none" strike="noStrike" kern="0" cap="none" spc="0" normalizeH="0" baseline="0" noProof="0" dirty="0">
                <a:ln>
                  <a:noFill/>
                </a:ln>
                <a:solidFill>
                  <a:srgbClr val="000000"/>
                </a:solidFill>
                <a:effectLst/>
                <a:uLnTx/>
                <a:uFillTx/>
                <a:ea typeface="Osaka"/>
                <a:cs typeface="Arial" panose="020B0604020202020204" pitchFamily="34" charset="0"/>
              </a:rPr>
              <a:t>What is “Healthy Housing?”</a:t>
            </a:r>
          </a:p>
        </p:txBody>
      </p:sp>
      <p:sp>
        <p:nvSpPr>
          <p:cNvPr id="6" name="Rectangle 5">
            <a:extLst>
              <a:ext uri="{FF2B5EF4-FFF2-40B4-BE49-F238E27FC236}">
                <a16:creationId xmlns:a16="http://schemas.microsoft.com/office/drawing/2014/main" id="{F6AE1AFD-93EA-4C54-9239-A419314E084F}"/>
              </a:ext>
            </a:extLst>
          </p:cNvPr>
          <p:cNvSpPr/>
          <p:nvPr/>
        </p:nvSpPr>
        <p:spPr>
          <a:xfrm>
            <a:off x="1031132" y="1564645"/>
            <a:ext cx="10972800" cy="427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790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42A31F0E-6908-4F49-AFE5-60941C7032CC}"/>
              </a:ext>
            </a:extLst>
          </p:cNvPr>
          <p:cNvSpPr>
            <a:spLocks noGrp="1" noChangeArrowheads="1"/>
          </p:cNvSpPr>
          <p:nvPr>
            <p:ph type="title"/>
          </p:nvPr>
        </p:nvSpPr>
        <p:spPr>
          <a:xfrm>
            <a:off x="346480" y="-113940"/>
            <a:ext cx="5542893" cy="2762790"/>
          </a:xfrm>
          <a:noFill/>
          <a:ln>
            <a:noFill/>
          </a:ln>
        </p:spPr>
        <p:txBody>
          <a:bodyPr vert="horz" wrap="square" lIns="91440" tIns="45720" rIns="91440" bIns="45720" numCol="1" anchor="t" anchorCtr="0" compatLnSpc="1">
            <a:prstTxWarp prst="textNoShape">
              <a:avLst/>
            </a:prstTxWarp>
            <a:noAutofit/>
          </a:bodyPr>
          <a:lstStyle/>
          <a:p>
            <a:pPr algn="ctr"/>
            <a:r>
              <a:rPr lang="en-US" altLang="en-US" sz="5400" b="1" dirty="0">
                <a:solidFill>
                  <a:srgbClr val="9B2D1F"/>
                </a:solidFill>
                <a:latin typeface="+mn-lt"/>
                <a:ea typeface="+mj-ea"/>
                <a:cs typeface="+mj-cs"/>
              </a:rPr>
              <a:t>Healthy Homes &amp; IPM</a:t>
            </a:r>
          </a:p>
        </p:txBody>
      </p:sp>
      <p:sp>
        <p:nvSpPr>
          <p:cNvPr id="166917" name="Rectangle 6">
            <a:extLst>
              <a:ext uri="{FF2B5EF4-FFF2-40B4-BE49-F238E27FC236}">
                <a16:creationId xmlns:a16="http://schemas.microsoft.com/office/drawing/2014/main" id="{530AC058-C921-6442-B25A-9CB6B4FCAB3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3E70447-09C0-8D41-9A17-7FB805C9AED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34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endParaRPr>
          </a:p>
        </p:txBody>
      </p:sp>
      <p:sp>
        <p:nvSpPr>
          <p:cNvPr id="3" name="Rectangle 2">
            <a:extLst>
              <a:ext uri="{FF2B5EF4-FFF2-40B4-BE49-F238E27FC236}">
                <a16:creationId xmlns:a16="http://schemas.microsoft.com/office/drawing/2014/main" id="{94DD3236-EAB6-4315-9259-ECB5CBF3E028}"/>
              </a:ext>
            </a:extLst>
          </p:cNvPr>
          <p:cNvSpPr/>
          <p:nvPr/>
        </p:nvSpPr>
        <p:spPr>
          <a:xfrm>
            <a:off x="502041" y="2802165"/>
            <a:ext cx="4338536" cy="2259080"/>
          </a:xfrm>
          <a:prstGeom prst="rect">
            <a:avLst/>
          </a:prstGeom>
        </p:spPr>
        <p:txBody>
          <a:bodyPr wrap="square">
            <a:spAutoFit/>
          </a:bodyPr>
          <a:lstStyle/>
          <a:p>
            <a:pPr marL="0" marR="0" lvl="0" indent="0" defTabSz="914400" rtl="0" eaLnBrk="1" fontAlgn="auto" latinLnBrk="0" hangingPunct="1">
              <a:lnSpc>
                <a:spcPct val="80000"/>
              </a:lnSpc>
              <a:spcBef>
                <a:spcPct val="15000"/>
              </a:spcBef>
              <a:spcAft>
                <a:spcPts val="0"/>
              </a:spcAft>
              <a:buClrTx/>
              <a:buSzTx/>
              <a:buFontTx/>
              <a:buNone/>
              <a:tabLst/>
              <a:defRPr/>
            </a:pPr>
            <a:r>
              <a:rPr kumimoji="0" lang="en-US" altLang="en-US" sz="4400" b="1" i="0" u="none" strike="noStrike" kern="0" cap="none" spc="0" normalizeH="0" baseline="0" noProof="0" dirty="0">
                <a:ln>
                  <a:noFill/>
                </a:ln>
                <a:solidFill>
                  <a:srgbClr val="000000"/>
                </a:solidFill>
                <a:effectLst/>
                <a:uLnTx/>
                <a:uFillTx/>
                <a:ea typeface="Osaka"/>
                <a:cs typeface="Arial" panose="020B0604020202020204" pitchFamily="34" charset="0"/>
              </a:rPr>
              <a:t>To reduce housing-based health hazards, “keep it”:</a:t>
            </a:r>
          </a:p>
        </p:txBody>
      </p:sp>
      <p:grpSp>
        <p:nvGrpSpPr>
          <p:cNvPr id="58" name="Group 57">
            <a:extLst>
              <a:ext uri="{FF2B5EF4-FFF2-40B4-BE49-F238E27FC236}">
                <a16:creationId xmlns:a16="http://schemas.microsoft.com/office/drawing/2014/main" id="{D4BA9523-9BC6-4374-82B7-66A5773250A7}"/>
              </a:ext>
            </a:extLst>
          </p:cNvPr>
          <p:cNvGrpSpPr/>
          <p:nvPr/>
        </p:nvGrpSpPr>
        <p:grpSpPr>
          <a:xfrm>
            <a:off x="5752381" y="298685"/>
            <a:ext cx="5768622" cy="712796"/>
            <a:chOff x="5752381" y="269657"/>
            <a:chExt cx="5768622" cy="712796"/>
          </a:xfrm>
        </p:grpSpPr>
        <p:grpSp>
          <p:nvGrpSpPr>
            <p:cNvPr id="17" name="Group 16">
              <a:extLst>
                <a:ext uri="{FF2B5EF4-FFF2-40B4-BE49-F238E27FC236}">
                  <a16:creationId xmlns:a16="http://schemas.microsoft.com/office/drawing/2014/main" id="{236A0D66-C45A-4609-B636-796AE8373EB1}"/>
                </a:ext>
              </a:extLst>
            </p:cNvPr>
            <p:cNvGrpSpPr/>
            <p:nvPr/>
          </p:nvGrpSpPr>
          <p:grpSpPr>
            <a:xfrm>
              <a:off x="6096000" y="269657"/>
              <a:ext cx="5425003" cy="661206"/>
              <a:chOff x="1531749" y="2741"/>
              <a:chExt cx="5425003" cy="661206"/>
            </a:xfrm>
          </p:grpSpPr>
          <p:sp>
            <p:nvSpPr>
              <p:cNvPr id="19" name="Arrow: Pentagon 18">
                <a:extLst>
                  <a:ext uri="{FF2B5EF4-FFF2-40B4-BE49-F238E27FC236}">
                    <a16:creationId xmlns:a16="http://schemas.microsoft.com/office/drawing/2014/main" id="{BCCC546D-D840-4700-8DC7-8A6ED89889A7}"/>
                  </a:ext>
                </a:extLst>
              </p:cNvPr>
              <p:cNvSpPr/>
              <p:nvPr/>
            </p:nvSpPr>
            <p:spPr>
              <a:xfrm rot="10800000">
                <a:off x="1531749" y="2741"/>
                <a:ext cx="5425003" cy="661206"/>
              </a:xfrm>
              <a:prstGeom prst="homePlate">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Arrow: Pentagon 4">
                <a:extLst>
                  <a:ext uri="{FF2B5EF4-FFF2-40B4-BE49-F238E27FC236}">
                    <a16:creationId xmlns:a16="http://schemas.microsoft.com/office/drawing/2014/main" id="{D79FFCAC-5EF8-4232-8318-636FC109DD88}"/>
                  </a:ext>
                </a:extLst>
              </p:cNvPr>
              <p:cNvSpPr txBox="1"/>
              <p:nvPr/>
            </p:nvSpPr>
            <p:spPr>
              <a:xfrm rot="21600000">
                <a:off x="1697050" y="2741"/>
                <a:ext cx="5259702" cy="661206"/>
              </a:xfrm>
              <a:prstGeom prst="rect">
                <a:avLst/>
              </a:prstGeom>
            </p:spPr>
            <p:style>
              <a:lnRef idx="3">
                <a:schemeClr val="lt1"/>
              </a:lnRef>
              <a:fillRef idx="1">
                <a:schemeClr val="accent2"/>
              </a:fillRef>
              <a:effectRef idx="1">
                <a:schemeClr val="accent2"/>
              </a:effectRef>
              <a:fontRef idx="minor">
                <a:schemeClr val="lt1"/>
              </a:fontRef>
            </p:style>
            <p:txBody>
              <a:bodyPr spcFirstLastPara="0" vert="horz" wrap="square" lIns="291574" tIns="106680" rIns="199136" bIns="106680" numCol="1" spcCol="1270" anchor="ctr" anchorCtr="0">
                <a:noAutofit/>
              </a:bodyPr>
              <a:lstStyle/>
              <a:p>
                <a:pPr marL="0" lvl="0" indent="0" algn="l" defTabSz="1244600">
                  <a:lnSpc>
                    <a:spcPct val="90000"/>
                  </a:lnSpc>
                  <a:spcBef>
                    <a:spcPct val="0"/>
                  </a:spcBef>
                  <a:spcAft>
                    <a:spcPct val="35000"/>
                  </a:spcAft>
                  <a:buNone/>
                </a:pPr>
                <a:r>
                  <a:rPr lang="en-US" sz="2600" b="1" kern="1200" dirty="0"/>
                  <a:t>1. Keep it Dry</a:t>
                </a:r>
              </a:p>
            </p:txBody>
          </p:sp>
        </p:grpSp>
        <p:sp>
          <p:nvSpPr>
            <p:cNvPr id="18" name="Oval 17">
              <a:extLst>
                <a:ext uri="{FF2B5EF4-FFF2-40B4-BE49-F238E27FC236}">
                  <a16:creationId xmlns:a16="http://schemas.microsoft.com/office/drawing/2014/main" id="{93BF8D69-D6B1-48B6-92C9-F1816FD18508}"/>
                </a:ext>
              </a:extLst>
            </p:cNvPr>
            <p:cNvSpPr/>
            <p:nvPr/>
          </p:nvSpPr>
          <p:spPr>
            <a:xfrm>
              <a:off x="5752381" y="321247"/>
              <a:ext cx="661206" cy="661206"/>
            </a:xfrm>
            <a:prstGeom prst="ellipse">
              <a:avLst/>
            </a:prstGeom>
            <a:blipFill rotWithShape="0">
              <a:blip r:embed="rId3">
                <a:duotone>
                  <a:schemeClr val="accent1">
                    <a:shade val="45000"/>
                    <a:satMod val="135000"/>
                  </a:schemeClr>
                  <a:prstClr val="white"/>
                </a:duotone>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6" name="Group 5">
            <a:extLst>
              <a:ext uri="{FF2B5EF4-FFF2-40B4-BE49-F238E27FC236}">
                <a16:creationId xmlns:a16="http://schemas.microsoft.com/office/drawing/2014/main" id="{BCB216FB-A9BF-4E93-959C-B627660A2DD8}"/>
              </a:ext>
            </a:extLst>
          </p:cNvPr>
          <p:cNvGrpSpPr/>
          <p:nvPr/>
        </p:nvGrpSpPr>
        <p:grpSpPr>
          <a:xfrm>
            <a:off x="5765397" y="1016836"/>
            <a:ext cx="5755606" cy="661206"/>
            <a:chOff x="3218197" y="3098397"/>
            <a:chExt cx="5755606" cy="661206"/>
          </a:xfrm>
        </p:grpSpPr>
        <p:grpSp>
          <p:nvGrpSpPr>
            <p:cNvPr id="21" name="Group 20">
              <a:extLst>
                <a:ext uri="{FF2B5EF4-FFF2-40B4-BE49-F238E27FC236}">
                  <a16:creationId xmlns:a16="http://schemas.microsoft.com/office/drawing/2014/main" id="{B1B90EC7-4A4E-4B69-A37C-C41E12F0BEDA}"/>
                </a:ext>
              </a:extLst>
            </p:cNvPr>
            <p:cNvGrpSpPr/>
            <p:nvPr/>
          </p:nvGrpSpPr>
          <p:grpSpPr>
            <a:xfrm>
              <a:off x="3548800" y="3098397"/>
              <a:ext cx="5425003" cy="661206"/>
              <a:chOff x="1531749" y="766214"/>
              <a:chExt cx="5425003" cy="661206"/>
            </a:xfrm>
          </p:grpSpPr>
          <p:sp>
            <p:nvSpPr>
              <p:cNvPr id="23" name="Arrow: Pentagon 22">
                <a:extLst>
                  <a:ext uri="{FF2B5EF4-FFF2-40B4-BE49-F238E27FC236}">
                    <a16:creationId xmlns:a16="http://schemas.microsoft.com/office/drawing/2014/main" id="{2FAD55AB-23F1-4DA0-A1CD-5901DC067E83}"/>
                  </a:ext>
                </a:extLst>
              </p:cNvPr>
              <p:cNvSpPr/>
              <p:nvPr/>
            </p:nvSpPr>
            <p:spPr>
              <a:xfrm rot="10800000">
                <a:off x="1531749" y="766214"/>
                <a:ext cx="5425003" cy="661206"/>
              </a:xfrm>
              <a:prstGeom prst="homePlate">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4" name="Arrow: Pentagon 4">
                <a:extLst>
                  <a:ext uri="{FF2B5EF4-FFF2-40B4-BE49-F238E27FC236}">
                    <a16:creationId xmlns:a16="http://schemas.microsoft.com/office/drawing/2014/main" id="{5D60F41E-11CC-46CD-B884-A3BD849AEF4E}"/>
                  </a:ext>
                </a:extLst>
              </p:cNvPr>
              <p:cNvSpPr txBox="1"/>
              <p:nvPr/>
            </p:nvSpPr>
            <p:spPr>
              <a:xfrm rot="21600000">
                <a:off x="1697050" y="766214"/>
                <a:ext cx="5259702" cy="661206"/>
              </a:xfrm>
              <a:prstGeom prst="rect">
                <a:avLst/>
              </a:prstGeom>
              <a:solidFill>
                <a:srgbClr val="12979C"/>
              </a:solidFill>
            </p:spPr>
            <p:style>
              <a:lnRef idx="0">
                <a:scrgbClr r="0" g="0" b="0"/>
              </a:lnRef>
              <a:fillRef idx="0">
                <a:scrgbClr r="0" g="0" b="0"/>
              </a:fillRef>
              <a:effectRef idx="0">
                <a:scrgbClr r="0" g="0" b="0"/>
              </a:effectRef>
              <a:fontRef idx="minor">
                <a:schemeClr val="lt1"/>
              </a:fontRef>
            </p:style>
            <p:txBody>
              <a:bodyPr spcFirstLastPara="0" vert="horz" wrap="square" lIns="291574" tIns="106680" rIns="199136" bIns="106680" numCol="1" spcCol="1270" anchor="ctr" anchorCtr="0">
                <a:noAutofit/>
              </a:bodyPr>
              <a:lstStyle/>
              <a:p>
                <a:pPr marL="0" lvl="0" indent="0" algn="l" defTabSz="1244600">
                  <a:lnSpc>
                    <a:spcPct val="90000"/>
                  </a:lnSpc>
                  <a:spcBef>
                    <a:spcPct val="0"/>
                  </a:spcBef>
                  <a:spcAft>
                    <a:spcPct val="35000"/>
                  </a:spcAft>
                  <a:buNone/>
                </a:pPr>
                <a:r>
                  <a:rPr lang="en-US" sz="2600" b="1" kern="1200" dirty="0"/>
                  <a:t>2. Keep it Clean</a:t>
                </a:r>
              </a:p>
            </p:txBody>
          </p:sp>
        </p:grpSp>
        <p:sp>
          <p:nvSpPr>
            <p:cNvPr id="22" name="Rectangle 21">
              <a:extLst>
                <a:ext uri="{FF2B5EF4-FFF2-40B4-BE49-F238E27FC236}">
                  <a16:creationId xmlns:a16="http://schemas.microsoft.com/office/drawing/2014/main" id="{15D085BF-2255-48E2-B8F7-AE16BF620BD0}"/>
                </a:ext>
              </a:extLst>
            </p:cNvPr>
            <p:cNvSpPr/>
            <p:nvPr/>
          </p:nvSpPr>
          <p:spPr>
            <a:xfrm>
              <a:off x="3218197" y="3098397"/>
              <a:ext cx="661206" cy="661206"/>
            </a:xfrm>
            <a:prstGeom prst="rect">
              <a:avLst/>
            </a:prstGeom>
            <a:blipFill rotWithShape="0">
              <a:blip r:embed="rId4"/>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35" name="Group 34">
            <a:extLst>
              <a:ext uri="{FF2B5EF4-FFF2-40B4-BE49-F238E27FC236}">
                <a16:creationId xmlns:a16="http://schemas.microsoft.com/office/drawing/2014/main" id="{3FEBCDBC-F994-461C-9526-1A3D9384A52F}"/>
              </a:ext>
            </a:extLst>
          </p:cNvPr>
          <p:cNvGrpSpPr/>
          <p:nvPr/>
        </p:nvGrpSpPr>
        <p:grpSpPr>
          <a:xfrm>
            <a:off x="5736076" y="5345495"/>
            <a:ext cx="5810785" cy="686715"/>
            <a:chOff x="-2842791" y="57831"/>
            <a:chExt cx="5810785" cy="686715"/>
          </a:xfrm>
        </p:grpSpPr>
        <p:sp>
          <p:nvSpPr>
            <p:cNvPr id="54" name="Arrow: Pentagon 53">
              <a:extLst>
                <a:ext uri="{FF2B5EF4-FFF2-40B4-BE49-F238E27FC236}">
                  <a16:creationId xmlns:a16="http://schemas.microsoft.com/office/drawing/2014/main" id="{6EFEDB40-DED6-4B6F-94E8-555641458C41}"/>
                </a:ext>
              </a:extLst>
            </p:cNvPr>
            <p:cNvSpPr/>
            <p:nvPr/>
          </p:nvSpPr>
          <p:spPr>
            <a:xfrm rot="10800000">
              <a:off x="-2490551" y="57831"/>
              <a:ext cx="5458545" cy="672765"/>
            </a:xfrm>
            <a:prstGeom prst="homePlate">
              <a:avLst/>
            </a:prstGeom>
            <a:solidFill>
              <a:srgbClr val="DAD01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5" name="Arrow: Pentagon 4">
              <a:extLst>
                <a:ext uri="{FF2B5EF4-FFF2-40B4-BE49-F238E27FC236}">
                  <a16:creationId xmlns:a16="http://schemas.microsoft.com/office/drawing/2014/main" id="{964305F0-1A53-438D-A312-5968F50BCD60}"/>
                </a:ext>
              </a:extLst>
            </p:cNvPr>
            <p:cNvSpPr txBox="1"/>
            <p:nvPr/>
          </p:nvSpPr>
          <p:spPr>
            <a:xfrm>
              <a:off x="-2237997" y="57831"/>
              <a:ext cx="3589332" cy="6727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30393" tIns="91440" rIns="170688" bIns="91440" numCol="1" spcCol="1270" anchor="ctr" anchorCtr="0">
              <a:noAutofit/>
            </a:bodyPr>
            <a:lstStyle/>
            <a:p>
              <a:pPr marL="0" lvl="0" indent="0" algn="l" defTabSz="1066800">
                <a:lnSpc>
                  <a:spcPct val="90000"/>
                </a:lnSpc>
                <a:spcBef>
                  <a:spcPct val="0"/>
                </a:spcBef>
                <a:spcAft>
                  <a:spcPct val="35000"/>
                </a:spcAft>
                <a:buNone/>
              </a:pPr>
              <a:r>
                <a:rPr lang="en-US" sz="2600" b="1" kern="1200" dirty="0"/>
                <a:t>8. Keep it Pest Free</a:t>
              </a:r>
            </a:p>
          </p:txBody>
        </p:sp>
        <p:sp>
          <p:nvSpPr>
            <p:cNvPr id="51" name="Oval 50">
              <a:extLst>
                <a:ext uri="{FF2B5EF4-FFF2-40B4-BE49-F238E27FC236}">
                  <a16:creationId xmlns:a16="http://schemas.microsoft.com/office/drawing/2014/main" id="{A7980DEB-C1B6-42AE-9DA2-CC0BBD6C472D}"/>
                </a:ext>
              </a:extLst>
            </p:cNvPr>
            <p:cNvSpPr/>
            <p:nvPr/>
          </p:nvSpPr>
          <p:spPr>
            <a:xfrm>
              <a:off x="-2842791" y="83340"/>
              <a:ext cx="661206" cy="661206"/>
            </a:xfrm>
            <a:prstGeom prst="ellipse">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40" name="Group 39">
            <a:extLst>
              <a:ext uri="{FF2B5EF4-FFF2-40B4-BE49-F238E27FC236}">
                <a16:creationId xmlns:a16="http://schemas.microsoft.com/office/drawing/2014/main" id="{BE719020-CFAD-45C5-B4A4-FD6070C2135F}"/>
              </a:ext>
            </a:extLst>
          </p:cNvPr>
          <p:cNvGrpSpPr/>
          <p:nvPr/>
        </p:nvGrpSpPr>
        <p:grpSpPr>
          <a:xfrm>
            <a:off x="5733852" y="1735492"/>
            <a:ext cx="5787151" cy="682428"/>
            <a:chOff x="-3979145" y="2839613"/>
            <a:chExt cx="5787151" cy="682428"/>
          </a:xfrm>
        </p:grpSpPr>
        <p:grpSp>
          <p:nvGrpSpPr>
            <p:cNvPr id="26" name="Group 25">
              <a:extLst>
                <a:ext uri="{FF2B5EF4-FFF2-40B4-BE49-F238E27FC236}">
                  <a16:creationId xmlns:a16="http://schemas.microsoft.com/office/drawing/2014/main" id="{4DC509F3-B789-432D-B0F3-40A8450881D2}"/>
                </a:ext>
              </a:extLst>
            </p:cNvPr>
            <p:cNvGrpSpPr/>
            <p:nvPr/>
          </p:nvGrpSpPr>
          <p:grpSpPr>
            <a:xfrm>
              <a:off x="-3616997" y="2839613"/>
              <a:ext cx="5425003" cy="661206"/>
              <a:chOff x="1531749" y="1529687"/>
              <a:chExt cx="5425003" cy="661206"/>
            </a:xfrm>
          </p:grpSpPr>
          <p:sp>
            <p:nvSpPr>
              <p:cNvPr id="28" name="Arrow: Pentagon 27">
                <a:extLst>
                  <a:ext uri="{FF2B5EF4-FFF2-40B4-BE49-F238E27FC236}">
                    <a16:creationId xmlns:a16="http://schemas.microsoft.com/office/drawing/2014/main" id="{DC42AEAD-BFF8-4577-99F3-F0B7CB5B8B5A}"/>
                  </a:ext>
                </a:extLst>
              </p:cNvPr>
              <p:cNvSpPr/>
              <p:nvPr/>
            </p:nvSpPr>
            <p:spPr>
              <a:xfrm rot="10800000">
                <a:off x="1531749" y="1529687"/>
                <a:ext cx="5425003" cy="661206"/>
              </a:xfrm>
              <a:prstGeom prst="homePlate">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Arrow: Pentagon 4">
                <a:extLst>
                  <a:ext uri="{FF2B5EF4-FFF2-40B4-BE49-F238E27FC236}">
                    <a16:creationId xmlns:a16="http://schemas.microsoft.com/office/drawing/2014/main" id="{B6D2E08D-3D80-41B6-A926-97FDB336CE8E}"/>
                  </a:ext>
                </a:extLst>
              </p:cNvPr>
              <p:cNvSpPr txBox="1"/>
              <p:nvPr/>
            </p:nvSpPr>
            <p:spPr>
              <a:xfrm rot="21600000">
                <a:off x="1697050" y="1529687"/>
                <a:ext cx="5259702" cy="661206"/>
              </a:xfrm>
              <a:prstGeom prst="rect">
                <a:avLst/>
              </a:prstGeom>
              <a:solidFill>
                <a:schemeClr val="tx2">
                  <a:lumMod val="60000"/>
                  <a:lumOff val="4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spcFirstLastPara="0" vert="horz" wrap="square" lIns="291574" tIns="106680" rIns="199136"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3. </a:t>
                </a:r>
                <a:r>
                  <a:rPr lang="en-US" sz="2600" b="1" kern="1200" dirty="0"/>
                  <a:t>Keep it Ventilated</a:t>
                </a:r>
              </a:p>
            </p:txBody>
          </p:sp>
        </p:grpSp>
        <p:sp>
          <p:nvSpPr>
            <p:cNvPr id="59" name="Oval 58">
              <a:extLst>
                <a:ext uri="{FF2B5EF4-FFF2-40B4-BE49-F238E27FC236}">
                  <a16:creationId xmlns:a16="http://schemas.microsoft.com/office/drawing/2014/main" id="{7F7D4BB4-B4D5-4002-83EC-368DB210B8D0}"/>
                </a:ext>
              </a:extLst>
            </p:cNvPr>
            <p:cNvSpPr/>
            <p:nvPr/>
          </p:nvSpPr>
          <p:spPr>
            <a:xfrm>
              <a:off x="-3979145" y="2860835"/>
              <a:ext cx="661206" cy="661206"/>
            </a:xfrm>
            <a:prstGeom prst="ellipse">
              <a:avLst/>
            </a:prstGeom>
            <a:blipFill rotWithShape="0">
              <a:blip r:embed="rId6"/>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45" name="Group 44">
            <a:extLst>
              <a:ext uri="{FF2B5EF4-FFF2-40B4-BE49-F238E27FC236}">
                <a16:creationId xmlns:a16="http://schemas.microsoft.com/office/drawing/2014/main" id="{C2210646-2EA3-47A6-969F-D0C8E83541CC}"/>
              </a:ext>
            </a:extLst>
          </p:cNvPr>
          <p:cNvGrpSpPr/>
          <p:nvPr/>
        </p:nvGrpSpPr>
        <p:grpSpPr>
          <a:xfrm>
            <a:off x="5682747" y="2455761"/>
            <a:ext cx="5838256" cy="663313"/>
            <a:chOff x="-4030249" y="3741926"/>
            <a:chExt cx="5838256" cy="663313"/>
          </a:xfrm>
        </p:grpSpPr>
        <p:grpSp>
          <p:nvGrpSpPr>
            <p:cNvPr id="31" name="Group 30">
              <a:extLst>
                <a:ext uri="{FF2B5EF4-FFF2-40B4-BE49-F238E27FC236}">
                  <a16:creationId xmlns:a16="http://schemas.microsoft.com/office/drawing/2014/main" id="{40E9AA55-ED62-41CE-BE4D-F90CCF1D2FF4}"/>
                </a:ext>
              </a:extLst>
            </p:cNvPr>
            <p:cNvGrpSpPr/>
            <p:nvPr/>
          </p:nvGrpSpPr>
          <p:grpSpPr>
            <a:xfrm>
              <a:off x="-3616996" y="3741926"/>
              <a:ext cx="5425003" cy="661206"/>
              <a:chOff x="1531749" y="2269383"/>
              <a:chExt cx="5425003" cy="661206"/>
            </a:xfrm>
          </p:grpSpPr>
          <p:sp>
            <p:nvSpPr>
              <p:cNvPr id="33" name="Arrow: Pentagon 32">
                <a:extLst>
                  <a:ext uri="{FF2B5EF4-FFF2-40B4-BE49-F238E27FC236}">
                    <a16:creationId xmlns:a16="http://schemas.microsoft.com/office/drawing/2014/main" id="{50055714-6B31-49DF-A96A-39B369B8B09B}"/>
                  </a:ext>
                </a:extLst>
              </p:cNvPr>
              <p:cNvSpPr/>
              <p:nvPr/>
            </p:nvSpPr>
            <p:spPr>
              <a:xfrm rot="10800000">
                <a:off x="1531749" y="2269383"/>
                <a:ext cx="5425003" cy="661206"/>
              </a:xfrm>
              <a:prstGeom prst="homePlate">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4" name="Arrow: Pentagon 4">
                <a:extLst>
                  <a:ext uri="{FF2B5EF4-FFF2-40B4-BE49-F238E27FC236}">
                    <a16:creationId xmlns:a16="http://schemas.microsoft.com/office/drawing/2014/main" id="{6F7CA6C9-4FAB-49D2-AC1F-2495BB974BFD}"/>
                  </a:ext>
                </a:extLst>
              </p:cNvPr>
              <p:cNvSpPr txBox="1"/>
              <p:nvPr/>
            </p:nvSpPr>
            <p:spPr>
              <a:xfrm rot="21600000">
                <a:off x="1697050" y="2269383"/>
                <a:ext cx="5259702" cy="661206"/>
              </a:xfrm>
              <a:prstGeom prst="rect">
                <a:avLst/>
              </a:prstGeom>
            </p:spPr>
            <p:style>
              <a:lnRef idx="3">
                <a:schemeClr val="lt1"/>
              </a:lnRef>
              <a:fillRef idx="1">
                <a:schemeClr val="accent3"/>
              </a:fillRef>
              <a:effectRef idx="1">
                <a:schemeClr val="accent3"/>
              </a:effectRef>
              <a:fontRef idx="minor">
                <a:schemeClr val="lt1"/>
              </a:fontRef>
            </p:style>
            <p:txBody>
              <a:bodyPr spcFirstLastPara="0" vert="horz" wrap="square" lIns="291574" tIns="106680" rIns="199136" bIns="106680" numCol="1" spcCol="1270" anchor="ctr" anchorCtr="0">
                <a:noAutofit/>
              </a:bodyPr>
              <a:lstStyle/>
              <a:p>
                <a:pPr marL="0" lvl="0" indent="0" algn="l" defTabSz="1244600">
                  <a:lnSpc>
                    <a:spcPct val="90000"/>
                  </a:lnSpc>
                  <a:spcBef>
                    <a:spcPct val="0"/>
                  </a:spcBef>
                  <a:spcAft>
                    <a:spcPct val="35000"/>
                  </a:spcAft>
                  <a:buNone/>
                </a:pPr>
                <a:r>
                  <a:rPr lang="en-US" sz="2600" b="1" kern="1200" dirty="0"/>
                  <a:t>4. Keep it Safe</a:t>
                </a:r>
              </a:p>
            </p:txBody>
          </p:sp>
        </p:grpSp>
        <p:sp>
          <p:nvSpPr>
            <p:cNvPr id="61" name="Oval 60">
              <a:extLst>
                <a:ext uri="{FF2B5EF4-FFF2-40B4-BE49-F238E27FC236}">
                  <a16:creationId xmlns:a16="http://schemas.microsoft.com/office/drawing/2014/main" id="{9FA81A6E-9C4A-4861-95D2-00148E80EB46}"/>
                </a:ext>
              </a:extLst>
            </p:cNvPr>
            <p:cNvSpPr/>
            <p:nvPr/>
          </p:nvSpPr>
          <p:spPr>
            <a:xfrm>
              <a:off x="-4030249" y="3744033"/>
              <a:ext cx="661206" cy="661206"/>
            </a:xfrm>
            <a:prstGeom prst="ellipse">
              <a:avLst/>
            </a:prstGeom>
            <a:blipFill rotWithShape="0">
              <a:blip r:embed="rId7"/>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50" name="Group 49">
            <a:extLst>
              <a:ext uri="{FF2B5EF4-FFF2-40B4-BE49-F238E27FC236}">
                <a16:creationId xmlns:a16="http://schemas.microsoft.com/office/drawing/2014/main" id="{3F835735-06CB-4450-AAB3-53863F071B00}"/>
              </a:ext>
            </a:extLst>
          </p:cNvPr>
          <p:cNvGrpSpPr/>
          <p:nvPr/>
        </p:nvGrpSpPr>
        <p:grpSpPr>
          <a:xfrm>
            <a:off x="5735417" y="3167903"/>
            <a:ext cx="5796930" cy="674007"/>
            <a:chOff x="-3988923" y="4632149"/>
            <a:chExt cx="5796930" cy="674007"/>
          </a:xfrm>
        </p:grpSpPr>
        <p:grpSp>
          <p:nvGrpSpPr>
            <p:cNvPr id="36" name="Group 35">
              <a:extLst>
                <a:ext uri="{FF2B5EF4-FFF2-40B4-BE49-F238E27FC236}">
                  <a16:creationId xmlns:a16="http://schemas.microsoft.com/office/drawing/2014/main" id="{24345E72-67A4-40C6-BCCB-45C4AF10A6D9}"/>
                </a:ext>
              </a:extLst>
            </p:cNvPr>
            <p:cNvGrpSpPr/>
            <p:nvPr/>
          </p:nvGrpSpPr>
          <p:grpSpPr>
            <a:xfrm>
              <a:off x="-3616996" y="4632149"/>
              <a:ext cx="5425003" cy="661206"/>
              <a:chOff x="1531749" y="3020968"/>
              <a:chExt cx="5425003" cy="661206"/>
            </a:xfrm>
          </p:grpSpPr>
          <p:sp>
            <p:nvSpPr>
              <p:cNvPr id="38" name="Arrow: Pentagon 37">
                <a:extLst>
                  <a:ext uri="{FF2B5EF4-FFF2-40B4-BE49-F238E27FC236}">
                    <a16:creationId xmlns:a16="http://schemas.microsoft.com/office/drawing/2014/main" id="{7F3C66AD-8F64-4CBD-A314-1A5687DC1F2A}"/>
                  </a:ext>
                </a:extLst>
              </p:cNvPr>
              <p:cNvSpPr/>
              <p:nvPr/>
            </p:nvSpPr>
            <p:spPr>
              <a:xfrm rot="10800000">
                <a:off x="1531749" y="3020968"/>
                <a:ext cx="5425003" cy="661206"/>
              </a:xfrm>
              <a:prstGeom prst="homePlate">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9" name="Arrow: Pentagon 4">
                <a:extLst>
                  <a:ext uri="{FF2B5EF4-FFF2-40B4-BE49-F238E27FC236}">
                    <a16:creationId xmlns:a16="http://schemas.microsoft.com/office/drawing/2014/main" id="{AFA0D4B0-F85D-400F-A74A-19FC6CF59210}"/>
                  </a:ext>
                </a:extLst>
              </p:cNvPr>
              <p:cNvSpPr txBox="1"/>
              <p:nvPr/>
            </p:nvSpPr>
            <p:spPr>
              <a:xfrm>
                <a:off x="1697050" y="3020968"/>
                <a:ext cx="5259702" cy="661206"/>
              </a:xfrm>
              <a:prstGeom prst="rect">
                <a:avLst/>
              </a:prstGeom>
              <a:solidFill>
                <a:srgbClr val="9B2D1F"/>
              </a:solidFill>
            </p:spPr>
            <p:style>
              <a:lnRef idx="3">
                <a:schemeClr val="lt1"/>
              </a:lnRef>
              <a:fillRef idx="1">
                <a:schemeClr val="accent6"/>
              </a:fillRef>
              <a:effectRef idx="1">
                <a:schemeClr val="accent6"/>
              </a:effectRef>
              <a:fontRef idx="minor">
                <a:schemeClr val="lt1"/>
              </a:fontRef>
            </p:style>
            <p:txBody>
              <a:bodyPr spcFirstLastPara="0" vert="horz" wrap="square" lIns="291574" tIns="106680" rIns="199136" bIns="106680" numCol="1" spcCol="1270" anchor="ctr" anchorCtr="0">
                <a:noAutofit/>
              </a:bodyPr>
              <a:lstStyle/>
              <a:p>
                <a:pPr marL="0" lvl="0" indent="0" algn="l" defTabSz="1244600">
                  <a:lnSpc>
                    <a:spcPct val="90000"/>
                  </a:lnSpc>
                  <a:spcBef>
                    <a:spcPct val="0"/>
                  </a:spcBef>
                  <a:spcAft>
                    <a:spcPct val="35000"/>
                  </a:spcAft>
                  <a:buNone/>
                </a:pPr>
                <a:r>
                  <a:rPr lang="en-US" sz="2600" b="1" kern="1200" dirty="0"/>
                  <a:t>5. Keep it Contaminant-Free</a:t>
                </a:r>
              </a:p>
            </p:txBody>
          </p:sp>
        </p:grpSp>
        <p:sp>
          <p:nvSpPr>
            <p:cNvPr id="63" name="Oval 62">
              <a:extLst>
                <a:ext uri="{FF2B5EF4-FFF2-40B4-BE49-F238E27FC236}">
                  <a16:creationId xmlns:a16="http://schemas.microsoft.com/office/drawing/2014/main" id="{9486FB49-F6A2-43F4-B8C1-7F687A73F320}"/>
                </a:ext>
              </a:extLst>
            </p:cNvPr>
            <p:cNvSpPr/>
            <p:nvPr/>
          </p:nvSpPr>
          <p:spPr>
            <a:xfrm>
              <a:off x="-3988923" y="4644950"/>
              <a:ext cx="661206" cy="661206"/>
            </a:xfrm>
            <a:prstGeom prst="ellipse">
              <a:avLst/>
            </a:prstGeom>
            <a:blipFill rotWithShape="0">
              <a:blip r:embed="rId8"/>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56" name="Group 55">
            <a:extLst>
              <a:ext uri="{FF2B5EF4-FFF2-40B4-BE49-F238E27FC236}">
                <a16:creationId xmlns:a16="http://schemas.microsoft.com/office/drawing/2014/main" id="{55574304-569D-4234-B353-5C6907E09FF0}"/>
              </a:ext>
            </a:extLst>
          </p:cNvPr>
          <p:cNvGrpSpPr/>
          <p:nvPr/>
        </p:nvGrpSpPr>
        <p:grpSpPr>
          <a:xfrm>
            <a:off x="5769291" y="3890377"/>
            <a:ext cx="5766226" cy="674710"/>
            <a:chOff x="-3958219" y="5526683"/>
            <a:chExt cx="5766226" cy="674710"/>
          </a:xfrm>
        </p:grpSpPr>
        <p:grpSp>
          <p:nvGrpSpPr>
            <p:cNvPr id="41" name="Group 40">
              <a:extLst>
                <a:ext uri="{FF2B5EF4-FFF2-40B4-BE49-F238E27FC236}">
                  <a16:creationId xmlns:a16="http://schemas.microsoft.com/office/drawing/2014/main" id="{9DAABDC5-26D8-457D-B728-FDF3C11493EC}"/>
                </a:ext>
              </a:extLst>
            </p:cNvPr>
            <p:cNvGrpSpPr/>
            <p:nvPr/>
          </p:nvGrpSpPr>
          <p:grpSpPr>
            <a:xfrm>
              <a:off x="-3616996" y="5526683"/>
              <a:ext cx="5425003" cy="661206"/>
              <a:chOff x="1531749" y="3782854"/>
              <a:chExt cx="5425003" cy="661206"/>
            </a:xfrm>
          </p:grpSpPr>
          <p:sp>
            <p:nvSpPr>
              <p:cNvPr id="43" name="Arrow: Pentagon 42">
                <a:extLst>
                  <a:ext uri="{FF2B5EF4-FFF2-40B4-BE49-F238E27FC236}">
                    <a16:creationId xmlns:a16="http://schemas.microsoft.com/office/drawing/2014/main" id="{DC5CA041-B8BC-4BF3-AFEB-06FC5BAC4986}"/>
                  </a:ext>
                </a:extLst>
              </p:cNvPr>
              <p:cNvSpPr/>
              <p:nvPr/>
            </p:nvSpPr>
            <p:spPr>
              <a:xfrm rot="10800000">
                <a:off x="1531749" y="3782854"/>
                <a:ext cx="5425003" cy="661206"/>
              </a:xfrm>
              <a:prstGeom prst="homePlate">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4" name="Arrow: Pentagon 4">
                <a:extLst>
                  <a:ext uri="{FF2B5EF4-FFF2-40B4-BE49-F238E27FC236}">
                    <a16:creationId xmlns:a16="http://schemas.microsoft.com/office/drawing/2014/main" id="{974B1C70-47FB-465C-B030-9DD193F060BE}"/>
                  </a:ext>
                </a:extLst>
              </p:cNvPr>
              <p:cNvSpPr txBox="1"/>
              <p:nvPr/>
            </p:nvSpPr>
            <p:spPr>
              <a:xfrm rot="21600000">
                <a:off x="1697050" y="3782854"/>
                <a:ext cx="5259702" cy="661206"/>
              </a:xfrm>
              <a:prstGeom prst="rect">
                <a:avLst/>
              </a:prstGeom>
              <a:solidFill>
                <a:srgbClr val="12979C"/>
              </a:solidFill>
            </p:spPr>
            <p:style>
              <a:lnRef idx="0">
                <a:scrgbClr r="0" g="0" b="0"/>
              </a:lnRef>
              <a:fillRef idx="0">
                <a:scrgbClr r="0" g="0" b="0"/>
              </a:fillRef>
              <a:effectRef idx="0">
                <a:scrgbClr r="0" g="0" b="0"/>
              </a:effectRef>
              <a:fontRef idx="minor">
                <a:schemeClr val="lt1"/>
              </a:fontRef>
            </p:style>
            <p:txBody>
              <a:bodyPr spcFirstLastPara="0" vert="horz" wrap="square" lIns="291574" tIns="106680" rIns="199136" bIns="106680" numCol="1" spcCol="1270" anchor="ctr" anchorCtr="0">
                <a:noAutofit/>
              </a:bodyPr>
              <a:lstStyle/>
              <a:p>
                <a:pPr defTabSz="1244600">
                  <a:lnSpc>
                    <a:spcPct val="90000"/>
                  </a:lnSpc>
                  <a:spcBef>
                    <a:spcPct val="0"/>
                  </a:spcBef>
                  <a:spcAft>
                    <a:spcPct val="35000"/>
                  </a:spcAft>
                </a:pPr>
                <a:r>
                  <a:rPr lang="en-US" sz="2400" b="1" dirty="0"/>
                  <a:t>6. </a:t>
                </a:r>
                <a:r>
                  <a:rPr lang="en-US" sz="2600" b="1" dirty="0"/>
                  <a:t>Keep it Maintained</a:t>
                </a:r>
              </a:p>
            </p:txBody>
          </p:sp>
        </p:grpSp>
        <p:sp>
          <p:nvSpPr>
            <p:cNvPr id="65" name="Oval 64">
              <a:extLst>
                <a:ext uri="{FF2B5EF4-FFF2-40B4-BE49-F238E27FC236}">
                  <a16:creationId xmlns:a16="http://schemas.microsoft.com/office/drawing/2014/main" id="{00AFFE2A-A359-41C4-9CFB-0D55EAE20556}"/>
                </a:ext>
              </a:extLst>
            </p:cNvPr>
            <p:cNvSpPr/>
            <p:nvPr/>
          </p:nvSpPr>
          <p:spPr>
            <a:xfrm>
              <a:off x="-3958219" y="5540187"/>
              <a:ext cx="661206" cy="661206"/>
            </a:xfrm>
            <a:prstGeom prst="ellipse">
              <a:avLst/>
            </a:prstGeom>
            <a:blipFill rotWithShape="0">
              <a:blip r:embed="rId9"/>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2" name="Group 1">
            <a:extLst>
              <a:ext uri="{FF2B5EF4-FFF2-40B4-BE49-F238E27FC236}">
                <a16:creationId xmlns:a16="http://schemas.microsoft.com/office/drawing/2014/main" id="{9C53DE1F-491C-4CDC-845E-BB37B158871F}"/>
              </a:ext>
            </a:extLst>
          </p:cNvPr>
          <p:cNvGrpSpPr/>
          <p:nvPr/>
        </p:nvGrpSpPr>
        <p:grpSpPr>
          <a:xfrm>
            <a:off x="5735861" y="4627058"/>
            <a:ext cx="5819309" cy="698246"/>
            <a:chOff x="5735861" y="4627058"/>
            <a:chExt cx="5819309" cy="698246"/>
          </a:xfrm>
        </p:grpSpPr>
        <p:grpSp>
          <p:nvGrpSpPr>
            <p:cNvPr id="46" name="Group 45">
              <a:extLst>
                <a:ext uri="{FF2B5EF4-FFF2-40B4-BE49-F238E27FC236}">
                  <a16:creationId xmlns:a16="http://schemas.microsoft.com/office/drawing/2014/main" id="{44A1E3B9-CBDB-4176-9614-55A1EDFE2BC2}"/>
                </a:ext>
              </a:extLst>
            </p:cNvPr>
            <p:cNvGrpSpPr/>
            <p:nvPr/>
          </p:nvGrpSpPr>
          <p:grpSpPr>
            <a:xfrm>
              <a:off x="6130167" y="4627058"/>
              <a:ext cx="5425003" cy="661206"/>
              <a:chOff x="1531749" y="4536026"/>
              <a:chExt cx="5425003" cy="661206"/>
            </a:xfrm>
          </p:grpSpPr>
          <p:sp>
            <p:nvSpPr>
              <p:cNvPr id="48" name="Arrow: Pentagon 47">
                <a:extLst>
                  <a:ext uri="{FF2B5EF4-FFF2-40B4-BE49-F238E27FC236}">
                    <a16:creationId xmlns:a16="http://schemas.microsoft.com/office/drawing/2014/main" id="{A6EB0543-FD43-4054-AEAE-FC32D0207CEB}"/>
                  </a:ext>
                </a:extLst>
              </p:cNvPr>
              <p:cNvSpPr/>
              <p:nvPr/>
            </p:nvSpPr>
            <p:spPr>
              <a:xfrm rot="10800000">
                <a:off x="1531749" y="4536026"/>
                <a:ext cx="5425003" cy="661206"/>
              </a:xfrm>
              <a:prstGeom prst="homePlate">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9" name="Arrow: Pentagon 4">
                <a:extLst>
                  <a:ext uri="{FF2B5EF4-FFF2-40B4-BE49-F238E27FC236}">
                    <a16:creationId xmlns:a16="http://schemas.microsoft.com/office/drawing/2014/main" id="{AA860686-DA17-485D-8C6F-2AA493914A6C}"/>
                  </a:ext>
                </a:extLst>
              </p:cNvPr>
              <p:cNvSpPr txBox="1"/>
              <p:nvPr/>
            </p:nvSpPr>
            <p:spPr>
              <a:xfrm rot="21600000">
                <a:off x="1697050" y="4536026"/>
                <a:ext cx="5259702" cy="661206"/>
              </a:xfrm>
              <a:prstGeom prst="rect">
                <a:avLst/>
              </a:prstGeom>
              <a:solidFill>
                <a:schemeClr val="tx2">
                  <a:lumMod val="60000"/>
                  <a:lumOff val="4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spcFirstLastPara="0" vert="horz" wrap="square" lIns="291574" tIns="106680" rIns="199136" bIns="106680" numCol="1" spcCol="1270" anchor="ctr" anchorCtr="0">
                <a:noAutofit/>
              </a:bodyPr>
              <a:lstStyle/>
              <a:p>
                <a:pPr marL="0" lvl="0" indent="0" algn="l" defTabSz="1244600">
                  <a:lnSpc>
                    <a:spcPct val="90000"/>
                  </a:lnSpc>
                  <a:spcBef>
                    <a:spcPct val="0"/>
                  </a:spcBef>
                  <a:spcAft>
                    <a:spcPct val="35000"/>
                  </a:spcAft>
                  <a:buNone/>
                </a:pPr>
                <a:r>
                  <a:rPr lang="en-US" sz="2600" b="1" kern="1200" dirty="0"/>
                  <a:t>7. Keep it Thermally-Controlled</a:t>
                </a:r>
              </a:p>
            </p:txBody>
          </p:sp>
        </p:grpSp>
        <p:pic>
          <p:nvPicPr>
            <p:cNvPr id="2050" name="Picture 3">
              <a:extLst>
                <a:ext uri="{FF2B5EF4-FFF2-40B4-BE49-F238E27FC236}">
                  <a16:creationId xmlns:a16="http://schemas.microsoft.com/office/drawing/2014/main" id="{00B9519E-E2E2-4D0D-8718-B7DE342C8682}"/>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5735861" y="4653784"/>
              <a:ext cx="644884" cy="67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09388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extBox 6">
            <a:extLst>
              <a:ext uri="{FF2B5EF4-FFF2-40B4-BE49-F238E27FC236}">
                <a16:creationId xmlns:a16="http://schemas.microsoft.com/office/drawing/2014/main" id="{71FA1E5B-BF0A-4161-A0EC-B25CA5F76BDF}"/>
              </a:ext>
            </a:extLst>
          </p:cNvPr>
          <p:cNvSpPr txBox="1">
            <a:spLocks noChangeArrowheads="1"/>
          </p:cNvSpPr>
          <p:nvPr/>
        </p:nvSpPr>
        <p:spPr bwMode="auto">
          <a:xfrm>
            <a:off x="4835735" y="2894573"/>
            <a:ext cx="642561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nSpc>
                <a:spcPct val="90000"/>
              </a:lnSpc>
              <a:spcBef>
                <a:spcPct val="30000"/>
              </a:spcBef>
              <a:buChar char="•"/>
              <a:defRPr sz="3200">
                <a:solidFill>
                  <a:schemeClr val="tx1"/>
                </a:solidFill>
                <a:latin typeface="Arial" panose="020B0604020202020204" pitchFamily="34" charset="0"/>
                <a:ea typeface="Osaka"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9pPr>
          </a:lstStyle>
          <a:p>
            <a:pPr>
              <a:lnSpc>
                <a:spcPct val="100000"/>
              </a:lnSpc>
              <a:spcBef>
                <a:spcPct val="0"/>
              </a:spcBef>
              <a:defRPr/>
            </a:pPr>
            <a:r>
              <a:rPr kumimoji="0" lang="en-US" altLang="en-US" sz="3600" b="0"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rPr>
              <a:t>HUD is committed to IPM as a pest control strategy.</a:t>
            </a:r>
          </a:p>
        </p:txBody>
      </p:sp>
      <p:sp>
        <p:nvSpPr>
          <p:cNvPr id="175107" name="Rectangle 6">
            <a:extLst>
              <a:ext uri="{FF2B5EF4-FFF2-40B4-BE49-F238E27FC236}">
                <a16:creationId xmlns:a16="http://schemas.microsoft.com/office/drawing/2014/main" id="{C27217C4-03E6-004A-AF62-5E61EEFCA2D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9D9B2D7-4330-B748-B2D3-69C363FD84A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35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endParaRPr>
          </a:p>
        </p:txBody>
      </p:sp>
      <p:sp>
        <p:nvSpPr>
          <p:cNvPr id="175108" name="Rectangle 2">
            <a:extLst>
              <a:ext uri="{FF2B5EF4-FFF2-40B4-BE49-F238E27FC236}">
                <a16:creationId xmlns:a16="http://schemas.microsoft.com/office/drawing/2014/main" id="{B7D4A068-C2AF-CF40-9067-98E9658AE593}"/>
              </a:ext>
            </a:extLst>
          </p:cNvPr>
          <p:cNvSpPr>
            <a:spLocks noGrp="1" noChangeArrowheads="1"/>
          </p:cNvSpPr>
          <p:nvPr>
            <p:ph type="ctrTitle" idx="4294967295"/>
          </p:nvPr>
        </p:nvSpPr>
        <p:spPr>
          <a:xfrm>
            <a:off x="-58532" y="-45716"/>
            <a:ext cx="12192000" cy="1427162"/>
          </a:xfrm>
          <a:noFill/>
          <a:ln>
            <a:noFill/>
          </a:ln>
        </p:spPr>
        <p:txBody>
          <a:bodyPr vert="horz" wrap="square" lIns="91440" tIns="45720" rIns="91440" bIns="45720" numCol="1" anchor="t" anchorCtr="0" compatLnSpc="1">
            <a:prstTxWarp prst="textNoShape">
              <a:avLst/>
            </a:prstTxWarp>
            <a:normAutofit fontScale="90000"/>
          </a:bodyPr>
          <a:lstStyle/>
          <a:p>
            <a:r>
              <a:rPr lang="en-US" altLang="en-US" sz="6000" b="1" dirty="0">
                <a:solidFill>
                  <a:srgbClr val="9B2D1F"/>
                </a:solidFill>
                <a:latin typeface="+mn-lt"/>
                <a:ea typeface="+mj-ea"/>
                <a:cs typeface="+mj-cs"/>
              </a:rPr>
              <a:t>What does HUD say about pest control?</a:t>
            </a:r>
          </a:p>
        </p:txBody>
      </p:sp>
      <p:pic>
        <p:nvPicPr>
          <p:cNvPr id="175109" name="Picture 5" descr="openbug">
            <a:extLst>
              <a:ext uri="{FF2B5EF4-FFF2-40B4-BE49-F238E27FC236}">
                <a16:creationId xmlns:a16="http://schemas.microsoft.com/office/drawing/2014/main" id="{B3F0189F-41C1-5F44-9726-D14A125AAD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8754854" flipH="1">
            <a:off x="2485711" y="3395557"/>
            <a:ext cx="9525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openbug">
            <a:extLst>
              <a:ext uri="{FF2B5EF4-FFF2-40B4-BE49-F238E27FC236}">
                <a16:creationId xmlns:a16="http://schemas.microsoft.com/office/drawing/2014/main" id="{C377C419-3F11-4225-B399-C824D3CDBC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8754854" flipH="1">
            <a:off x="1097053" y="3775453"/>
            <a:ext cx="9525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openbug">
            <a:extLst>
              <a:ext uri="{FF2B5EF4-FFF2-40B4-BE49-F238E27FC236}">
                <a16:creationId xmlns:a16="http://schemas.microsoft.com/office/drawing/2014/main" id="{B7B2BFE5-12E9-45FE-A284-EDBBDDF4AFE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8754854" flipH="1">
            <a:off x="2434035" y="4269063"/>
            <a:ext cx="9525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openbug">
            <a:extLst>
              <a:ext uri="{FF2B5EF4-FFF2-40B4-BE49-F238E27FC236}">
                <a16:creationId xmlns:a16="http://schemas.microsoft.com/office/drawing/2014/main" id="{DDFA88EA-CCCC-47EB-A13C-34F2E96D6C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8754854" flipH="1">
            <a:off x="1216565" y="4987431"/>
            <a:ext cx="1089751" cy="101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openbug">
            <a:extLst>
              <a:ext uri="{FF2B5EF4-FFF2-40B4-BE49-F238E27FC236}">
                <a16:creationId xmlns:a16="http://schemas.microsoft.com/office/drawing/2014/main" id="{FB7ACF71-B7AF-4EF6-BB2B-BAE750E6A8B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8754854" flipH="1">
            <a:off x="18151" y="3746780"/>
            <a:ext cx="9525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openbug">
            <a:extLst>
              <a:ext uri="{FF2B5EF4-FFF2-40B4-BE49-F238E27FC236}">
                <a16:creationId xmlns:a16="http://schemas.microsoft.com/office/drawing/2014/main" id="{E2A339D1-FA6B-4FEE-942C-AEA9DA8D278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8754854" flipH="1">
            <a:off x="188021" y="4714874"/>
            <a:ext cx="9525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 Lamar Steats">
            <a:extLst>
              <a:ext uri="{FF2B5EF4-FFF2-40B4-BE49-F238E27FC236}">
                <a16:creationId xmlns:a16="http://schemas.microsoft.com/office/drawing/2014/main" id="{AFE46021-DD7F-4E63-A386-887EC80A866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809368" y="3895109"/>
            <a:ext cx="23241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2455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extBox 6">
            <a:extLst>
              <a:ext uri="{FF2B5EF4-FFF2-40B4-BE49-F238E27FC236}">
                <a16:creationId xmlns:a16="http://schemas.microsoft.com/office/drawing/2014/main" id="{71FA1E5B-BF0A-4161-A0EC-B25CA5F76BDF}"/>
              </a:ext>
            </a:extLst>
          </p:cNvPr>
          <p:cNvSpPr txBox="1">
            <a:spLocks noChangeArrowheads="1"/>
          </p:cNvSpPr>
          <p:nvPr/>
        </p:nvSpPr>
        <p:spPr bwMode="auto">
          <a:xfrm>
            <a:off x="186600" y="4809850"/>
            <a:ext cx="11818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nSpc>
                <a:spcPct val="90000"/>
              </a:lnSpc>
              <a:spcBef>
                <a:spcPct val="30000"/>
              </a:spcBef>
              <a:buChar char="•"/>
              <a:defRPr sz="3200">
                <a:solidFill>
                  <a:schemeClr val="tx1"/>
                </a:solidFill>
                <a:latin typeface="Arial" panose="020B0604020202020204" pitchFamily="34" charset="0"/>
                <a:ea typeface="Osaka"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9pPr>
          </a:lstStyle>
          <a:p>
            <a:pPr marL="0" indent="0">
              <a:lnSpc>
                <a:spcPct val="100000"/>
              </a:lnSpc>
              <a:spcBef>
                <a:spcPct val="0"/>
              </a:spcBef>
              <a:buNone/>
              <a:defRPr/>
            </a:pPr>
            <a:r>
              <a:rPr lang="ja-JP" altLang="en-US" sz="2800" i="1" dirty="0">
                <a:latin typeface="+mn-lt"/>
                <a:ea typeface="ＭＳ Ｐゴシック" panose="020B0600070205080204" pitchFamily="34" charset="-128"/>
                <a:cs typeface="Arial" panose="020B0604020202020204" pitchFamily="34" charset="0"/>
              </a:rPr>
              <a:t>“</a:t>
            </a:r>
            <a:r>
              <a:rPr lang="en-US" altLang="ja-JP" sz="2800" i="1" dirty="0">
                <a:latin typeface="+mn-lt"/>
                <a:ea typeface="ＭＳ Ｐゴシック" panose="020B0600070205080204" pitchFamily="34" charset="-128"/>
                <a:cs typeface="Arial" panose="020B0604020202020204" pitchFamily="34" charset="0"/>
              </a:rPr>
              <a:t>Federal agencies shall use Integrated Pest Management techniques in carrying out pest management activities, and shall promote Integrated Pest Management through procurement and regulatory policies, and other activities.</a:t>
            </a:r>
            <a:r>
              <a:rPr lang="ja-JP" altLang="en-US" sz="2800" i="1" dirty="0">
                <a:latin typeface="+mn-lt"/>
                <a:ea typeface="ＭＳ Ｐゴシック" panose="020B0600070205080204" pitchFamily="34" charset="-128"/>
                <a:cs typeface="Arial" panose="020B0604020202020204" pitchFamily="34" charset="0"/>
              </a:rPr>
              <a:t>” </a:t>
            </a:r>
            <a:r>
              <a:rPr lang="en-US" altLang="ja-JP" sz="2400" dirty="0">
                <a:latin typeface="+mn-lt"/>
                <a:ea typeface="ＭＳ Ｐゴシック" panose="020B0600070205080204" pitchFamily="34" charset="-128"/>
                <a:cs typeface="Arial" panose="020B0604020202020204" pitchFamily="34" charset="0"/>
              </a:rPr>
              <a:t>7 USC 136r-1</a:t>
            </a:r>
            <a:endParaRPr lang="en-US" altLang="ja-JP" sz="4000" dirty="0">
              <a:latin typeface="+mn-lt"/>
              <a:ea typeface="ＭＳ Ｐゴシック" panose="020B0600070205080204" pitchFamily="34" charset="-128"/>
              <a:cs typeface="Arial" panose="020B0604020202020204" pitchFamily="34" charset="0"/>
            </a:endParaRPr>
          </a:p>
        </p:txBody>
      </p:sp>
      <p:sp>
        <p:nvSpPr>
          <p:cNvPr id="175107" name="Rectangle 6">
            <a:extLst>
              <a:ext uri="{FF2B5EF4-FFF2-40B4-BE49-F238E27FC236}">
                <a16:creationId xmlns:a16="http://schemas.microsoft.com/office/drawing/2014/main" id="{C27217C4-03E6-004A-AF62-5E61EEFCA2D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9D9B2D7-4330-B748-B2D3-69C363FD84A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36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endParaRPr>
          </a:p>
        </p:txBody>
      </p:sp>
      <p:sp>
        <p:nvSpPr>
          <p:cNvPr id="175108" name="Rectangle 2">
            <a:extLst>
              <a:ext uri="{FF2B5EF4-FFF2-40B4-BE49-F238E27FC236}">
                <a16:creationId xmlns:a16="http://schemas.microsoft.com/office/drawing/2014/main" id="{B7D4A068-C2AF-CF40-9067-98E9658AE593}"/>
              </a:ext>
            </a:extLst>
          </p:cNvPr>
          <p:cNvSpPr>
            <a:spLocks noGrp="1" noChangeArrowheads="1"/>
          </p:cNvSpPr>
          <p:nvPr>
            <p:ph type="ctrTitle" idx="4294967295"/>
          </p:nvPr>
        </p:nvSpPr>
        <p:spPr>
          <a:xfrm>
            <a:off x="0" y="-75087"/>
            <a:ext cx="12192000" cy="1320800"/>
          </a:xfrm>
          <a:noFill/>
          <a:ln>
            <a:noFill/>
          </a:ln>
        </p:spPr>
        <p:txBody>
          <a:bodyPr vert="horz" wrap="square" lIns="91440" tIns="45720" rIns="91440" bIns="45720" numCol="1" anchor="t" anchorCtr="0" compatLnSpc="1">
            <a:prstTxWarp prst="textNoShape">
              <a:avLst/>
            </a:prstTxWarp>
            <a:normAutofit fontScale="90000"/>
          </a:bodyPr>
          <a:lstStyle/>
          <a:p>
            <a:r>
              <a:rPr lang="en-US" altLang="en-US" sz="6000" b="1" dirty="0">
                <a:solidFill>
                  <a:srgbClr val="9B2D1F"/>
                </a:solidFill>
                <a:latin typeface="+mn-lt"/>
                <a:ea typeface="+mj-ea"/>
                <a:cs typeface="+mj-cs"/>
              </a:rPr>
              <a:t>What does HUD say about pest control?</a:t>
            </a:r>
          </a:p>
        </p:txBody>
      </p:sp>
      <p:sp>
        <p:nvSpPr>
          <p:cNvPr id="4" name="TextBox 3">
            <a:extLst>
              <a:ext uri="{FF2B5EF4-FFF2-40B4-BE49-F238E27FC236}">
                <a16:creationId xmlns:a16="http://schemas.microsoft.com/office/drawing/2014/main" id="{EE6EBACF-FA4D-4EBA-BE66-07633020D1B7}"/>
              </a:ext>
            </a:extLst>
          </p:cNvPr>
          <p:cNvSpPr txBox="1"/>
          <p:nvPr/>
        </p:nvSpPr>
        <p:spPr>
          <a:xfrm>
            <a:off x="427977" y="2060872"/>
            <a:ext cx="5305165" cy="2308324"/>
          </a:xfrm>
          <a:prstGeom prst="rect">
            <a:avLst/>
          </a:prstGeom>
          <a:noFill/>
        </p:spPr>
        <p:txBody>
          <a:bodyPr wrap="square" rtlCol="0">
            <a:spAutoFit/>
          </a:bodyPr>
          <a:lstStyle/>
          <a:p>
            <a:r>
              <a:rPr lang="en-US" altLang="en-US" sz="3600" dirty="0">
                <a:solidFill>
                  <a:srgbClr val="000000"/>
                </a:solidFill>
                <a:cs typeface="Arial" panose="020B0604020202020204" pitchFamily="34" charset="0"/>
              </a:rPr>
              <a:t>HUD’s promotion of IPM complies with the </a:t>
            </a:r>
            <a:r>
              <a:rPr lang="en-US" altLang="ja-JP" sz="3600" dirty="0">
                <a:cs typeface="Arial" panose="020B0604020202020204" pitchFamily="34" charset="0"/>
              </a:rPr>
              <a:t>Federal Insecticide, Fungicide, and Rodenticide Act (FIFRA)</a:t>
            </a:r>
          </a:p>
        </p:txBody>
      </p:sp>
      <p:pic>
        <p:nvPicPr>
          <p:cNvPr id="7" name="Picture 6">
            <a:extLst>
              <a:ext uri="{FF2B5EF4-FFF2-40B4-BE49-F238E27FC236}">
                <a16:creationId xmlns:a16="http://schemas.microsoft.com/office/drawing/2014/main" id="{3F7B8C0E-3A67-48E2-9C8B-B56E9FDB8080}"/>
              </a:ext>
            </a:extLst>
          </p:cNvPr>
          <p:cNvPicPr>
            <a:picLocks noChangeAspect="1"/>
          </p:cNvPicPr>
          <p:nvPr/>
        </p:nvPicPr>
        <p:blipFill>
          <a:blip r:embed="rId3"/>
          <a:stretch>
            <a:fillRect/>
          </a:stretch>
        </p:blipFill>
        <p:spPr>
          <a:xfrm>
            <a:off x="10303831" y="2293122"/>
            <a:ext cx="1701569" cy="1701569"/>
          </a:xfrm>
          <a:prstGeom prst="rect">
            <a:avLst/>
          </a:prstGeom>
        </p:spPr>
      </p:pic>
      <p:pic>
        <p:nvPicPr>
          <p:cNvPr id="3" name="Picture 2">
            <a:extLst>
              <a:ext uri="{FF2B5EF4-FFF2-40B4-BE49-F238E27FC236}">
                <a16:creationId xmlns:a16="http://schemas.microsoft.com/office/drawing/2014/main" id="{9F982152-B704-4997-B73A-9F99C5955FA6}"/>
              </a:ext>
            </a:extLst>
          </p:cNvPr>
          <p:cNvPicPr>
            <a:picLocks noChangeAspect="1"/>
          </p:cNvPicPr>
          <p:nvPr/>
        </p:nvPicPr>
        <p:blipFill>
          <a:blip r:embed="rId4"/>
          <a:stretch>
            <a:fillRect/>
          </a:stretch>
        </p:blipFill>
        <p:spPr>
          <a:xfrm>
            <a:off x="5733142" y="1997164"/>
            <a:ext cx="4302020" cy="2293484"/>
          </a:xfrm>
          <a:prstGeom prst="rect">
            <a:avLst/>
          </a:prstGeom>
          <a:ln w="38100">
            <a:solidFill>
              <a:schemeClr val="tx1"/>
            </a:solidFill>
          </a:ln>
        </p:spPr>
      </p:pic>
    </p:spTree>
    <p:extLst>
      <p:ext uri="{BB962C8B-B14F-4D97-AF65-F5344CB8AC3E}">
        <p14:creationId xmlns:p14="http://schemas.microsoft.com/office/powerpoint/2010/main" val="277512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275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extBox 6">
            <a:extLst>
              <a:ext uri="{FF2B5EF4-FFF2-40B4-BE49-F238E27FC236}">
                <a16:creationId xmlns:a16="http://schemas.microsoft.com/office/drawing/2014/main" id="{71FA1E5B-BF0A-4161-A0EC-B25CA5F76BDF}"/>
              </a:ext>
            </a:extLst>
          </p:cNvPr>
          <p:cNvSpPr txBox="1">
            <a:spLocks noChangeArrowheads="1"/>
          </p:cNvSpPr>
          <p:nvPr/>
        </p:nvSpPr>
        <p:spPr bwMode="auto">
          <a:xfrm>
            <a:off x="197374" y="1658307"/>
            <a:ext cx="11383966"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nSpc>
                <a:spcPct val="90000"/>
              </a:lnSpc>
              <a:spcBef>
                <a:spcPct val="30000"/>
              </a:spcBef>
              <a:buChar char="•"/>
              <a:defRPr sz="3200">
                <a:solidFill>
                  <a:schemeClr val="tx1"/>
                </a:solidFill>
                <a:latin typeface="Arial" panose="020B0604020202020204" pitchFamily="34" charset="0"/>
                <a:ea typeface="Osaka"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0" i="0" u="none" strike="noStrike" kern="1200" cap="none" spc="0" normalizeH="0" baseline="0" noProof="0" dirty="0">
                <a:ln>
                  <a:noFill/>
                </a:ln>
                <a:solidFill>
                  <a:srgbClr val="000000"/>
                </a:solidFill>
                <a:effectLst/>
                <a:uLnTx/>
                <a:uFillTx/>
                <a:latin typeface="+mn-lt"/>
                <a:ea typeface="Osaka" charset="-128"/>
                <a:cs typeface="Arial" panose="020B0604020202020204" pitchFamily="34" charset="0"/>
              </a:rPr>
              <a:t>Real Estate Assessment Center (REAC)</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mn-lt"/>
              <a:ea typeface="Osaka" charset="-128"/>
              <a:cs typeface="Arial" panose="020B0604020202020204" pitchFamily="34" charset="0"/>
            </a:endParaRPr>
          </a:p>
          <a:p>
            <a:pPr marL="681038" marR="0" lvl="0" indent="-330200" algn="l" defTabSz="914400" rtl="0" eaLnBrk="1" fontAlgn="auto" latinLnBrk="0" hangingPunct="1">
              <a:lnSpc>
                <a:spcPct val="100000"/>
              </a:lnSpc>
              <a:spcBef>
                <a:spcPct val="0"/>
              </a:spcBef>
              <a:spcAft>
                <a:spcPts val="0"/>
              </a:spcAft>
              <a:buClrTx/>
              <a:buSzTx/>
              <a:buFontTx/>
              <a:buChar char="•"/>
              <a:tabLst/>
              <a:defRPr/>
            </a:pPr>
            <a:r>
              <a:rPr kumimoji="0" lang="en-US" altLang="en-US" sz="3600" b="1" i="0" u="none" strike="noStrike" kern="1200" cap="none" spc="0" normalizeH="0" baseline="0" noProof="0" dirty="0">
                <a:ln>
                  <a:noFill/>
                </a:ln>
                <a:solidFill>
                  <a:srgbClr val="000000"/>
                </a:solidFill>
                <a:effectLst/>
                <a:uLnTx/>
                <a:uFillTx/>
                <a:latin typeface="+mn-lt"/>
                <a:ea typeface="Osaka" charset="-128"/>
                <a:cs typeface="Arial" panose="020B0604020202020204" pitchFamily="34" charset="0"/>
              </a:rPr>
              <a:t>Deficiency</a:t>
            </a:r>
            <a:r>
              <a:rPr kumimoji="0" lang="en-US" altLang="en-US" sz="3600" b="0" i="0" u="none" strike="noStrike" kern="1200" cap="none" spc="0" normalizeH="0" baseline="0" noProof="0" dirty="0">
                <a:ln>
                  <a:noFill/>
                </a:ln>
                <a:solidFill>
                  <a:srgbClr val="000000"/>
                </a:solidFill>
                <a:effectLst/>
                <a:uLnTx/>
                <a:uFillTx/>
                <a:latin typeface="+mn-lt"/>
                <a:ea typeface="Osaka" charset="-128"/>
                <a:cs typeface="Arial" panose="020B0604020202020204" pitchFamily="34" charset="0"/>
              </a:rPr>
              <a:t>: Evidence of rats, mice, cockroaches (droppings, holes)</a:t>
            </a:r>
          </a:p>
          <a:p>
            <a:pPr marL="681038" marR="0" lvl="0" indent="-330200" algn="l" defTabSz="914400" rtl="0" eaLnBrk="1" fontAlgn="auto" latinLnBrk="0" hangingPunct="1">
              <a:lnSpc>
                <a:spcPct val="100000"/>
              </a:lnSpc>
              <a:spcBef>
                <a:spcPct val="0"/>
              </a:spcBef>
              <a:spcAft>
                <a:spcPts val="0"/>
              </a:spcAft>
              <a:buClrTx/>
              <a:buSzTx/>
              <a:buFontTx/>
              <a:buChar char="•"/>
              <a:tabLst/>
              <a:defRPr/>
            </a:pPr>
            <a:endParaRPr kumimoji="0" lang="en-US" altLang="en-US" sz="1800" b="0" i="0" u="none" strike="noStrike" kern="1200" cap="none" spc="0" normalizeH="0" baseline="0" noProof="0" dirty="0">
              <a:ln>
                <a:noFill/>
              </a:ln>
              <a:solidFill>
                <a:srgbClr val="000000"/>
              </a:solidFill>
              <a:effectLst/>
              <a:uLnTx/>
              <a:uFillTx/>
              <a:latin typeface="+mn-lt"/>
              <a:ea typeface="Osaka" charset="-128"/>
              <a:cs typeface="Arial" panose="020B0604020202020204" pitchFamily="34" charset="0"/>
            </a:endParaRPr>
          </a:p>
          <a:p>
            <a:pPr marL="681038" marR="0" lvl="0" indent="-330200" algn="l" defTabSz="914400" rtl="0" eaLnBrk="1" fontAlgn="auto" latinLnBrk="0" hangingPunct="1">
              <a:lnSpc>
                <a:spcPct val="100000"/>
              </a:lnSpc>
              <a:spcBef>
                <a:spcPct val="0"/>
              </a:spcBef>
              <a:spcAft>
                <a:spcPts val="0"/>
              </a:spcAft>
              <a:buClrTx/>
              <a:buSzTx/>
              <a:buFontTx/>
              <a:buChar char="•"/>
              <a:tabLst/>
              <a:defRPr/>
            </a:pPr>
            <a:r>
              <a:rPr kumimoji="0" lang="en-US" altLang="en-US" sz="3600" b="1" i="0" u="none" strike="noStrike" kern="1200" cap="none" spc="0" normalizeH="0" baseline="0" noProof="0" dirty="0">
                <a:ln>
                  <a:noFill/>
                </a:ln>
                <a:solidFill>
                  <a:srgbClr val="000000"/>
                </a:solidFill>
                <a:effectLst/>
                <a:uLnTx/>
                <a:uFillTx/>
                <a:latin typeface="+mn-lt"/>
                <a:ea typeface="Osaka" charset="-128"/>
                <a:cs typeface="Arial" panose="020B0604020202020204" pitchFamily="34" charset="0"/>
              </a:rPr>
              <a:t>Infestation</a:t>
            </a:r>
            <a:r>
              <a:rPr kumimoji="0" lang="en-US" altLang="en-US" sz="3600" b="0" i="0" u="none" strike="noStrike" kern="1200" cap="none" spc="0" normalizeH="0" baseline="0" noProof="0" dirty="0">
                <a:ln>
                  <a:noFill/>
                </a:ln>
                <a:solidFill>
                  <a:srgbClr val="000000"/>
                </a:solidFill>
                <a:effectLst/>
                <a:uLnTx/>
                <a:uFillTx/>
                <a:latin typeface="+mn-lt"/>
                <a:ea typeface="Osaka" charset="-128"/>
                <a:cs typeface="Arial" panose="020B0604020202020204" pitchFamily="34" charset="0"/>
              </a:rPr>
              <a:t>: Live roaches, mice or rats; more than one dead roach</a:t>
            </a:r>
          </a:p>
          <a:p>
            <a:pPr marL="681038" marR="0" lvl="0" indent="-330200" algn="l" defTabSz="914400" rtl="0" eaLnBrk="1" fontAlgn="auto" latinLnBrk="0" hangingPunct="1">
              <a:lnSpc>
                <a:spcPct val="100000"/>
              </a:lnSpc>
              <a:spcBef>
                <a:spcPct val="0"/>
              </a:spcBef>
              <a:spcAft>
                <a:spcPts val="0"/>
              </a:spcAft>
              <a:buClrTx/>
              <a:buSzTx/>
              <a:buFontTx/>
              <a:buChar char="•"/>
              <a:tabLst/>
              <a:defRPr/>
            </a:pPr>
            <a:r>
              <a:rPr lang="en-US" altLang="en-US" sz="3600" b="1" dirty="0">
                <a:solidFill>
                  <a:srgbClr val="000000"/>
                </a:solidFill>
                <a:latin typeface="+mn-lt"/>
                <a:cs typeface="Arial" panose="020B0604020202020204" pitchFamily="34" charset="0"/>
              </a:rPr>
              <a:t>Note! </a:t>
            </a:r>
            <a:r>
              <a:rPr lang="en-US" altLang="en-US" sz="3600" dirty="0">
                <a:solidFill>
                  <a:srgbClr val="000000"/>
                </a:solidFill>
                <a:latin typeface="+mn-lt"/>
                <a:cs typeface="Arial" panose="020B0604020202020204" pitchFamily="34" charset="0"/>
              </a:rPr>
              <a:t>Currently you won’t lose points for bed bugs but you will under new NSPIRE standards</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a:p>
            <a:pPr marL="228600" marR="0" lvl="0" indent="-22860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mn-cs"/>
            </a:endParaRPr>
          </a:p>
        </p:txBody>
      </p:sp>
      <p:sp>
        <p:nvSpPr>
          <p:cNvPr id="175107" name="Rectangle 6">
            <a:extLst>
              <a:ext uri="{FF2B5EF4-FFF2-40B4-BE49-F238E27FC236}">
                <a16:creationId xmlns:a16="http://schemas.microsoft.com/office/drawing/2014/main" id="{C27217C4-03E6-004A-AF62-5E61EEFCA2D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9D9B2D7-4330-B748-B2D3-69C363FD84A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37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endParaRPr>
          </a:p>
        </p:txBody>
      </p:sp>
      <p:sp>
        <p:nvSpPr>
          <p:cNvPr id="175108" name="Rectangle 2">
            <a:extLst>
              <a:ext uri="{FF2B5EF4-FFF2-40B4-BE49-F238E27FC236}">
                <a16:creationId xmlns:a16="http://schemas.microsoft.com/office/drawing/2014/main" id="{B7D4A068-C2AF-CF40-9067-98E9658AE593}"/>
              </a:ext>
            </a:extLst>
          </p:cNvPr>
          <p:cNvSpPr>
            <a:spLocks noGrp="1" noChangeArrowheads="1"/>
          </p:cNvSpPr>
          <p:nvPr>
            <p:ph type="ctrTitle" idx="4294967295"/>
          </p:nvPr>
        </p:nvSpPr>
        <p:spPr>
          <a:xfrm>
            <a:off x="0" y="352321"/>
            <a:ext cx="11995688" cy="1311337"/>
          </a:xfrm>
          <a:noFill/>
          <a:ln>
            <a:noFill/>
          </a:ln>
        </p:spPr>
        <p:txBody>
          <a:bodyPr vert="horz" wrap="square" lIns="91440" tIns="45720" rIns="91440" bIns="45720" numCol="1" anchor="t" anchorCtr="0" compatLnSpc="1">
            <a:prstTxWarp prst="textNoShape">
              <a:avLst/>
            </a:prstTxWarp>
            <a:noAutofit/>
          </a:bodyPr>
          <a:lstStyle/>
          <a:p>
            <a:r>
              <a:rPr lang="en-US" altLang="en-US" sz="4800" b="1" dirty="0">
                <a:solidFill>
                  <a:srgbClr val="9B2D1F"/>
                </a:solidFill>
                <a:latin typeface="+mn-lt"/>
                <a:ea typeface="+mj-ea"/>
                <a:cs typeface="+mj-cs"/>
              </a:rPr>
              <a:t>What does HUD say about pest control?</a:t>
            </a:r>
          </a:p>
        </p:txBody>
      </p:sp>
      <p:pic>
        <p:nvPicPr>
          <p:cNvPr id="175109" name="Picture 5" descr="openbug">
            <a:extLst>
              <a:ext uri="{FF2B5EF4-FFF2-40B4-BE49-F238E27FC236}">
                <a16:creationId xmlns:a16="http://schemas.microsoft.com/office/drawing/2014/main" id="{B3F0189F-41C1-5F44-9726-D14A125AAD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374981" flipH="1">
            <a:off x="10111883" y="5747897"/>
            <a:ext cx="9525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9118803-E568-4869-A288-322DD9506DE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880662" y="1709298"/>
            <a:ext cx="1311337" cy="1311337"/>
          </a:xfrm>
          <a:prstGeom prst="rect">
            <a:avLst/>
          </a:prstGeom>
        </p:spPr>
      </p:pic>
    </p:spTree>
    <p:extLst>
      <p:ext uri="{BB962C8B-B14F-4D97-AF65-F5344CB8AC3E}">
        <p14:creationId xmlns:p14="http://schemas.microsoft.com/office/powerpoint/2010/main" val="3170083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extBox 6">
            <a:extLst>
              <a:ext uri="{FF2B5EF4-FFF2-40B4-BE49-F238E27FC236}">
                <a16:creationId xmlns:a16="http://schemas.microsoft.com/office/drawing/2014/main" id="{71FA1E5B-BF0A-4161-A0EC-B25CA5F76BDF}"/>
              </a:ext>
            </a:extLst>
          </p:cNvPr>
          <p:cNvSpPr txBox="1">
            <a:spLocks noChangeArrowheads="1"/>
          </p:cNvSpPr>
          <p:nvPr/>
        </p:nvSpPr>
        <p:spPr bwMode="auto">
          <a:xfrm>
            <a:off x="439003" y="2840448"/>
            <a:ext cx="11313994"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nSpc>
                <a:spcPct val="90000"/>
              </a:lnSpc>
              <a:spcBef>
                <a:spcPct val="30000"/>
              </a:spcBef>
              <a:buChar char="•"/>
              <a:defRPr sz="3200">
                <a:solidFill>
                  <a:schemeClr val="tx1"/>
                </a:solidFill>
                <a:latin typeface="Arial" panose="020B0604020202020204" pitchFamily="34" charset="0"/>
                <a:ea typeface="Osaka"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9pPr>
          </a:lstStyle>
          <a:p>
            <a:pPr marL="407988" marR="0" lvl="0" indent="-407988" algn="l" defTabSz="914400" rtl="0" eaLnBrk="1" fontAlgn="auto" latinLnBrk="0" hangingPunct="1">
              <a:lnSpc>
                <a:spcPct val="100000"/>
              </a:lnSpc>
              <a:spcBef>
                <a:spcPct val="0"/>
              </a:spcBef>
              <a:spcAft>
                <a:spcPts val="0"/>
              </a:spcAft>
              <a:buClrTx/>
              <a:buSzTx/>
              <a:buFontTx/>
              <a:buChar char="•"/>
              <a:tabLst/>
              <a:defRPr/>
            </a:pPr>
            <a:r>
              <a:rPr kumimoji="0" lang="en-US" altLang="en-US" b="0" i="0" u="none" strike="noStrike" kern="1200" cap="none" spc="0" normalizeH="0" baseline="0" noProof="0" dirty="0">
                <a:ln>
                  <a:noFill/>
                </a:ln>
                <a:solidFill>
                  <a:srgbClr val="000000"/>
                </a:solidFill>
                <a:effectLst/>
                <a:uLnTx/>
                <a:uFillTx/>
                <a:cs typeface="Arial" panose="020B0604020202020204" pitchFamily="34" charset="0"/>
              </a:rPr>
              <a:t>Uniform Physical Condition Standards (UPCS)</a:t>
            </a:r>
          </a:p>
          <a:p>
            <a:pPr marL="407988" marR="0" lvl="0" indent="-407988" algn="l" defTabSz="914400" rtl="0" eaLnBrk="1" fontAlgn="auto" latinLnBrk="0" hangingPunct="1">
              <a:lnSpc>
                <a:spcPct val="100000"/>
              </a:lnSpc>
              <a:spcBef>
                <a:spcPct val="0"/>
              </a:spcBef>
              <a:spcAft>
                <a:spcPts val="0"/>
              </a:spcAft>
              <a:buClrTx/>
              <a:buSzTx/>
              <a:buFontTx/>
              <a:buChar char="•"/>
              <a:tabLst/>
              <a:defRPr/>
            </a:pPr>
            <a:endParaRPr kumimoji="0" lang="en-US" altLang="en-US" b="0" i="0" u="none" strike="noStrike" kern="1200" cap="none" spc="0" normalizeH="0" baseline="0" noProof="0" dirty="0">
              <a:ln>
                <a:noFill/>
              </a:ln>
              <a:solidFill>
                <a:srgbClr val="000000"/>
              </a:solidFill>
              <a:effectLst/>
              <a:uLnTx/>
              <a:uFillTx/>
              <a:cs typeface="Arial" panose="020B0604020202020204" pitchFamily="34" charset="0"/>
            </a:endParaRPr>
          </a:p>
          <a:p>
            <a:pPr marL="407988" marR="0" lvl="0" indent="-407988" algn="l" defTabSz="914400" rtl="0" eaLnBrk="1" fontAlgn="auto" latinLnBrk="0" hangingPunct="1">
              <a:lnSpc>
                <a:spcPct val="100000"/>
              </a:lnSpc>
              <a:spcBef>
                <a:spcPct val="0"/>
              </a:spcBef>
              <a:spcAft>
                <a:spcPts val="0"/>
              </a:spcAft>
              <a:buClrTx/>
              <a:buSzTx/>
              <a:buFontTx/>
              <a:buChar char="•"/>
              <a:tabLst/>
              <a:defRPr/>
            </a:pPr>
            <a:r>
              <a:rPr kumimoji="0" lang="en-US" altLang="en-US" b="0" i="0" u="none" strike="noStrike" kern="1200" cap="none" spc="0" normalizeH="0" baseline="0" noProof="0" dirty="0">
                <a:ln>
                  <a:noFill/>
                </a:ln>
                <a:solidFill>
                  <a:srgbClr val="000000"/>
                </a:solidFill>
                <a:effectLst/>
                <a:uLnTx/>
                <a:uFillTx/>
                <a:cs typeface="Arial" panose="020B0604020202020204" pitchFamily="34" charset="0"/>
              </a:rPr>
              <a:t>Housing Quality Standards (HQS)</a:t>
            </a:r>
          </a:p>
          <a:p>
            <a:pPr marL="0" marR="0" lvl="0" indent="0" algn="l" defTabSz="914400" rtl="0" eaLnBrk="1" fontAlgn="auto" latinLnBrk="0" hangingPunct="1">
              <a:lnSpc>
                <a:spcPct val="100000"/>
              </a:lnSpc>
              <a:spcBef>
                <a:spcPct val="0"/>
              </a:spcBef>
              <a:spcAft>
                <a:spcPts val="0"/>
              </a:spcAft>
              <a:buClrTx/>
              <a:buSzTx/>
              <a:buNone/>
              <a:tabLst/>
              <a:defRPr/>
            </a:pPr>
            <a:endParaRPr kumimoji="0" lang="en-US" altLang="en-US" b="0" i="0" u="none" strike="noStrike" kern="1200" cap="none" spc="0" normalizeH="0" baseline="0" noProof="0" dirty="0">
              <a:ln>
                <a:noFill/>
              </a:ln>
              <a:solidFill>
                <a:srgbClr val="000000"/>
              </a:solidFill>
              <a:effectLst/>
              <a:uLnTx/>
              <a:uFillTx/>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None/>
              <a:tabLst/>
              <a:defRPr/>
            </a:pPr>
            <a:r>
              <a:rPr lang="en-US" altLang="en-US" i="1" dirty="0">
                <a:solidFill>
                  <a:srgbClr val="000000"/>
                </a:solidFill>
                <a:cs typeface="Arial" panose="020B0604020202020204" pitchFamily="34" charset="0"/>
              </a:rPr>
              <a:t>Will transition (April 2023) to</a:t>
            </a:r>
          </a:p>
          <a:p>
            <a:pPr marL="407988" marR="0" lvl="0" indent="-407988" algn="l" defTabSz="914400" rtl="0" eaLnBrk="1" fontAlgn="auto" latinLnBrk="0" hangingPunct="1">
              <a:lnSpc>
                <a:spcPct val="100000"/>
              </a:lnSpc>
              <a:spcBef>
                <a:spcPct val="0"/>
              </a:spcBef>
              <a:spcAft>
                <a:spcPts val="0"/>
              </a:spcAft>
              <a:buClrTx/>
              <a:buSzTx/>
              <a:buFontTx/>
              <a:buChar char="•"/>
              <a:tabLst/>
              <a:defRPr/>
            </a:pPr>
            <a:r>
              <a:rPr kumimoji="0" lang="en-US" altLang="en-US" b="0" i="0" u="none" strike="noStrike" kern="1200" cap="none" spc="0" normalizeH="0" baseline="0" noProof="0" dirty="0">
                <a:ln>
                  <a:noFill/>
                </a:ln>
                <a:solidFill>
                  <a:srgbClr val="000000"/>
                </a:solidFill>
                <a:effectLst/>
                <a:uLnTx/>
                <a:uFillTx/>
                <a:cs typeface="Arial" panose="020B0604020202020204" pitchFamily="34" charset="0"/>
              </a:rPr>
              <a:t>National Standards for the Physical Inspection of Real Estate (NSPIRE) </a:t>
            </a:r>
          </a:p>
          <a:p>
            <a:pPr marL="228600" marR="0" lvl="0" indent="-228600" algn="ctr"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mn-cs"/>
            </a:endParaRPr>
          </a:p>
        </p:txBody>
      </p:sp>
      <p:sp>
        <p:nvSpPr>
          <p:cNvPr id="175107" name="Rectangle 6">
            <a:extLst>
              <a:ext uri="{FF2B5EF4-FFF2-40B4-BE49-F238E27FC236}">
                <a16:creationId xmlns:a16="http://schemas.microsoft.com/office/drawing/2014/main" id="{C27217C4-03E6-004A-AF62-5E61EEFCA2D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9D9B2D7-4330-B748-B2D3-69C363FD84A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38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endParaRPr>
          </a:p>
        </p:txBody>
      </p:sp>
      <p:sp>
        <p:nvSpPr>
          <p:cNvPr id="175108" name="Rectangle 2">
            <a:extLst>
              <a:ext uri="{FF2B5EF4-FFF2-40B4-BE49-F238E27FC236}">
                <a16:creationId xmlns:a16="http://schemas.microsoft.com/office/drawing/2014/main" id="{B7D4A068-C2AF-CF40-9067-98E9658AE593}"/>
              </a:ext>
            </a:extLst>
          </p:cNvPr>
          <p:cNvSpPr>
            <a:spLocks noGrp="1" noChangeArrowheads="1"/>
          </p:cNvSpPr>
          <p:nvPr>
            <p:ph type="ctrTitle" idx="4294967295"/>
          </p:nvPr>
        </p:nvSpPr>
        <p:spPr>
          <a:xfrm>
            <a:off x="-278969" y="-8056"/>
            <a:ext cx="12470969" cy="1384300"/>
          </a:xfrm>
          <a:noFill/>
          <a:ln>
            <a:noFill/>
          </a:ln>
        </p:spPr>
        <p:txBody>
          <a:bodyPr vert="horz" wrap="square" lIns="91440" tIns="45720" rIns="91440" bIns="45720" numCol="1" anchor="t" anchorCtr="0" compatLnSpc="1">
            <a:prstTxWarp prst="textNoShape">
              <a:avLst/>
            </a:prstTxWarp>
            <a:normAutofit fontScale="90000"/>
          </a:bodyPr>
          <a:lstStyle/>
          <a:p>
            <a:r>
              <a:rPr lang="en-US" altLang="en-US" sz="6000" b="1" dirty="0">
                <a:solidFill>
                  <a:srgbClr val="9B2D1F"/>
                </a:solidFill>
                <a:latin typeface="+mn-lt"/>
                <a:ea typeface="+mj-ea"/>
                <a:cs typeface="+mj-cs"/>
              </a:rPr>
              <a:t>What does HUD say about pest control?</a:t>
            </a:r>
          </a:p>
        </p:txBody>
      </p:sp>
      <p:pic>
        <p:nvPicPr>
          <p:cNvPr id="175109" name="Picture 5" descr="openbug">
            <a:extLst>
              <a:ext uri="{FF2B5EF4-FFF2-40B4-BE49-F238E27FC236}">
                <a16:creationId xmlns:a16="http://schemas.microsoft.com/office/drawing/2014/main" id="{B3F0189F-41C1-5F44-9726-D14A125AAD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374981" flipH="1">
            <a:off x="11106149" y="5359693"/>
            <a:ext cx="9525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67054DB-A2E8-46E9-A2EB-494BC51E6187}"/>
              </a:ext>
            </a:extLst>
          </p:cNvPr>
          <p:cNvPicPr>
            <a:picLocks noChangeAspect="1"/>
          </p:cNvPicPr>
          <p:nvPr/>
        </p:nvPicPr>
        <p:blipFill>
          <a:blip r:embed="rId4"/>
          <a:stretch>
            <a:fillRect/>
          </a:stretch>
        </p:blipFill>
        <p:spPr>
          <a:xfrm>
            <a:off x="9866493" y="2791717"/>
            <a:ext cx="2125839" cy="2125839"/>
          </a:xfrm>
          <a:prstGeom prst="rect">
            <a:avLst/>
          </a:prstGeom>
        </p:spPr>
      </p:pic>
      <p:cxnSp>
        <p:nvCxnSpPr>
          <p:cNvPr id="3" name="Straight Arrow Connector 2">
            <a:extLst>
              <a:ext uri="{FF2B5EF4-FFF2-40B4-BE49-F238E27FC236}">
                <a16:creationId xmlns:a16="http://schemas.microsoft.com/office/drawing/2014/main" id="{2ADF1B3D-6B96-1FBB-72A9-7EE95B7BF021}"/>
              </a:ext>
            </a:extLst>
          </p:cNvPr>
          <p:cNvCxnSpPr>
            <a:cxnSpLocks/>
          </p:cNvCxnSpPr>
          <p:nvPr/>
        </p:nvCxnSpPr>
        <p:spPr>
          <a:xfrm>
            <a:off x="5834135" y="5123642"/>
            <a:ext cx="833465" cy="0"/>
          </a:xfrm>
          <a:prstGeom prst="straightConnector1">
            <a:avLst/>
          </a:prstGeom>
          <a:ln w="76200">
            <a:solidFill>
              <a:srgbClr val="C0000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218583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extBox 6">
            <a:extLst>
              <a:ext uri="{FF2B5EF4-FFF2-40B4-BE49-F238E27FC236}">
                <a16:creationId xmlns:a16="http://schemas.microsoft.com/office/drawing/2014/main" id="{71FA1E5B-BF0A-4161-A0EC-B25CA5F76BDF}"/>
              </a:ext>
            </a:extLst>
          </p:cNvPr>
          <p:cNvSpPr txBox="1">
            <a:spLocks noChangeArrowheads="1"/>
          </p:cNvSpPr>
          <p:nvPr/>
        </p:nvSpPr>
        <p:spPr bwMode="auto">
          <a:xfrm>
            <a:off x="439003" y="1761995"/>
            <a:ext cx="11313994" cy="549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nSpc>
                <a:spcPct val="90000"/>
              </a:lnSpc>
              <a:spcBef>
                <a:spcPct val="30000"/>
              </a:spcBef>
              <a:buChar char="•"/>
              <a:defRPr sz="3200">
                <a:solidFill>
                  <a:schemeClr val="tx1"/>
                </a:solidFill>
                <a:latin typeface="Arial" panose="020B0604020202020204" pitchFamily="34" charset="0"/>
                <a:ea typeface="Osaka"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9pPr>
          </a:lstStyle>
          <a:p>
            <a:pPr marL="407988" marR="0" lvl="0" indent="-407988" algn="l" defTabSz="914400" rtl="0" eaLnBrk="1" fontAlgn="auto" latinLnBrk="0" hangingPunct="1">
              <a:lnSpc>
                <a:spcPct val="100000"/>
              </a:lnSpc>
              <a:spcBef>
                <a:spcPct val="0"/>
              </a:spcBef>
              <a:spcAft>
                <a:spcPts val="0"/>
              </a:spcAft>
              <a:buClrTx/>
              <a:buSzTx/>
              <a:buFontTx/>
              <a:buChar char="•"/>
              <a:tabLst/>
              <a:defRPr/>
            </a:pPr>
            <a:r>
              <a:rPr kumimoji="0" lang="en-US" altLang="en-US" b="0" i="0" u="none" strike="noStrike" kern="1200" cap="none" spc="0" normalizeH="0" baseline="0" noProof="0" dirty="0">
                <a:ln>
                  <a:noFill/>
                </a:ln>
                <a:solidFill>
                  <a:srgbClr val="000000"/>
                </a:solidFill>
                <a:effectLst/>
                <a:uLnTx/>
                <a:uFillTx/>
                <a:cs typeface="Arial" panose="020B0604020202020204" pitchFamily="34" charset="0"/>
              </a:rPr>
              <a:t>Uniform Physical Condition Standards (UPCS)</a:t>
            </a:r>
          </a:p>
          <a:p>
            <a:pPr marL="407988" marR="0" lvl="0" indent="-407988" algn="l" defTabSz="914400" rtl="0" eaLnBrk="1" fontAlgn="auto" latinLnBrk="0" hangingPunct="1">
              <a:lnSpc>
                <a:spcPct val="100000"/>
              </a:lnSpc>
              <a:spcBef>
                <a:spcPct val="0"/>
              </a:spcBef>
              <a:spcAft>
                <a:spcPts val="0"/>
              </a:spcAft>
              <a:buClrTx/>
              <a:buSzTx/>
              <a:buFontTx/>
              <a:buChar char="•"/>
              <a:tabLst/>
              <a:defRPr/>
            </a:pPr>
            <a:r>
              <a:rPr kumimoji="0" lang="en-US" altLang="en-US" b="0" i="0" u="none" strike="noStrike" kern="1200" cap="none" spc="0" normalizeH="0" baseline="0" noProof="0" dirty="0">
                <a:ln>
                  <a:noFill/>
                </a:ln>
                <a:solidFill>
                  <a:srgbClr val="000000"/>
                </a:solidFill>
                <a:effectLst/>
                <a:uLnTx/>
                <a:uFillTx/>
                <a:cs typeface="Arial" panose="020B0604020202020204" pitchFamily="34" charset="0"/>
              </a:rPr>
              <a:t>Housing Quality Standards (HQS)</a:t>
            </a:r>
          </a:p>
          <a:p>
            <a:pPr marL="0" marR="0" lvl="0" indent="0" algn="l" defTabSz="914400" rtl="0" eaLnBrk="1" fontAlgn="auto" latinLnBrk="0" hangingPunct="1">
              <a:lnSpc>
                <a:spcPct val="100000"/>
              </a:lnSpc>
              <a:spcBef>
                <a:spcPct val="0"/>
              </a:spcBef>
              <a:spcAft>
                <a:spcPts val="0"/>
              </a:spcAft>
              <a:buClrTx/>
              <a:buSzTx/>
              <a:buNone/>
              <a:tabLst/>
              <a:defRPr/>
            </a:pPr>
            <a:r>
              <a:rPr lang="en-US" altLang="en-US" noProof="0" dirty="0">
                <a:solidFill>
                  <a:srgbClr val="000000"/>
                </a:solidFill>
                <a:cs typeface="Arial" panose="020B0604020202020204" pitchFamily="34" charset="0"/>
              </a:rPr>
              <a:t>	</a:t>
            </a:r>
          </a:p>
          <a:p>
            <a:pPr marL="0" marR="0" lvl="0" indent="0" algn="l" defTabSz="914400" rtl="0" eaLnBrk="1" fontAlgn="auto" latinLnBrk="0" hangingPunct="1">
              <a:lnSpc>
                <a:spcPct val="100000"/>
              </a:lnSpc>
              <a:spcBef>
                <a:spcPct val="0"/>
              </a:spcBef>
              <a:spcAft>
                <a:spcPts val="0"/>
              </a:spcAft>
              <a:buClrTx/>
              <a:buSzTx/>
              <a:buNone/>
              <a:tabLst/>
              <a:defRPr/>
            </a:pPr>
            <a:r>
              <a:rPr kumimoji="0" lang="en-US" altLang="en-US" b="0" i="0" u="none" strike="noStrike" kern="1200" cap="none" spc="0" normalizeH="0" baseline="0" dirty="0">
                <a:ln>
                  <a:noFill/>
                </a:ln>
                <a:solidFill>
                  <a:srgbClr val="000000"/>
                </a:solidFill>
                <a:effectLst/>
                <a:uLnTx/>
                <a:uFillTx/>
                <a:cs typeface="Arial" panose="020B0604020202020204" pitchFamily="34" charset="0"/>
              </a:rPr>
              <a:t>Quotes from these provisions:</a:t>
            </a:r>
          </a:p>
          <a:p>
            <a:pPr marL="407988" indent="-407988">
              <a:buFont typeface="Arial" panose="020B0604020202020204" pitchFamily="34" charset="0"/>
              <a:buChar char="•"/>
            </a:pPr>
            <a:r>
              <a:rPr lang="en-US" altLang="en-US" dirty="0">
                <a:cs typeface="Arial" panose="020B0604020202020204" pitchFamily="34" charset="0"/>
              </a:rPr>
              <a:t>Structures shall be kept free from insect and rodent infestation </a:t>
            </a:r>
          </a:p>
          <a:p>
            <a:pPr marL="407988" indent="-407988">
              <a:buFont typeface="Arial" panose="020B0604020202020204" pitchFamily="34" charset="0"/>
              <a:buChar char="•"/>
            </a:pPr>
            <a:r>
              <a:rPr lang="en-US" altLang="en-US" dirty="0">
                <a:cs typeface="Arial" panose="020B0604020202020204" pitchFamily="34" charset="0"/>
              </a:rPr>
              <a:t>Where…insects or rodents are found… promptly managed by approved processes… not injurious to human health</a:t>
            </a:r>
          </a:p>
          <a:p>
            <a:pPr marL="407988" indent="-407988">
              <a:buFont typeface="Arial" panose="020B0604020202020204" pitchFamily="34" charset="0"/>
              <a:buChar char="•"/>
            </a:pPr>
            <a:r>
              <a:rPr lang="en-US" altLang="en-US" dirty="0">
                <a:cs typeface="Arial" panose="020B0604020202020204" pitchFamily="34" charset="0"/>
              </a:rPr>
              <a:t>Proper precautions to prevent re-infestation</a:t>
            </a:r>
          </a:p>
          <a:p>
            <a:pPr>
              <a:lnSpc>
                <a:spcPct val="100000"/>
              </a:lnSpc>
              <a:spcBef>
                <a:spcPct val="0"/>
              </a:spcBef>
              <a:defRPr/>
            </a:pPr>
            <a:endParaRPr kumimoji="0" lang="en-US" altLang="en-US" b="0" i="0" u="none" strike="noStrike" kern="1200" cap="none" spc="0" normalizeH="0" baseline="0" noProof="0" dirty="0">
              <a:ln>
                <a:noFill/>
              </a:ln>
              <a:solidFill>
                <a:srgbClr val="000000"/>
              </a:solidFill>
              <a:effectLst/>
              <a:uLnTx/>
              <a:uFillTx/>
              <a:cs typeface="Arial" panose="020B0604020202020204" pitchFamily="34" charset="0"/>
            </a:endParaRPr>
          </a:p>
          <a:p>
            <a:pPr marL="228600" marR="0" lvl="0" indent="-228600" algn="ctr"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mn-cs"/>
            </a:endParaRPr>
          </a:p>
        </p:txBody>
      </p:sp>
      <p:sp>
        <p:nvSpPr>
          <p:cNvPr id="175107" name="Rectangle 6">
            <a:extLst>
              <a:ext uri="{FF2B5EF4-FFF2-40B4-BE49-F238E27FC236}">
                <a16:creationId xmlns:a16="http://schemas.microsoft.com/office/drawing/2014/main" id="{C27217C4-03E6-004A-AF62-5E61EEFCA2D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9D9B2D7-4330-B748-B2D3-69C363FD84A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39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endParaRPr>
          </a:p>
        </p:txBody>
      </p:sp>
      <p:sp>
        <p:nvSpPr>
          <p:cNvPr id="175108" name="Rectangle 2">
            <a:extLst>
              <a:ext uri="{FF2B5EF4-FFF2-40B4-BE49-F238E27FC236}">
                <a16:creationId xmlns:a16="http://schemas.microsoft.com/office/drawing/2014/main" id="{B7D4A068-C2AF-CF40-9067-98E9658AE593}"/>
              </a:ext>
            </a:extLst>
          </p:cNvPr>
          <p:cNvSpPr>
            <a:spLocks noGrp="1" noChangeArrowheads="1"/>
          </p:cNvSpPr>
          <p:nvPr>
            <p:ph type="ctrTitle" idx="4294967295"/>
          </p:nvPr>
        </p:nvSpPr>
        <p:spPr>
          <a:xfrm>
            <a:off x="9524" y="-66865"/>
            <a:ext cx="11572875" cy="1058862"/>
          </a:xfrm>
          <a:noFill/>
          <a:ln>
            <a:noFill/>
          </a:ln>
        </p:spPr>
        <p:txBody>
          <a:bodyPr vert="horz" wrap="square" lIns="91440" tIns="45720" rIns="91440" bIns="45720" numCol="1" anchor="t" anchorCtr="0" compatLnSpc="1">
            <a:prstTxWarp prst="textNoShape">
              <a:avLst/>
            </a:prstTxWarp>
            <a:normAutofit fontScale="90000"/>
          </a:bodyPr>
          <a:lstStyle/>
          <a:p>
            <a:r>
              <a:rPr lang="en-US" altLang="en-US" sz="6000" b="1" dirty="0">
                <a:solidFill>
                  <a:srgbClr val="9B2D1F"/>
                </a:solidFill>
                <a:latin typeface="+mn-lt"/>
                <a:ea typeface="+mj-ea"/>
                <a:cs typeface="+mj-cs"/>
              </a:rPr>
              <a:t>What does HUD say about pest control?</a:t>
            </a:r>
          </a:p>
        </p:txBody>
      </p:sp>
      <p:pic>
        <p:nvPicPr>
          <p:cNvPr id="175109" name="Picture 5" descr="openbug">
            <a:extLst>
              <a:ext uri="{FF2B5EF4-FFF2-40B4-BE49-F238E27FC236}">
                <a16:creationId xmlns:a16="http://schemas.microsoft.com/office/drawing/2014/main" id="{B3F0189F-41C1-5F44-9726-D14A125AAD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374981" flipH="1">
            <a:off x="11106149" y="5359693"/>
            <a:ext cx="9525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80489D2-89E8-473B-9CD7-FE3238CC737D}"/>
              </a:ext>
            </a:extLst>
          </p:cNvPr>
          <p:cNvPicPr>
            <a:picLocks noChangeAspect="1"/>
          </p:cNvPicPr>
          <p:nvPr/>
        </p:nvPicPr>
        <p:blipFill>
          <a:blip r:embed="rId4"/>
          <a:stretch>
            <a:fillRect/>
          </a:stretch>
        </p:blipFill>
        <p:spPr>
          <a:xfrm>
            <a:off x="9964488" y="1866864"/>
            <a:ext cx="1937283" cy="1937283"/>
          </a:xfrm>
          <a:prstGeom prst="rect">
            <a:avLst/>
          </a:prstGeom>
        </p:spPr>
      </p:pic>
    </p:spTree>
    <p:extLst>
      <p:ext uri="{BB962C8B-B14F-4D97-AF65-F5344CB8AC3E}">
        <p14:creationId xmlns:p14="http://schemas.microsoft.com/office/powerpoint/2010/main" val="3393740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0A67FD-7E8E-4D41-A422-500B75E8023F}"/>
              </a:ext>
            </a:extLst>
          </p:cNvPr>
          <p:cNvSpPr>
            <a:spLocks noGrp="1"/>
          </p:cNvSpPr>
          <p:nvPr>
            <p:ph type="title"/>
          </p:nvPr>
        </p:nvSpPr>
        <p:spPr>
          <a:xfrm>
            <a:off x="0" y="1"/>
            <a:ext cx="12192000" cy="1737360"/>
          </a:xfrm>
          <a:noFill/>
        </p:spPr>
        <p:txBody>
          <a:bodyPr>
            <a:normAutofit/>
          </a:bodyPr>
          <a:lstStyle/>
          <a:p>
            <a:pPr>
              <a:lnSpc>
                <a:spcPct val="9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5400" b="1" dirty="0">
                <a:solidFill>
                  <a:srgbClr val="9B2D1F"/>
                </a:solidFill>
                <a:latin typeface="+mn-lt"/>
              </a:rPr>
              <a:t>Session One - Meet Your Trainer</a:t>
            </a:r>
          </a:p>
        </p:txBody>
      </p:sp>
      <p:pic>
        <p:nvPicPr>
          <p:cNvPr id="7" name="Picture 6">
            <a:extLst>
              <a:ext uri="{FF2B5EF4-FFF2-40B4-BE49-F238E27FC236}">
                <a16:creationId xmlns:a16="http://schemas.microsoft.com/office/drawing/2014/main" id="{498B7C13-21FC-4A1B-8FEA-1ED64022557F}"/>
              </a:ext>
            </a:extLst>
          </p:cNvPr>
          <p:cNvPicPr>
            <a:picLocks noChangeAspect="1"/>
          </p:cNvPicPr>
          <p:nvPr/>
        </p:nvPicPr>
        <p:blipFill>
          <a:blip r:embed="rId3"/>
          <a:stretch>
            <a:fillRect/>
          </a:stretch>
        </p:blipFill>
        <p:spPr>
          <a:xfrm>
            <a:off x="378523" y="1976371"/>
            <a:ext cx="3899490" cy="3587522"/>
          </a:xfrm>
          <a:prstGeom prst="rect">
            <a:avLst/>
          </a:prstGeom>
        </p:spPr>
      </p:pic>
      <p:sp>
        <p:nvSpPr>
          <p:cNvPr id="2" name="TextBox 1">
            <a:extLst>
              <a:ext uri="{FF2B5EF4-FFF2-40B4-BE49-F238E27FC236}">
                <a16:creationId xmlns:a16="http://schemas.microsoft.com/office/drawing/2014/main" id="{3A7F1614-763A-35C4-21DB-07A3AA976DC2}"/>
              </a:ext>
            </a:extLst>
          </p:cNvPr>
          <p:cNvSpPr txBox="1"/>
          <p:nvPr/>
        </p:nvSpPr>
        <p:spPr>
          <a:xfrm>
            <a:off x="7299702" y="2650210"/>
            <a:ext cx="3626603" cy="369332"/>
          </a:xfrm>
          <a:prstGeom prst="rect">
            <a:avLst/>
          </a:prstGeom>
          <a:noFill/>
        </p:spPr>
        <p:txBody>
          <a:bodyPr wrap="square" rtlCol="0">
            <a:spAutoFit/>
          </a:bodyPr>
          <a:lstStyle/>
          <a:p>
            <a:r>
              <a:rPr lang="en-US" dirty="0"/>
              <a:t>Insert name and info of trainer</a:t>
            </a:r>
          </a:p>
        </p:txBody>
      </p:sp>
    </p:spTree>
    <p:extLst>
      <p:ext uri="{BB962C8B-B14F-4D97-AF65-F5344CB8AC3E}">
        <p14:creationId xmlns:p14="http://schemas.microsoft.com/office/powerpoint/2010/main" val="41340220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extBox 6">
            <a:extLst>
              <a:ext uri="{FF2B5EF4-FFF2-40B4-BE49-F238E27FC236}">
                <a16:creationId xmlns:a16="http://schemas.microsoft.com/office/drawing/2014/main" id="{71FA1E5B-BF0A-4161-A0EC-B25CA5F76BDF}"/>
              </a:ext>
            </a:extLst>
          </p:cNvPr>
          <p:cNvSpPr txBox="1">
            <a:spLocks noChangeArrowheads="1"/>
          </p:cNvSpPr>
          <p:nvPr/>
        </p:nvSpPr>
        <p:spPr bwMode="auto">
          <a:xfrm>
            <a:off x="232642" y="1998527"/>
            <a:ext cx="5563738" cy="42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nSpc>
                <a:spcPct val="90000"/>
              </a:lnSpc>
              <a:spcBef>
                <a:spcPct val="30000"/>
              </a:spcBef>
              <a:buChar char="•"/>
              <a:defRPr sz="3200">
                <a:solidFill>
                  <a:schemeClr val="tx1"/>
                </a:solidFill>
                <a:latin typeface="Arial" panose="020B0604020202020204" pitchFamily="34" charset="0"/>
                <a:ea typeface="Osaka"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9pPr>
          </a:lstStyle>
          <a:p>
            <a:r>
              <a:rPr lang="en-US" altLang="en-US" sz="2800" dirty="0">
                <a:cs typeface="Arial" panose="020B0604020202020204" pitchFamily="34" charset="0"/>
              </a:rPr>
              <a:t>Housing sites must also comply with local housing &amp; habitability codes.</a:t>
            </a:r>
          </a:p>
          <a:p>
            <a:endParaRPr lang="en-US" altLang="en-US" sz="1200" dirty="0">
              <a:cs typeface="Arial" panose="020B0604020202020204" pitchFamily="34" charset="0"/>
            </a:endParaRPr>
          </a:p>
          <a:p>
            <a:r>
              <a:rPr lang="en-US" altLang="en-US" sz="2800" dirty="0">
                <a:cs typeface="Arial" panose="020B0604020202020204" pitchFamily="34" charset="0"/>
              </a:rPr>
              <a:t>The International Property Maintenance Code (IPMC) is an example of a habitability code</a:t>
            </a:r>
          </a:p>
          <a:p>
            <a:endParaRPr lang="en-US" altLang="en-US" sz="1200" dirty="0">
              <a:cs typeface="Arial" panose="020B0604020202020204" pitchFamily="34" charset="0"/>
            </a:endParaRPr>
          </a:p>
          <a:p>
            <a:pPr>
              <a:lnSpc>
                <a:spcPct val="100000"/>
              </a:lnSpc>
              <a:spcBef>
                <a:spcPct val="0"/>
              </a:spcBef>
              <a:defRPr/>
            </a:pPr>
            <a:r>
              <a:rPr lang="en-US" altLang="en-US" sz="2800" dirty="0">
                <a:cs typeface="Arial" panose="020B0604020202020204" pitchFamily="34" charset="0"/>
              </a:rPr>
              <a:t>Do you know…does your community have laws regarding bed bugs?  </a:t>
            </a:r>
          </a:p>
        </p:txBody>
      </p:sp>
      <p:sp>
        <p:nvSpPr>
          <p:cNvPr id="175107" name="Rectangle 6">
            <a:extLst>
              <a:ext uri="{FF2B5EF4-FFF2-40B4-BE49-F238E27FC236}">
                <a16:creationId xmlns:a16="http://schemas.microsoft.com/office/drawing/2014/main" id="{C27217C4-03E6-004A-AF62-5E61EEFCA2D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9D9B2D7-4330-B748-B2D3-69C363FD84A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40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endParaRPr>
          </a:p>
        </p:txBody>
      </p:sp>
      <p:pic>
        <p:nvPicPr>
          <p:cNvPr id="175109" name="Picture 5" descr="openbug">
            <a:extLst>
              <a:ext uri="{FF2B5EF4-FFF2-40B4-BE49-F238E27FC236}">
                <a16:creationId xmlns:a16="http://schemas.microsoft.com/office/drawing/2014/main" id="{B3F0189F-41C1-5F44-9726-D14A125AAD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8499360" flipH="1">
            <a:off x="11048782" y="335380"/>
            <a:ext cx="9525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1F62AA9-67B9-456A-B3C1-7C872DE06548}"/>
              </a:ext>
            </a:extLst>
          </p:cNvPr>
          <p:cNvPicPr>
            <a:picLocks noChangeAspect="1"/>
          </p:cNvPicPr>
          <p:nvPr/>
        </p:nvPicPr>
        <p:blipFill>
          <a:blip r:embed="rId4"/>
          <a:stretch>
            <a:fillRect/>
          </a:stretch>
        </p:blipFill>
        <p:spPr>
          <a:xfrm>
            <a:off x="7841557" y="1473494"/>
            <a:ext cx="4117801" cy="47354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2">
            <a:extLst>
              <a:ext uri="{FF2B5EF4-FFF2-40B4-BE49-F238E27FC236}">
                <a16:creationId xmlns:a16="http://schemas.microsoft.com/office/drawing/2014/main" id="{3601EC92-50C3-45BC-AA51-03DAEBE12B9D}"/>
              </a:ext>
            </a:extLst>
          </p:cNvPr>
          <p:cNvSpPr txBox="1">
            <a:spLocks noChangeArrowheads="1"/>
          </p:cNvSpPr>
          <p:nvPr/>
        </p:nvSpPr>
        <p:spPr>
          <a:xfrm>
            <a:off x="389106" y="158932"/>
            <a:ext cx="10336951" cy="1588776"/>
          </a:xfrm>
          <a:prstGeom prst="rect">
            <a:avLst/>
          </a:prstGeom>
          <a:noFill/>
          <a:ln>
            <a:noFill/>
          </a:ln>
        </p:spPr>
        <p:txBody>
          <a:bodyPr vert="horz" wrap="square" lIns="91440" tIns="45720" rIns="91440" bIns="45720" numCol="1" rtlCol="0" anchor="t"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ltLang="en-US" sz="5400" b="1" dirty="0">
                <a:solidFill>
                  <a:srgbClr val="9B2D1F"/>
                </a:solidFill>
                <a:latin typeface="+mn-lt"/>
              </a:rPr>
              <a:t>What do your local codes say about pest control?</a:t>
            </a:r>
          </a:p>
        </p:txBody>
      </p:sp>
      <p:pic>
        <p:nvPicPr>
          <p:cNvPr id="9" name="Picture 8">
            <a:extLst>
              <a:ext uri="{FF2B5EF4-FFF2-40B4-BE49-F238E27FC236}">
                <a16:creationId xmlns:a16="http://schemas.microsoft.com/office/drawing/2014/main" id="{E557F667-0CCF-4216-815E-2C8B444CBA6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553951" y="2464507"/>
            <a:ext cx="4328284" cy="3246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6332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6">
            <a:extLst>
              <a:ext uri="{FF2B5EF4-FFF2-40B4-BE49-F238E27FC236}">
                <a16:creationId xmlns:a16="http://schemas.microsoft.com/office/drawing/2014/main" id="{43C4EAB4-F1EA-9F4F-B94B-F1DB77C7B9D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7F66720-78F0-B041-B655-2757BAFA1EE6}" type="slidenum">
              <a:rPr kumimoji="0" lang="en-US" altLang="en-US" sz="1400" b="0" i="0" u="none" strike="noStrike" kern="1200" cap="none" spc="0" normalizeH="0" baseline="0" noProof="0">
                <a:ln>
                  <a:noFill/>
                </a:ln>
                <a:solidFill>
                  <a:schemeClr val="bg1"/>
                </a:solidFill>
                <a:effectLst/>
                <a:uLnTx/>
                <a:uFillTx/>
                <a:latin typeface="Arial" panose="020B0604020202020204" pitchFamily="34" charset="0"/>
                <a:ea typeface="Osaka" panose="020B06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41</a:t>
            </a:fld>
            <a:endPar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ea typeface="Osaka" panose="020B0600000000000000" pitchFamily="34" charset="-128"/>
              <a:cs typeface="+mn-cs"/>
            </a:endParaRPr>
          </a:p>
        </p:txBody>
      </p:sp>
      <p:sp>
        <p:nvSpPr>
          <p:cNvPr id="181251" name="Rectangle 2">
            <a:extLst>
              <a:ext uri="{FF2B5EF4-FFF2-40B4-BE49-F238E27FC236}">
                <a16:creationId xmlns:a16="http://schemas.microsoft.com/office/drawing/2014/main" id="{AFB7928A-6B2F-CB4F-BF08-EC74F9CFDAFC}"/>
              </a:ext>
            </a:extLst>
          </p:cNvPr>
          <p:cNvSpPr>
            <a:spLocks noGrp="1" noChangeArrowheads="1"/>
          </p:cNvSpPr>
          <p:nvPr>
            <p:ph type="title" idx="4294967295"/>
          </p:nvPr>
        </p:nvSpPr>
        <p:spPr>
          <a:xfrm>
            <a:off x="314325" y="474663"/>
            <a:ext cx="11877675" cy="966787"/>
          </a:xfrm>
          <a:noFill/>
          <a:ln>
            <a:noFill/>
          </a:ln>
        </p:spPr>
        <p:txBody>
          <a:bodyPr vert="horz" wrap="square" lIns="91440" tIns="45720" rIns="91440" bIns="45720" numCol="1" anchor="t" anchorCtr="0" compatLnSpc="1">
            <a:prstTxWarp prst="textNoShape">
              <a:avLst/>
            </a:prstTxWarp>
            <a:noAutofit/>
          </a:bodyPr>
          <a:lstStyle/>
          <a:p>
            <a:r>
              <a:rPr lang="en-US" altLang="en-US" sz="6000" b="1" dirty="0">
                <a:solidFill>
                  <a:srgbClr val="9B2D1F"/>
                </a:solidFill>
                <a:latin typeface="+mn-lt"/>
                <a:ea typeface="+mj-ea"/>
                <a:cs typeface="+mj-cs"/>
              </a:rPr>
              <a:t>HUD’</a:t>
            </a:r>
            <a:r>
              <a:rPr lang="en-US" altLang="ja-JP" sz="6000" b="1" dirty="0">
                <a:solidFill>
                  <a:srgbClr val="9B2D1F"/>
                </a:solidFill>
                <a:latin typeface="+mn-lt"/>
                <a:ea typeface="+mj-ea"/>
                <a:cs typeface="+mj-cs"/>
              </a:rPr>
              <a:t>s Guidance on IPM</a:t>
            </a:r>
            <a:endParaRPr lang="en-US" altLang="en-US" sz="6000" b="1" dirty="0">
              <a:solidFill>
                <a:srgbClr val="9B2D1F"/>
              </a:solidFill>
              <a:latin typeface="+mn-lt"/>
              <a:ea typeface="+mj-ea"/>
              <a:cs typeface="+mj-cs"/>
            </a:endParaRPr>
          </a:p>
        </p:txBody>
      </p:sp>
      <p:sp>
        <p:nvSpPr>
          <p:cNvPr id="210948" name="Rectangle 5">
            <a:extLst>
              <a:ext uri="{FF2B5EF4-FFF2-40B4-BE49-F238E27FC236}">
                <a16:creationId xmlns:a16="http://schemas.microsoft.com/office/drawing/2014/main" id="{79B1AC1B-7285-42FE-8EF9-495BB01E18D0}"/>
              </a:ext>
            </a:extLst>
          </p:cNvPr>
          <p:cNvSpPr>
            <a:spLocks noChangeArrowheads="1"/>
          </p:cNvSpPr>
          <p:nvPr/>
        </p:nvSpPr>
        <p:spPr bwMode="auto">
          <a:xfrm>
            <a:off x="815164" y="2079052"/>
            <a:ext cx="9836353" cy="4304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30000"/>
              </a:spcBef>
              <a:buChar char="•"/>
              <a:defRPr sz="3200">
                <a:solidFill>
                  <a:schemeClr val="tx1"/>
                </a:solidFill>
                <a:latin typeface="Arial" panose="020B0604020202020204" pitchFamily="34" charset="0"/>
                <a:ea typeface="Osaka"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9pPr>
          </a:lstStyle>
          <a:p>
            <a:pPr marL="342900" marR="0" lvl="0" indent="-342900" algn="l" defTabSz="914400" rtl="0" eaLnBrk="1" fontAlgn="auto" latinLnBrk="0" hangingPunct="1">
              <a:lnSpc>
                <a:spcPct val="80000"/>
              </a:lnSpc>
              <a:spcBef>
                <a:spcPct val="30000"/>
              </a:spcBef>
              <a:spcAft>
                <a:spcPts val="0"/>
              </a:spcAft>
              <a:buClrTx/>
              <a:buSzTx/>
              <a:buFontTx/>
              <a:buChar char="•"/>
              <a:tabLst/>
              <a:defRPr/>
            </a:pPr>
            <a:r>
              <a:rPr kumimoji="0" lang="en-US" altLang="ja-JP" sz="3200" b="0"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mn-cs"/>
              </a:rPr>
              <a:t>Ensure efficacy of pest elimination</a:t>
            </a:r>
          </a:p>
          <a:p>
            <a:pPr marL="342900" marR="0" lvl="0" indent="-342900" algn="l" defTabSz="914400" rtl="0" eaLnBrk="1" fontAlgn="auto" latinLnBrk="0" hangingPunct="1">
              <a:lnSpc>
                <a:spcPct val="80000"/>
              </a:lnSpc>
              <a:spcBef>
                <a:spcPct val="30000"/>
              </a:spcBef>
              <a:spcAft>
                <a:spcPts val="0"/>
              </a:spcAft>
              <a:buClrTx/>
              <a:buSzTx/>
              <a:buFontTx/>
              <a:buChar char="•"/>
              <a:tabLst/>
              <a:defRPr/>
            </a:pPr>
            <a:r>
              <a:rPr kumimoji="0" lang="en-US" altLang="ja-JP" sz="3200" b="0"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mn-cs"/>
              </a:rPr>
              <a:t>Protect health of residents, staff and the environment</a:t>
            </a:r>
          </a:p>
          <a:p>
            <a:pPr marL="342900" marR="0" lvl="0" indent="-342900" algn="l" defTabSz="914400" rtl="0" eaLnBrk="1" fontAlgn="auto" latinLnBrk="0" hangingPunct="1">
              <a:lnSpc>
                <a:spcPct val="80000"/>
              </a:lnSpc>
              <a:spcBef>
                <a:spcPct val="30000"/>
              </a:spcBef>
              <a:spcAft>
                <a:spcPts val="0"/>
              </a:spcAft>
              <a:buClrTx/>
              <a:buSzTx/>
              <a:buFontTx/>
              <a:buChar char="•"/>
              <a:tabLst/>
              <a:defRPr/>
            </a:pPr>
            <a:r>
              <a:rPr kumimoji="0" lang="en-US" altLang="ja-JP" sz="3200" b="0"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mn-cs"/>
              </a:rPr>
              <a:t>Extend the useful life of a building</a:t>
            </a:r>
          </a:p>
          <a:p>
            <a:pPr marL="342900" marR="0" lvl="0" indent="-342900" algn="l" defTabSz="914400" rtl="0" eaLnBrk="1" fontAlgn="auto" latinLnBrk="0" hangingPunct="1">
              <a:lnSpc>
                <a:spcPct val="80000"/>
              </a:lnSpc>
              <a:spcBef>
                <a:spcPct val="30000"/>
              </a:spcBef>
              <a:spcAft>
                <a:spcPts val="0"/>
              </a:spcAft>
              <a:buClrTx/>
              <a:buSzTx/>
              <a:buFontTx/>
              <a:buChar char="•"/>
              <a:tabLst/>
              <a:defRPr/>
            </a:pPr>
            <a:r>
              <a:rPr kumimoji="0" lang="en-US" altLang="ja-JP" sz="3200" b="0"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mn-cs"/>
              </a:rPr>
              <a:t>Generate significant savings that could offset the costs of the pest control</a:t>
            </a:r>
          </a:p>
          <a:p>
            <a:pPr marL="0" marR="0" lvl="0" indent="0" algn="l" defTabSz="914400" rtl="0" eaLnBrk="1" fontAlgn="auto" latinLnBrk="0" hangingPunct="1">
              <a:lnSpc>
                <a:spcPct val="80000"/>
              </a:lnSpc>
              <a:spcBef>
                <a:spcPct val="30000"/>
              </a:spcBef>
              <a:spcAft>
                <a:spcPts val="0"/>
              </a:spcAft>
              <a:buClrTx/>
              <a:buSzTx/>
              <a:buFontTx/>
              <a:buNone/>
              <a:tabLst/>
              <a:defRPr/>
            </a:pPr>
            <a:endParaRPr kumimoji="0" lang="en-US" altLang="en-US" sz="1100" b="0" i="1" u="none" strike="noStrike" kern="1200" cap="none" spc="0" normalizeH="0" baseline="0" noProof="0" dirty="0">
              <a:ln>
                <a:noFill/>
              </a:ln>
              <a:solidFill>
                <a:srgbClr val="000000"/>
              </a:solidFill>
              <a:effectLst/>
              <a:uLnTx/>
              <a:uFillTx/>
              <a:latin typeface="Arial" panose="020B0604020202020204" pitchFamily="34" charset="0"/>
              <a:ea typeface="Osaka" charset="-128"/>
              <a:cs typeface="+mn-cs"/>
            </a:endParaRPr>
          </a:p>
          <a:p>
            <a:pPr marL="0" marR="0" lvl="0" indent="0" algn="l" defTabSz="914400" rtl="0" eaLnBrk="1" fontAlgn="auto" latinLnBrk="0" hangingPunct="1">
              <a:lnSpc>
                <a:spcPct val="80000"/>
              </a:lnSpc>
              <a:spcBef>
                <a:spcPct val="30000"/>
              </a:spcBef>
              <a:spcAft>
                <a:spcPts val="0"/>
              </a:spcAft>
              <a:buClrTx/>
              <a:buSzTx/>
              <a:buFontTx/>
              <a:buNone/>
              <a:tabLst/>
              <a:defRPr/>
            </a:pPr>
            <a:r>
              <a:rPr kumimoji="0" lang="en-US" altLang="en-US" sz="2800" b="0" i="1" u="none" strike="noStrike" kern="1200" cap="none" spc="0" normalizeH="0" baseline="0" noProof="0" dirty="0">
                <a:ln>
                  <a:noFill/>
                </a:ln>
                <a:solidFill>
                  <a:srgbClr val="000000"/>
                </a:solidFill>
                <a:effectLst/>
                <a:uLnTx/>
                <a:uFillTx/>
                <a:latin typeface="Arial" panose="020B0604020202020204" pitchFamily="34" charset="0"/>
                <a:ea typeface="Osaka" charset="-128"/>
                <a:cs typeface="+mn-cs"/>
              </a:rPr>
              <a:t>IPM effectively eliminates pests in safer and longer-term, cost-effective ways than traditional pesticide treatments.</a:t>
            </a:r>
          </a:p>
          <a:p>
            <a:pPr marL="0" indent="0">
              <a:lnSpc>
                <a:spcPct val="80000"/>
              </a:lnSpc>
              <a:buNone/>
              <a:defRPr/>
            </a:pPr>
            <a:endParaRPr lang="en-US" altLang="en-US" sz="1050" i="1" dirty="0">
              <a:solidFill>
                <a:srgbClr val="000000"/>
              </a:solidFill>
            </a:endParaRPr>
          </a:p>
          <a:p>
            <a:pPr marL="0" indent="0">
              <a:lnSpc>
                <a:spcPct val="80000"/>
              </a:lnSpc>
              <a:buNone/>
              <a:defRPr/>
            </a:pPr>
            <a:r>
              <a:rPr lang="en-US" altLang="en-US" sz="1800" dirty="0">
                <a:solidFill>
                  <a:srgbClr val="000000"/>
                </a:solidFill>
                <a:cs typeface="Arial" panose="020B0604020202020204" pitchFamily="34" charset="0"/>
              </a:rPr>
              <a:t>Promotion of Integrated Pest Management (PIH 2011-22)</a:t>
            </a:r>
          </a:p>
          <a:p>
            <a:pPr marL="0" marR="0" lvl="0" indent="0" algn="l" defTabSz="914400" rtl="0" eaLnBrk="1" fontAlgn="auto" latinLnBrk="0" hangingPunct="1">
              <a:lnSpc>
                <a:spcPct val="80000"/>
              </a:lnSpc>
              <a:spcBef>
                <a:spcPct val="30000"/>
              </a:spcBef>
              <a:spcAft>
                <a:spcPts val="0"/>
              </a:spcAft>
              <a:buClrTx/>
              <a:buSzTx/>
              <a:buFontTx/>
              <a:buNone/>
              <a:tabLst/>
              <a:defRPr/>
            </a:pPr>
            <a:endParaRPr kumimoji="0" lang="en-US" altLang="en-US" sz="3200" b="0" i="1" u="none" strike="noStrike" kern="1200" cap="none" spc="0" normalizeH="0" baseline="0" noProof="0" dirty="0">
              <a:ln>
                <a:noFill/>
              </a:ln>
              <a:solidFill>
                <a:srgbClr val="000000"/>
              </a:solidFill>
              <a:effectLst/>
              <a:uLnTx/>
              <a:uFillTx/>
              <a:latin typeface="Arial" panose="020B0604020202020204" pitchFamily="34" charset="0"/>
              <a:ea typeface="Osaka" charset="-128"/>
              <a:cs typeface="+mn-cs"/>
            </a:endParaRPr>
          </a:p>
        </p:txBody>
      </p:sp>
      <p:pic>
        <p:nvPicPr>
          <p:cNvPr id="5" name="Picture 4">
            <a:extLst>
              <a:ext uri="{FF2B5EF4-FFF2-40B4-BE49-F238E27FC236}">
                <a16:creationId xmlns:a16="http://schemas.microsoft.com/office/drawing/2014/main" id="{881ECA61-752C-4EED-9C70-18AF3614C336}"/>
              </a:ext>
            </a:extLst>
          </p:cNvPr>
          <p:cNvPicPr>
            <a:picLocks noChangeAspect="1"/>
          </p:cNvPicPr>
          <p:nvPr/>
        </p:nvPicPr>
        <p:blipFill>
          <a:blip r:embed="rId3"/>
          <a:stretch>
            <a:fillRect/>
          </a:stretch>
        </p:blipFill>
        <p:spPr>
          <a:xfrm>
            <a:off x="10160000" y="1658509"/>
            <a:ext cx="1770491" cy="1770491"/>
          </a:xfrm>
          <a:prstGeom prst="rect">
            <a:avLst/>
          </a:prstGeom>
        </p:spPr>
      </p:pic>
    </p:spTree>
    <p:extLst>
      <p:ext uri="{BB962C8B-B14F-4D97-AF65-F5344CB8AC3E}">
        <p14:creationId xmlns:p14="http://schemas.microsoft.com/office/powerpoint/2010/main" val="23613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09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09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09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09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0948">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094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6">
            <a:extLst>
              <a:ext uri="{FF2B5EF4-FFF2-40B4-BE49-F238E27FC236}">
                <a16:creationId xmlns:a16="http://schemas.microsoft.com/office/drawing/2014/main" id="{43C4EAB4-F1EA-9F4F-B94B-F1DB77C7B9D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7F66720-78F0-B041-B655-2757BAFA1EE6}" type="slidenum">
              <a:rPr kumimoji="0" lang="en-US" altLang="en-US" sz="1400" b="0" i="0" u="none" strike="noStrike" kern="1200" cap="none" spc="0" normalizeH="0" baseline="0" noProof="0">
                <a:ln>
                  <a:noFill/>
                </a:ln>
                <a:solidFill>
                  <a:schemeClr val="bg1"/>
                </a:solidFill>
                <a:effectLst/>
                <a:uLnTx/>
                <a:uFillTx/>
                <a:latin typeface="Arial" panose="020B0604020202020204" pitchFamily="34" charset="0"/>
                <a:ea typeface="Osaka" panose="020B06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42</a:t>
            </a:fld>
            <a:endPar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ea typeface="Osaka" panose="020B0600000000000000" pitchFamily="34" charset="-128"/>
              <a:cs typeface="+mn-cs"/>
            </a:endParaRPr>
          </a:p>
        </p:txBody>
      </p:sp>
      <p:sp>
        <p:nvSpPr>
          <p:cNvPr id="181251" name="Rectangle 2">
            <a:extLst>
              <a:ext uri="{FF2B5EF4-FFF2-40B4-BE49-F238E27FC236}">
                <a16:creationId xmlns:a16="http://schemas.microsoft.com/office/drawing/2014/main" id="{AFB7928A-6B2F-CB4F-BF08-EC74F9CFDAFC}"/>
              </a:ext>
            </a:extLst>
          </p:cNvPr>
          <p:cNvSpPr>
            <a:spLocks noGrp="1" noChangeArrowheads="1"/>
          </p:cNvSpPr>
          <p:nvPr>
            <p:ph type="title" idx="4294967295"/>
          </p:nvPr>
        </p:nvSpPr>
        <p:spPr>
          <a:xfrm>
            <a:off x="0" y="474663"/>
            <a:ext cx="9608949" cy="1595437"/>
          </a:xfrm>
          <a:noFill/>
          <a:ln>
            <a:noFill/>
          </a:ln>
        </p:spPr>
        <p:txBody>
          <a:bodyPr vert="horz" wrap="square" lIns="91440" tIns="45720" rIns="91440" bIns="45720" numCol="1" anchor="t" anchorCtr="0" compatLnSpc="1">
            <a:prstTxWarp prst="textNoShape">
              <a:avLst/>
            </a:prstTxWarp>
            <a:noAutofit/>
          </a:bodyPr>
          <a:lstStyle/>
          <a:p>
            <a:r>
              <a:rPr lang="en-US" altLang="en-US" sz="6000" b="1" dirty="0">
                <a:solidFill>
                  <a:srgbClr val="9B2D1F"/>
                </a:solidFill>
                <a:latin typeface="+mn-lt"/>
                <a:ea typeface="+mj-ea"/>
                <a:cs typeface="+mj-cs"/>
              </a:rPr>
              <a:t>HUD’</a:t>
            </a:r>
            <a:r>
              <a:rPr lang="en-US" altLang="ja-JP" sz="6000" b="1" dirty="0">
                <a:solidFill>
                  <a:srgbClr val="9B2D1F"/>
                </a:solidFill>
                <a:latin typeface="+mn-lt"/>
                <a:ea typeface="+mj-ea"/>
                <a:cs typeface="+mj-cs"/>
              </a:rPr>
              <a:t>s Guidance on IPM</a:t>
            </a:r>
            <a:endParaRPr lang="en-US" altLang="en-US" sz="6000" b="1" dirty="0">
              <a:solidFill>
                <a:srgbClr val="9B2D1F"/>
              </a:solidFill>
              <a:latin typeface="+mn-lt"/>
              <a:ea typeface="+mj-ea"/>
              <a:cs typeface="+mj-cs"/>
            </a:endParaRPr>
          </a:p>
        </p:txBody>
      </p:sp>
      <p:sp>
        <p:nvSpPr>
          <p:cNvPr id="210948" name="Rectangle 5">
            <a:extLst>
              <a:ext uri="{FF2B5EF4-FFF2-40B4-BE49-F238E27FC236}">
                <a16:creationId xmlns:a16="http://schemas.microsoft.com/office/drawing/2014/main" id="{79B1AC1B-7285-42FE-8EF9-495BB01E18D0}"/>
              </a:ext>
            </a:extLst>
          </p:cNvPr>
          <p:cNvSpPr>
            <a:spLocks noChangeArrowheads="1"/>
          </p:cNvSpPr>
          <p:nvPr/>
        </p:nvSpPr>
        <p:spPr bwMode="auto">
          <a:xfrm>
            <a:off x="325223" y="2465215"/>
            <a:ext cx="6963109" cy="192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30000"/>
              </a:spcBef>
              <a:buChar char="•"/>
              <a:defRPr sz="3200">
                <a:solidFill>
                  <a:schemeClr val="tx1"/>
                </a:solidFill>
                <a:latin typeface="Arial" panose="020B0604020202020204" pitchFamily="34" charset="0"/>
                <a:ea typeface="Osaka"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charset="-128"/>
              </a:defRPr>
            </a:lvl9pPr>
          </a:lstStyle>
          <a:p>
            <a:pPr marL="0" indent="0">
              <a:lnSpc>
                <a:spcPct val="80000"/>
              </a:lnSpc>
              <a:buNone/>
              <a:defRPr/>
            </a:pPr>
            <a:endParaRPr lang="en-US" altLang="en-US" sz="1400" i="1" dirty="0">
              <a:solidFill>
                <a:srgbClr val="000000"/>
              </a:solidFill>
            </a:endParaRPr>
          </a:p>
          <a:p>
            <a:pPr marL="0" indent="0">
              <a:lnSpc>
                <a:spcPct val="80000"/>
              </a:lnSpc>
              <a:buNone/>
              <a:defRPr/>
            </a:pPr>
            <a:r>
              <a:rPr lang="en-US" altLang="en-US" sz="2800" dirty="0">
                <a:solidFill>
                  <a:srgbClr val="000000"/>
                </a:solidFill>
                <a:cs typeface="Arial" panose="020B0604020202020204" pitchFamily="34" charset="0"/>
              </a:rPr>
              <a:t>Promotion of Integrated Pest Management (PIH 2011-22)</a:t>
            </a:r>
          </a:p>
          <a:p>
            <a:pPr marL="0" indent="0">
              <a:lnSpc>
                <a:spcPct val="80000"/>
              </a:lnSpc>
              <a:buNone/>
              <a:defRPr/>
            </a:pPr>
            <a:endParaRPr lang="en-US" altLang="en-US" sz="2800" dirty="0">
              <a:solidFill>
                <a:srgbClr val="000000"/>
              </a:solidFill>
              <a:cs typeface="Arial" panose="020B0604020202020204" pitchFamily="34" charset="0"/>
            </a:endParaRPr>
          </a:p>
          <a:p>
            <a:pPr marL="0" indent="0">
              <a:lnSpc>
                <a:spcPct val="80000"/>
              </a:lnSpc>
              <a:buNone/>
              <a:defRPr/>
            </a:pPr>
            <a:r>
              <a:rPr lang="en-US" altLang="en-US" sz="2800" dirty="0">
                <a:solidFill>
                  <a:srgbClr val="000000"/>
                </a:solidFill>
                <a:cs typeface="Arial" panose="020B0604020202020204" pitchFamily="34" charset="0"/>
              </a:rPr>
              <a:t>Find this guidance at HUD.gov</a:t>
            </a:r>
          </a:p>
          <a:p>
            <a:pPr marL="0" marR="0" lvl="0" indent="0" algn="l" defTabSz="914400" rtl="0" eaLnBrk="1" fontAlgn="auto" latinLnBrk="0" hangingPunct="1">
              <a:lnSpc>
                <a:spcPct val="80000"/>
              </a:lnSpc>
              <a:spcBef>
                <a:spcPct val="30000"/>
              </a:spcBef>
              <a:spcAft>
                <a:spcPts val="0"/>
              </a:spcAft>
              <a:buClrTx/>
              <a:buSzTx/>
              <a:buFontTx/>
              <a:buNone/>
              <a:tabLst/>
              <a:defRPr/>
            </a:pPr>
            <a:endParaRPr kumimoji="0" lang="en-US" altLang="en-US" sz="4400" b="0" i="1" u="none" strike="noStrike" kern="1200" cap="none" spc="0" normalizeH="0" baseline="0" noProof="0" dirty="0">
              <a:ln>
                <a:noFill/>
              </a:ln>
              <a:solidFill>
                <a:srgbClr val="000000"/>
              </a:solidFill>
              <a:effectLst/>
              <a:uLnTx/>
              <a:uFillTx/>
              <a:latin typeface="Arial" panose="020B0604020202020204" pitchFamily="34" charset="0"/>
              <a:ea typeface="Osaka" charset="-128"/>
              <a:cs typeface="+mn-cs"/>
            </a:endParaRPr>
          </a:p>
        </p:txBody>
      </p:sp>
      <p:pic>
        <p:nvPicPr>
          <p:cNvPr id="5" name="Picture 4">
            <a:extLst>
              <a:ext uri="{FF2B5EF4-FFF2-40B4-BE49-F238E27FC236}">
                <a16:creationId xmlns:a16="http://schemas.microsoft.com/office/drawing/2014/main" id="{881ECA61-752C-4EED-9C70-18AF3614C336}"/>
              </a:ext>
            </a:extLst>
          </p:cNvPr>
          <p:cNvPicPr>
            <a:picLocks noChangeAspect="1"/>
          </p:cNvPicPr>
          <p:nvPr/>
        </p:nvPicPr>
        <p:blipFill>
          <a:blip r:embed="rId3"/>
          <a:stretch>
            <a:fillRect/>
          </a:stretch>
        </p:blipFill>
        <p:spPr>
          <a:xfrm>
            <a:off x="4873909" y="4912962"/>
            <a:ext cx="1808513" cy="1808513"/>
          </a:xfrm>
          <a:prstGeom prst="rect">
            <a:avLst/>
          </a:prstGeom>
        </p:spPr>
      </p:pic>
      <p:pic>
        <p:nvPicPr>
          <p:cNvPr id="3" name="Picture 2">
            <a:extLst>
              <a:ext uri="{FF2B5EF4-FFF2-40B4-BE49-F238E27FC236}">
                <a16:creationId xmlns:a16="http://schemas.microsoft.com/office/drawing/2014/main" id="{F12569C9-8FE8-4B10-BEBD-14F18D70EB19}"/>
              </a:ext>
            </a:extLst>
          </p:cNvPr>
          <p:cNvPicPr>
            <a:picLocks noChangeAspect="1"/>
          </p:cNvPicPr>
          <p:nvPr/>
        </p:nvPicPr>
        <p:blipFill>
          <a:blip r:embed="rId4"/>
          <a:stretch>
            <a:fillRect/>
          </a:stretch>
        </p:blipFill>
        <p:spPr>
          <a:xfrm>
            <a:off x="7367482" y="1913510"/>
            <a:ext cx="3521920" cy="4599431"/>
          </a:xfrm>
          <a:prstGeom prst="rect">
            <a:avLst/>
          </a:prstGeom>
          <a:ln w="19050">
            <a:solidFill>
              <a:schemeClr val="tx1"/>
            </a:solidFill>
          </a:ln>
        </p:spPr>
      </p:pic>
    </p:spTree>
    <p:extLst>
      <p:ext uri="{BB962C8B-B14F-4D97-AF65-F5344CB8AC3E}">
        <p14:creationId xmlns:p14="http://schemas.microsoft.com/office/powerpoint/2010/main" val="6823931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C2DEB3-9710-4A77-9347-929465C79458}"/>
              </a:ext>
            </a:extLst>
          </p:cNvPr>
          <p:cNvSpPr/>
          <p:nvPr/>
        </p:nvSpPr>
        <p:spPr>
          <a:xfrm>
            <a:off x="1075764" y="1635295"/>
            <a:ext cx="10596283" cy="372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396" name="Rectangle 3">
            <a:extLst>
              <a:ext uri="{FF2B5EF4-FFF2-40B4-BE49-F238E27FC236}">
                <a16:creationId xmlns:a16="http://schemas.microsoft.com/office/drawing/2014/main" id="{19EC55DF-7761-3846-8CF7-7CDD31872A09}"/>
              </a:ext>
            </a:extLst>
          </p:cNvPr>
          <p:cNvSpPr>
            <a:spLocks noGrp="1" noChangeArrowheads="1"/>
          </p:cNvSpPr>
          <p:nvPr>
            <p:ph type="title"/>
          </p:nvPr>
        </p:nvSpPr>
        <p:spPr>
          <a:xfrm>
            <a:off x="313899" y="304799"/>
            <a:ext cx="11778017" cy="1081597"/>
          </a:xfrm>
          <a:noFill/>
          <a:ln>
            <a:noFill/>
          </a:ln>
        </p:spPr>
        <p:txBody>
          <a:bodyPr vert="horz" wrap="square" lIns="91440" tIns="45720" rIns="91440" bIns="45720" numCol="1" anchor="ctr" anchorCtr="0" compatLnSpc="1">
            <a:prstTxWarp prst="textNoShape">
              <a:avLst/>
            </a:prstTxWarp>
            <a:noAutofit/>
          </a:bodyPr>
          <a:lstStyle/>
          <a:p>
            <a:r>
              <a:rPr lang="en-US" altLang="en-US" sz="6000" b="1" dirty="0">
                <a:solidFill>
                  <a:srgbClr val="9B2D1F"/>
                </a:solidFill>
                <a:latin typeface="+mn-lt"/>
                <a:ea typeface="+mj-ea"/>
                <a:cs typeface="+mj-cs"/>
              </a:rPr>
              <a:t>Documentation is key</a:t>
            </a:r>
          </a:p>
        </p:txBody>
      </p:sp>
      <p:sp>
        <p:nvSpPr>
          <p:cNvPr id="187397" name="Rectangle 4">
            <a:extLst>
              <a:ext uri="{FF2B5EF4-FFF2-40B4-BE49-F238E27FC236}">
                <a16:creationId xmlns:a16="http://schemas.microsoft.com/office/drawing/2014/main" id="{03E7F0AB-218D-FA4B-B5CC-BD45C1BA26E4}"/>
              </a:ext>
            </a:extLst>
          </p:cNvPr>
          <p:cNvSpPr>
            <a:spLocks noGrp="1" noChangeArrowheads="1"/>
          </p:cNvSpPr>
          <p:nvPr>
            <p:ph idx="1"/>
          </p:nvPr>
        </p:nvSpPr>
        <p:spPr>
          <a:xfrm>
            <a:off x="275914" y="2008093"/>
            <a:ext cx="7172476" cy="4031563"/>
          </a:xfrm>
        </p:spPr>
        <p:txBody>
          <a:bodyPr>
            <a:normAutofit/>
          </a:bodyPr>
          <a:lstStyle/>
          <a:p>
            <a:pPr>
              <a:spcBef>
                <a:spcPts val="600"/>
              </a:spcBef>
              <a:buNone/>
            </a:pPr>
            <a:r>
              <a:rPr lang="en-US" altLang="en-US" sz="4200" dirty="0">
                <a:solidFill>
                  <a:schemeClr val="tx1"/>
                </a:solidFill>
              </a:rPr>
              <a:t>One IPM log in each building to:</a:t>
            </a:r>
          </a:p>
          <a:p>
            <a:pPr marL="287338" indent="-287338">
              <a:spcBef>
                <a:spcPts val="600"/>
              </a:spcBef>
              <a:buClr>
                <a:schemeClr val="accent2"/>
              </a:buClr>
              <a:buFont typeface="Arial" panose="020B0604020202020204" pitchFamily="34" charset="0"/>
              <a:buChar char="•"/>
            </a:pPr>
            <a:r>
              <a:rPr lang="en-US" altLang="en-US" sz="4200" dirty="0">
                <a:solidFill>
                  <a:schemeClr val="tx1"/>
                </a:solidFill>
              </a:rPr>
              <a:t>Track pest population</a:t>
            </a:r>
          </a:p>
          <a:p>
            <a:pPr marL="287338" indent="-287338">
              <a:spcBef>
                <a:spcPts val="600"/>
              </a:spcBef>
              <a:buClr>
                <a:schemeClr val="accent2"/>
              </a:buClr>
              <a:buFont typeface="Arial" panose="020B0604020202020204" pitchFamily="34" charset="0"/>
              <a:buChar char="•"/>
            </a:pPr>
            <a:r>
              <a:rPr lang="en-US" altLang="en-US" sz="4200" dirty="0">
                <a:solidFill>
                  <a:schemeClr val="tx1"/>
                </a:solidFill>
              </a:rPr>
              <a:t>Identify focus units</a:t>
            </a:r>
          </a:p>
          <a:p>
            <a:pPr marL="287338" indent="-287338">
              <a:spcBef>
                <a:spcPts val="600"/>
              </a:spcBef>
              <a:buClr>
                <a:schemeClr val="accent2"/>
              </a:buClr>
              <a:buFont typeface="Arial" panose="020B0604020202020204" pitchFamily="34" charset="0"/>
              <a:buChar char="•"/>
            </a:pPr>
            <a:r>
              <a:rPr lang="en-US" altLang="en-US" sz="4200" dirty="0">
                <a:solidFill>
                  <a:schemeClr val="tx1"/>
                </a:solidFill>
              </a:rPr>
              <a:t>Ensure prompt action</a:t>
            </a:r>
          </a:p>
          <a:p>
            <a:pPr marL="287338" indent="-287338">
              <a:spcBef>
                <a:spcPts val="600"/>
              </a:spcBef>
              <a:buClr>
                <a:schemeClr val="accent2"/>
              </a:buClr>
              <a:buFont typeface="Arial" panose="020B0604020202020204" pitchFamily="34" charset="0"/>
              <a:buChar char="•"/>
            </a:pPr>
            <a:endParaRPr lang="en-US" altLang="en-US" sz="4200" dirty="0">
              <a:solidFill>
                <a:schemeClr val="tx1"/>
              </a:solidFill>
            </a:endParaRPr>
          </a:p>
        </p:txBody>
      </p:sp>
      <p:sp>
        <p:nvSpPr>
          <p:cNvPr id="187394" name="Rectangle 6">
            <a:extLst>
              <a:ext uri="{FF2B5EF4-FFF2-40B4-BE49-F238E27FC236}">
                <a16:creationId xmlns:a16="http://schemas.microsoft.com/office/drawing/2014/main" id="{3E11EDB0-F2B9-1D4F-BFDC-BBFF26380B0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698401A-F934-CA4A-B473-4051EE9BAD6B}" type="slidenum">
              <a:rPr kumimoji="0" lang="en-US" altLang="en-US" sz="1400" b="0" i="0" u="none" strike="noStrike" kern="1200" cap="none" spc="0" normalizeH="0" baseline="0" noProof="0">
                <a:ln>
                  <a:noFill/>
                </a:ln>
                <a:solidFill>
                  <a:schemeClr val="bg1"/>
                </a:solidFill>
                <a:effectLst/>
                <a:uLnTx/>
                <a:uFillTx/>
                <a:latin typeface="Arial" panose="020B0604020202020204" pitchFamily="34" charset="0"/>
                <a:ea typeface="Osaka" panose="020B06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43</a:t>
            </a:fld>
            <a:endPar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ea typeface="Osaka" panose="020B0600000000000000" pitchFamily="34" charset="-128"/>
              <a:cs typeface="+mn-cs"/>
            </a:endParaRPr>
          </a:p>
        </p:txBody>
      </p:sp>
      <p:pic>
        <p:nvPicPr>
          <p:cNvPr id="188418" name="Picture 2">
            <a:extLst>
              <a:ext uri="{FF2B5EF4-FFF2-40B4-BE49-F238E27FC236}">
                <a16:creationId xmlns:a16="http://schemas.microsoft.com/office/drawing/2014/main" id="{F3BB4CFD-924B-8B4F-9F2B-7506C0B3A772}"/>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00081" y="1828800"/>
            <a:ext cx="3574554" cy="4617536"/>
          </a:xfrm>
          <a:prstGeom prst="rect">
            <a:avLst/>
          </a:prstGeom>
          <a:noFill/>
          <a:ln w="28575">
            <a:solidFill>
              <a:schemeClr val="tx1"/>
            </a:solidFill>
            <a:miter lim="800000"/>
            <a:headEnd/>
            <a:tailEnd/>
          </a:ln>
          <a:effectLst>
            <a:outerShdw dist="35921" dir="2700000" algn="ctr" rotWithShape="0">
              <a:srgbClr val="333333"/>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9EE029F-2A74-4841-B65C-35615DB2857F}"/>
              </a:ext>
            </a:extLst>
          </p:cNvPr>
          <p:cNvSpPr txBox="1"/>
          <p:nvPr/>
        </p:nvSpPr>
        <p:spPr>
          <a:xfrm>
            <a:off x="2207361" y="6298673"/>
            <a:ext cx="7777278" cy="584775"/>
          </a:xfrm>
          <a:prstGeom prst="rect">
            <a:avLst/>
          </a:prstGeom>
          <a:noFill/>
        </p:spPr>
        <p:txBody>
          <a:bodyPr wrap="square" rtlCol="0">
            <a:spAutoFit/>
          </a:bodyPr>
          <a:lstStyle/>
          <a:p>
            <a:r>
              <a:rPr lang="en-US" sz="3200" dirty="0">
                <a:solidFill>
                  <a:schemeClr val="bg1"/>
                </a:solidFill>
              </a:rPr>
              <a:t>Find sample documents at stoppests.org</a:t>
            </a:r>
          </a:p>
        </p:txBody>
      </p:sp>
    </p:spTree>
    <p:extLst>
      <p:ext uri="{BB962C8B-B14F-4D97-AF65-F5344CB8AC3E}">
        <p14:creationId xmlns:p14="http://schemas.microsoft.com/office/powerpoint/2010/main" val="65011346"/>
      </p:ext>
    </p:extLst>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C2DEB3-9710-4A77-9347-929465C79458}"/>
              </a:ext>
            </a:extLst>
          </p:cNvPr>
          <p:cNvSpPr/>
          <p:nvPr/>
        </p:nvSpPr>
        <p:spPr>
          <a:xfrm>
            <a:off x="1075764" y="1635295"/>
            <a:ext cx="10596283" cy="372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396" name="Rectangle 3">
            <a:extLst>
              <a:ext uri="{FF2B5EF4-FFF2-40B4-BE49-F238E27FC236}">
                <a16:creationId xmlns:a16="http://schemas.microsoft.com/office/drawing/2014/main" id="{19EC55DF-7761-3846-8CF7-7CDD31872A09}"/>
              </a:ext>
            </a:extLst>
          </p:cNvPr>
          <p:cNvSpPr>
            <a:spLocks noGrp="1" noChangeArrowheads="1"/>
          </p:cNvSpPr>
          <p:nvPr>
            <p:ph type="title"/>
          </p:nvPr>
        </p:nvSpPr>
        <p:spPr>
          <a:xfrm>
            <a:off x="313899" y="304799"/>
            <a:ext cx="11778017" cy="1081597"/>
          </a:xfrm>
          <a:noFill/>
          <a:ln>
            <a:noFill/>
          </a:ln>
        </p:spPr>
        <p:txBody>
          <a:bodyPr vert="horz" wrap="square" lIns="91440" tIns="45720" rIns="91440" bIns="45720" numCol="1" anchor="ctr" anchorCtr="0" compatLnSpc="1">
            <a:prstTxWarp prst="textNoShape">
              <a:avLst/>
            </a:prstTxWarp>
            <a:noAutofit/>
          </a:bodyPr>
          <a:lstStyle/>
          <a:p>
            <a:r>
              <a:rPr lang="en-US" altLang="en-US" sz="5400" b="1" dirty="0">
                <a:solidFill>
                  <a:srgbClr val="9B2D1F"/>
                </a:solidFill>
                <a:latin typeface="+mn-lt"/>
                <a:ea typeface="+mj-ea"/>
                <a:cs typeface="+mj-cs"/>
              </a:rPr>
              <a:t>Documentation is key</a:t>
            </a:r>
          </a:p>
        </p:txBody>
      </p:sp>
      <p:sp>
        <p:nvSpPr>
          <p:cNvPr id="187397" name="Rectangle 4">
            <a:extLst>
              <a:ext uri="{FF2B5EF4-FFF2-40B4-BE49-F238E27FC236}">
                <a16:creationId xmlns:a16="http://schemas.microsoft.com/office/drawing/2014/main" id="{03E7F0AB-218D-FA4B-B5CC-BD45C1BA26E4}"/>
              </a:ext>
            </a:extLst>
          </p:cNvPr>
          <p:cNvSpPr>
            <a:spLocks noGrp="1" noChangeArrowheads="1"/>
          </p:cNvSpPr>
          <p:nvPr>
            <p:ph idx="1"/>
          </p:nvPr>
        </p:nvSpPr>
        <p:spPr>
          <a:xfrm>
            <a:off x="519953" y="1885653"/>
            <a:ext cx="6928437" cy="4653260"/>
          </a:xfrm>
        </p:spPr>
        <p:txBody>
          <a:bodyPr>
            <a:normAutofit/>
          </a:bodyPr>
          <a:lstStyle/>
          <a:p>
            <a:pPr>
              <a:spcBef>
                <a:spcPts val="600"/>
              </a:spcBef>
              <a:buNone/>
            </a:pPr>
            <a:r>
              <a:rPr lang="en-US" altLang="en-US" sz="4200" dirty="0">
                <a:solidFill>
                  <a:schemeClr val="tx1"/>
                </a:solidFill>
              </a:rPr>
              <a:t>Have a system that is available  and accessible to everyone who needs the information</a:t>
            </a:r>
          </a:p>
          <a:p>
            <a:pPr marL="287338" indent="-287338">
              <a:spcBef>
                <a:spcPts val="600"/>
              </a:spcBef>
              <a:buClr>
                <a:schemeClr val="accent2"/>
              </a:buClr>
              <a:buFont typeface="Arial" panose="020B0604020202020204" pitchFamily="34" charset="0"/>
              <a:buChar char="•"/>
            </a:pPr>
            <a:r>
              <a:rPr lang="en-US" altLang="en-US" sz="4200" dirty="0">
                <a:solidFill>
                  <a:schemeClr val="tx1"/>
                </a:solidFill>
              </a:rPr>
              <a:t>Manual (paper)</a:t>
            </a:r>
          </a:p>
          <a:p>
            <a:pPr marL="287338" indent="-287338">
              <a:spcBef>
                <a:spcPts val="600"/>
              </a:spcBef>
              <a:buClr>
                <a:schemeClr val="accent2"/>
              </a:buClr>
              <a:buFont typeface="Arial" panose="020B0604020202020204" pitchFamily="34" charset="0"/>
              <a:buChar char="•"/>
            </a:pPr>
            <a:r>
              <a:rPr lang="en-US" altLang="en-US" sz="4200" dirty="0">
                <a:solidFill>
                  <a:schemeClr val="tx1"/>
                </a:solidFill>
              </a:rPr>
              <a:t>Electronic</a:t>
            </a:r>
          </a:p>
          <a:p>
            <a:pPr marL="287338" indent="-287338">
              <a:spcBef>
                <a:spcPts val="600"/>
              </a:spcBef>
              <a:buClr>
                <a:schemeClr val="accent2"/>
              </a:buClr>
              <a:buFont typeface="Arial" panose="020B0604020202020204" pitchFamily="34" charset="0"/>
              <a:buChar char="•"/>
            </a:pPr>
            <a:endParaRPr lang="en-US" altLang="en-US" sz="4200" dirty="0">
              <a:solidFill>
                <a:schemeClr val="tx1"/>
              </a:solidFill>
            </a:endParaRPr>
          </a:p>
        </p:txBody>
      </p:sp>
      <p:sp>
        <p:nvSpPr>
          <p:cNvPr id="187394" name="Rectangle 6">
            <a:extLst>
              <a:ext uri="{FF2B5EF4-FFF2-40B4-BE49-F238E27FC236}">
                <a16:creationId xmlns:a16="http://schemas.microsoft.com/office/drawing/2014/main" id="{3E11EDB0-F2B9-1D4F-BFDC-BBFF26380B0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698401A-F934-CA4A-B473-4051EE9BAD6B}" type="slidenum">
              <a:rPr kumimoji="0" lang="en-US" altLang="en-US" sz="1400" b="0" i="0" u="none" strike="noStrike" kern="1200" cap="none" spc="0" normalizeH="0" baseline="0" noProof="0">
                <a:ln>
                  <a:noFill/>
                </a:ln>
                <a:solidFill>
                  <a:schemeClr val="bg1"/>
                </a:solidFill>
                <a:effectLst/>
                <a:uLnTx/>
                <a:uFillTx/>
                <a:latin typeface="Arial" panose="020B0604020202020204" pitchFamily="34" charset="0"/>
                <a:ea typeface="Osaka" panose="020B06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44</a:t>
            </a:fld>
            <a:endPar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ea typeface="Osaka" panose="020B0600000000000000" pitchFamily="34" charset="-128"/>
              <a:cs typeface="+mn-cs"/>
            </a:endParaRPr>
          </a:p>
        </p:txBody>
      </p:sp>
      <p:pic>
        <p:nvPicPr>
          <p:cNvPr id="188418" name="Picture 2">
            <a:extLst>
              <a:ext uri="{FF2B5EF4-FFF2-40B4-BE49-F238E27FC236}">
                <a16:creationId xmlns:a16="http://schemas.microsoft.com/office/drawing/2014/main" id="{F3BB4CFD-924B-8B4F-9F2B-7506C0B3A772}"/>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39566" y="2008094"/>
            <a:ext cx="3449234" cy="4202792"/>
          </a:xfrm>
          <a:prstGeom prst="rect">
            <a:avLst/>
          </a:prstGeom>
          <a:noFill/>
          <a:ln w="28575">
            <a:solidFill>
              <a:schemeClr val="tx1"/>
            </a:solidFill>
            <a:miter lim="800000"/>
            <a:headEnd/>
            <a:tailEnd/>
          </a:ln>
          <a:effectLst>
            <a:outerShdw dist="35921" dir="2700000" algn="ctr" rotWithShape="0">
              <a:srgbClr val="333333"/>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9EE029F-2A74-4841-B65C-35615DB2857F}"/>
              </a:ext>
            </a:extLst>
          </p:cNvPr>
          <p:cNvSpPr txBox="1"/>
          <p:nvPr/>
        </p:nvSpPr>
        <p:spPr>
          <a:xfrm>
            <a:off x="2207361" y="6298673"/>
            <a:ext cx="7777278" cy="584775"/>
          </a:xfrm>
          <a:prstGeom prst="rect">
            <a:avLst/>
          </a:prstGeom>
          <a:noFill/>
        </p:spPr>
        <p:txBody>
          <a:bodyPr wrap="square" rtlCol="0">
            <a:spAutoFit/>
          </a:bodyPr>
          <a:lstStyle/>
          <a:p>
            <a:r>
              <a:rPr lang="en-US" sz="3200" dirty="0">
                <a:solidFill>
                  <a:schemeClr val="bg1"/>
                </a:solidFill>
              </a:rPr>
              <a:t>Find sample documents at stoppests.org</a:t>
            </a:r>
          </a:p>
        </p:txBody>
      </p:sp>
    </p:spTree>
    <p:extLst>
      <p:ext uri="{BB962C8B-B14F-4D97-AF65-F5344CB8AC3E}">
        <p14:creationId xmlns:p14="http://schemas.microsoft.com/office/powerpoint/2010/main" val="2709886706"/>
      </p:ext>
    </p:extLst>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0B3AC0-C540-41C9-9693-AFC0C4F85D4C}"/>
              </a:ext>
            </a:extLst>
          </p:cNvPr>
          <p:cNvSpPr/>
          <p:nvPr/>
        </p:nvSpPr>
        <p:spPr>
          <a:xfrm>
            <a:off x="1075764" y="1635295"/>
            <a:ext cx="10596283" cy="372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442" name="Title 1">
            <a:extLst>
              <a:ext uri="{FF2B5EF4-FFF2-40B4-BE49-F238E27FC236}">
                <a16:creationId xmlns:a16="http://schemas.microsoft.com/office/drawing/2014/main" id="{46D2DF22-C49A-6340-BE0D-4B826DA3AFC3}"/>
              </a:ext>
            </a:extLst>
          </p:cNvPr>
          <p:cNvSpPr>
            <a:spLocks noGrp="1" noChangeArrowheads="1"/>
          </p:cNvSpPr>
          <p:nvPr>
            <p:ph type="title"/>
          </p:nvPr>
        </p:nvSpPr>
        <p:spPr>
          <a:xfrm>
            <a:off x="610102" y="482222"/>
            <a:ext cx="9079021" cy="1049828"/>
          </a:xfrm>
          <a:noFill/>
          <a:ln>
            <a:noFill/>
          </a:ln>
        </p:spPr>
        <p:txBody>
          <a:bodyPr vert="horz" wrap="square" lIns="91440" tIns="45720" rIns="91440" bIns="45720" numCol="1" anchor="ctr" anchorCtr="0" compatLnSpc="1">
            <a:prstTxWarp prst="textNoShape">
              <a:avLst/>
            </a:prstTxWarp>
            <a:normAutofit/>
          </a:bodyPr>
          <a:lstStyle/>
          <a:p>
            <a:r>
              <a:rPr lang="en-US" altLang="en-US" sz="5400" b="1" dirty="0">
                <a:solidFill>
                  <a:srgbClr val="9B2D1F"/>
                </a:solidFill>
                <a:latin typeface="+mn-lt"/>
                <a:ea typeface="+mj-ea"/>
                <a:cs typeface="+mj-cs"/>
              </a:rPr>
              <a:t>What’s in the IPM log?</a:t>
            </a:r>
          </a:p>
        </p:txBody>
      </p:sp>
      <p:sp>
        <p:nvSpPr>
          <p:cNvPr id="189443" name="Content Placeholder 2">
            <a:extLst>
              <a:ext uri="{FF2B5EF4-FFF2-40B4-BE49-F238E27FC236}">
                <a16:creationId xmlns:a16="http://schemas.microsoft.com/office/drawing/2014/main" id="{89C6353B-D204-8C44-8A89-606ACF916F6D}"/>
              </a:ext>
            </a:extLst>
          </p:cNvPr>
          <p:cNvSpPr>
            <a:spLocks noGrp="1" noChangeArrowheads="1"/>
          </p:cNvSpPr>
          <p:nvPr>
            <p:ph idx="1"/>
          </p:nvPr>
        </p:nvSpPr>
        <p:spPr>
          <a:xfrm>
            <a:off x="610102" y="2183153"/>
            <a:ext cx="10596283" cy="3320832"/>
          </a:xfrm>
        </p:spPr>
        <p:txBody>
          <a:bodyPr>
            <a:normAutofit/>
          </a:bodyPr>
          <a:lstStyle/>
          <a:p>
            <a:pPr marL="352425" indent="-352425">
              <a:lnSpc>
                <a:spcPct val="100000"/>
              </a:lnSpc>
              <a:spcBef>
                <a:spcPts val="0"/>
              </a:spcBef>
              <a:spcAft>
                <a:spcPts val="0"/>
              </a:spcAft>
              <a:buClr>
                <a:schemeClr val="accent2"/>
              </a:buClr>
              <a:buFont typeface="Arial" panose="020B0604020202020204" pitchFamily="34" charset="0"/>
              <a:buChar char="•"/>
            </a:pPr>
            <a:r>
              <a:rPr lang="en-US" altLang="en-US" sz="3600" dirty="0">
                <a:solidFill>
                  <a:schemeClr val="tx1"/>
                </a:solidFill>
                <a:ea typeface="ＭＳ Ｐゴシック" panose="020B0600070205080204" pitchFamily="34" charset="-128"/>
                <a:cs typeface="Arial" panose="020B0604020202020204" pitchFamily="34" charset="0"/>
              </a:rPr>
              <a:t>All documents related to pest management</a:t>
            </a:r>
          </a:p>
          <a:p>
            <a:pPr marL="352425" indent="-352425">
              <a:lnSpc>
                <a:spcPct val="100000"/>
              </a:lnSpc>
              <a:spcBef>
                <a:spcPts val="0"/>
              </a:spcBef>
              <a:spcAft>
                <a:spcPts val="0"/>
              </a:spcAft>
              <a:buClr>
                <a:schemeClr val="accent2"/>
              </a:buClr>
              <a:buFont typeface="Arial" panose="020B0604020202020204" pitchFamily="34" charset="0"/>
              <a:buChar char="•"/>
            </a:pPr>
            <a:r>
              <a:rPr lang="en-US" altLang="en-US" sz="3600" dirty="0">
                <a:solidFill>
                  <a:schemeClr val="tx1"/>
                </a:solidFill>
                <a:ea typeface="ＭＳ Ｐゴシック" panose="020B0600070205080204" pitchFamily="34" charset="-128"/>
                <a:cs typeface="Arial" panose="020B0604020202020204" pitchFamily="34" charset="0"/>
              </a:rPr>
              <a:t>Information from HUD inspections related to IPM </a:t>
            </a:r>
          </a:p>
          <a:p>
            <a:pPr marL="352425" indent="-352425">
              <a:lnSpc>
                <a:spcPct val="100000"/>
              </a:lnSpc>
              <a:spcBef>
                <a:spcPts val="0"/>
              </a:spcBef>
              <a:spcAft>
                <a:spcPts val="0"/>
              </a:spcAft>
              <a:buClr>
                <a:schemeClr val="accent2"/>
              </a:buClr>
              <a:buFont typeface="Arial" panose="020B0604020202020204" pitchFamily="34" charset="0"/>
              <a:buChar char="•"/>
            </a:pPr>
            <a:r>
              <a:rPr lang="en-US" altLang="en-US" sz="3600" dirty="0">
                <a:solidFill>
                  <a:schemeClr val="tx1"/>
                </a:solidFill>
                <a:ea typeface="ＭＳ Ｐゴシック" panose="020B0600070205080204" pitchFamily="34" charset="-128"/>
                <a:cs typeface="Arial" panose="020B0604020202020204" pitchFamily="34" charset="0"/>
              </a:rPr>
              <a:t>Schedules, Notifications, Product Info, Licenses, etc.</a:t>
            </a:r>
            <a:endParaRPr lang="en-US" altLang="en-US" sz="3600" dirty="0">
              <a:solidFill>
                <a:schemeClr val="tx1"/>
              </a:solidFill>
            </a:endParaRPr>
          </a:p>
        </p:txBody>
      </p:sp>
      <p:sp>
        <p:nvSpPr>
          <p:cNvPr id="189444" name="Slide Number Placeholder 3">
            <a:extLst>
              <a:ext uri="{FF2B5EF4-FFF2-40B4-BE49-F238E27FC236}">
                <a16:creationId xmlns:a16="http://schemas.microsoft.com/office/drawing/2014/main" id="{DCD8BE43-7AFA-0244-AEAB-0DC03405DCC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B7EE714-8615-7D4B-869E-254351FCF9E8}" type="slidenum">
              <a:rPr kumimoji="0" lang="en-US" altLang="en-US" sz="1400" b="0" i="0" u="none" strike="noStrike" kern="1200" cap="none" spc="0" normalizeH="0" baseline="0" noProof="0">
                <a:ln>
                  <a:noFill/>
                </a:ln>
                <a:solidFill>
                  <a:schemeClr val="bg1"/>
                </a:solidFill>
                <a:effectLst/>
                <a:uLnTx/>
                <a:uFillTx/>
                <a:latin typeface="Arial" panose="020B0604020202020204" pitchFamily="34" charset="0"/>
                <a:ea typeface="Osaka" panose="020B06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45</a:t>
            </a:fld>
            <a:endPar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ea typeface="Osaka" panose="020B0600000000000000" pitchFamily="34" charset="-128"/>
              <a:cs typeface="+mn-cs"/>
            </a:endParaRPr>
          </a:p>
        </p:txBody>
      </p:sp>
      <p:sp>
        <p:nvSpPr>
          <p:cNvPr id="4" name="TextBox 3">
            <a:extLst>
              <a:ext uri="{FF2B5EF4-FFF2-40B4-BE49-F238E27FC236}">
                <a16:creationId xmlns:a16="http://schemas.microsoft.com/office/drawing/2014/main" id="{3BD5F3C6-4DC1-4686-A5F4-AC626E21CECD}"/>
              </a:ext>
            </a:extLst>
          </p:cNvPr>
          <p:cNvSpPr txBox="1"/>
          <p:nvPr/>
        </p:nvSpPr>
        <p:spPr>
          <a:xfrm>
            <a:off x="2207361" y="6298673"/>
            <a:ext cx="7777278" cy="584775"/>
          </a:xfrm>
          <a:prstGeom prst="rect">
            <a:avLst/>
          </a:prstGeom>
          <a:noFill/>
        </p:spPr>
        <p:txBody>
          <a:bodyPr wrap="square" rtlCol="0">
            <a:spAutoFit/>
          </a:bodyPr>
          <a:lstStyle/>
          <a:p>
            <a:r>
              <a:rPr lang="en-US" sz="3200" dirty="0">
                <a:solidFill>
                  <a:schemeClr val="bg1"/>
                </a:solidFill>
              </a:rPr>
              <a:t>Find sample documents at stoppests.org</a:t>
            </a:r>
          </a:p>
        </p:txBody>
      </p:sp>
    </p:spTree>
    <p:extLst>
      <p:ext uri="{BB962C8B-B14F-4D97-AF65-F5344CB8AC3E}">
        <p14:creationId xmlns:p14="http://schemas.microsoft.com/office/powerpoint/2010/main" val="3933520050"/>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0B3AC0-C540-41C9-9693-AFC0C4F85D4C}"/>
              </a:ext>
            </a:extLst>
          </p:cNvPr>
          <p:cNvSpPr/>
          <p:nvPr/>
        </p:nvSpPr>
        <p:spPr>
          <a:xfrm>
            <a:off x="1075764" y="1635295"/>
            <a:ext cx="10596283" cy="372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442" name="Title 1">
            <a:extLst>
              <a:ext uri="{FF2B5EF4-FFF2-40B4-BE49-F238E27FC236}">
                <a16:creationId xmlns:a16="http://schemas.microsoft.com/office/drawing/2014/main" id="{46D2DF22-C49A-6340-BE0D-4B826DA3AFC3}"/>
              </a:ext>
            </a:extLst>
          </p:cNvPr>
          <p:cNvSpPr>
            <a:spLocks noGrp="1" noChangeArrowheads="1"/>
          </p:cNvSpPr>
          <p:nvPr>
            <p:ph type="title"/>
          </p:nvPr>
        </p:nvSpPr>
        <p:spPr>
          <a:xfrm>
            <a:off x="152902" y="286603"/>
            <a:ext cx="3514321" cy="1348691"/>
          </a:xfrm>
          <a:noFill/>
          <a:ln>
            <a:noFill/>
          </a:ln>
        </p:spPr>
        <p:txBody>
          <a:bodyPr vert="horz" wrap="square" lIns="91440" tIns="45720" rIns="91440" bIns="45720" numCol="1" anchor="ctr" anchorCtr="0" compatLnSpc="1">
            <a:prstTxWarp prst="textNoShape">
              <a:avLst/>
            </a:prstTxWarp>
            <a:noAutofit/>
          </a:bodyPr>
          <a:lstStyle/>
          <a:p>
            <a:r>
              <a:rPr lang="en-US" altLang="en-US" b="1" dirty="0">
                <a:solidFill>
                  <a:srgbClr val="9B2D1F"/>
                </a:solidFill>
                <a:latin typeface="+mn-lt"/>
                <a:ea typeface="+mj-ea"/>
                <a:cs typeface="+mj-cs"/>
              </a:rPr>
              <a:t>What’s in the IPM log?</a:t>
            </a:r>
          </a:p>
        </p:txBody>
      </p:sp>
      <p:sp>
        <p:nvSpPr>
          <p:cNvPr id="189443" name="Content Placeholder 2">
            <a:extLst>
              <a:ext uri="{FF2B5EF4-FFF2-40B4-BE49-F238E27FC236}">
                <a16:creationId xmlns:a16="http://schemas.microsoft.com/office/drawing/2014/main" id="{89C6353B-D204-8C44-8A89-606ACF916F6D}"/>
              </a:ext>
            </a:extLst>
          </p:cNvPr>
          <p:cNvSpPr>
            <a:spLocks noGrp="1" noChangeArrowheads="1"/>
          </p:cNvSpPr>
          <p:nvPr>
            <p:ph idx="1"/>
          </p:nvPr>
        </p:nvSpPr>
        <p:spPr>
          <a:xfrm>
            <a:off x="670012" y="2754654"/>
            <a:ext cx="2758987" cy="1348691"/>
          </a:xfrm>
        </p:spPr>
        <p:txBody>
          <a:bodyPr>
            <a:normAutofit fontScale="92500" lnSpcReduction="20000"/>
          </a:bodyPr>
          <a:lstStyle/>
          <a:p>
            <a:pPr marL="225425" indent="-225425">
              <a:buClr>
                <a:schemeClr val="accent2"/>
              </a:buClr>
              <a:buFont typeface="Arial" panose="020B0604020202020204" pitchFamily="34" charset="0"/>
              <a:buChar char="•"/>
            </a:pPr>
            <a:r>
              <a:rPr lang="en-US" altLang="en-US" sz="3600" dirty="0">
                <a:solidFill>
                  <a:schemeClr val="tx1"/>
                </a:solidFill>
              </a:rPr>
              <a:t>Focus unit tracking log (sheet)</a:t>
            </a:r>
          </a:p>
        </p:txBody>
      </p:sp>
      <p:sp>
        <p:nvSpPr>
          <p:cNvPr id="189444" name="Slide Number Placeholder 3">
            <a:extLst>
              <a:ext uri="{FF2B5EF4-FFF2-40B4-BE49-F238E27FC236}">
                <a16:creationId xmlns:a16="http://schemas.microsoft.com/office/drawing/2014/main" id="{DCD8BE43-7AFA-0244-AEAB-0DC03405DCC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B7EE714-8615-7D4B-869E-254351FCF9E8}" type="slidenum">
              <a:rPr kumimoji="0" lang="en-US" altLang="en-US" sz="1400" b="0" i="0" u="none" strike="noStrike" kern="1200" cap="none" spc="0" normalizeH="0" baseline="0" noProof="0">
                <a:ln>
                  <a:noFill/>
                </a:ln>
                <a:solidFill>
                  <a:schemeClr val="bg1"/>
                </a:solidFill>
                <a:effectLst/>
                <a:uLnTx/>
                <a:uFillTx/>
                <a:latin typeface="Arial" panose="020B0604020202020204" pitchFamily="34" charset="0"/>
                <a:ea typeface="Osaka" panose="020B06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46</a:t>
            </a:fld>
            <a:endPar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ea typeface="Osaka" panose="020B0600000000000000" pitchFamily="34" charset="-128"/>
              <a:cs typeface="+mn-cs"/>
            </a:endParaRPr>
          </a:p>
        </p:txBody>
      </p:sp>
      <p:pic>
        <p:nvPicPr>
          <p:cNvPr id="2" name="Picture 1">
            <a:extLst>
              <a:ext uri="{FF2B5EF4-FFF2-40B4-BE49-F238E27FC236}">
                <a16:creationId xmlns:a16="http://schemas.microsoft.com/office/drawing/2014/main" id="{9590E50E-11A5-4ED3-8766-5F0E5BA0D175}"/>
              </a:ext>
            </a:extLst>
          </p:cNvPr>
          <p:cNvPicPr>
            <a:picLocks noChangeAspect="1"/>
          </p:cNvPicPr>
          <p:nvPr/>
        </p:nvPicPr>
        <p:blipFill>
          <a:blip r:embed="rId3"/>
          <a:stretch>
            <a:fillRect/>
          </a:stretch>
        </p:blipFill>
        <p:spPr>
          <a:xfrm>
            <a:off x="3861345" y="652272"/>
            <a:ext cx="8177753" cy="6069204"/>
          </a:xfrm>
          <a:prstGeom prst="rect">
            <a:avLst/>
          </a:prstGeom>
        </p:spPr>
      </p:pic>
      <p:sp>
        <p:nvSpPr>
          <p:cNvPr id="8" name="TextBox 7">
            <a:extLst>
              <a:ext uri="{FF2B5EF4-FFF2-40B4-BE49-F238E27FC236}">
                <a16:creationId xmlns:a16="http://schemas.microsoft.com/office/drawing/2014/main" id="{23F721AC-E052-4B19-92DC-116218EE9685}"/>
              </a:ext>
            </a:extLst>
          </p:cNvPr>
          <p:cNvSpPr txBox="1"/>
          <p:nvPr/>
        </p:nvSpPr>
        <p:spPr>
          <a:xfrm>
            <a:off x="152902" y="4437875"/>
            <a:ext cx="3514321" cy="1569660"/>
          </a:xfrm>
          <a:prstGeom prst="rect">
            <a:avLst/>
          </a:prstGeom>
          <a:noFill/>
        </p:spPr>
        <p:txBody>
          <a:bodyPr wrap="square" rtlCol="0">
            <a:spAutoFit/>
          </a:bodyPr>
          <a:lstStyle/>
          <a:p>
            <a:r>
              <a:rPr lang="en-US" sz="3200" dirty="0"/>
              <a:t>Find this log in your handouts or at stoppests.org</a:t>
            </a:r>
          </a:p>
        </p:txBody>
      </p:sp>
    </p:spTree>
    <p:extLst>
      <p:ext uri="{BB962C8B-B14F-4D97-AF65-F5344CB8AC3E}">
        <p14:creationId xmlns:p14="http://schemas.microsoft.com/office/powerpoint/2010/main" val="1468779735"/>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0B3AC0-C540-41C9-9693-AFC0C4F85D4C}"/>
              </a:ext>
            </a:extLst>
          </p:cNvPr>
          <p:cNvSpPr/>
          <p:nvPr/>
        </p:nvSpPr>
        <p:spPr>
          <a:xfrm>
            <a:off x="1075764" y="1635295"/>
            <a:ext cx="10596283" cy="372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442" name="Title 1">
            <a:extLst>
              <a:ext uri="{FF2B5EF4-FFF2-40B4-BE49-F238E27FC236}">
                <a16:creationId xmlns:a16="http://schemas.microsoft.com/office/drawing/2014/main" id="{46D2DF22-C49A-6340-BE0D-4B826DA3AFC3}"/>
              </a:ext>
            </a:extLst>
          </p:cNvPr>
          <p:cNvSpPr>
            <a:spLocks noGrp="1" noChangeArrowheads="1"/>
          </p:cNvSpPr>
          <p:nvPr>
            <p:ph type="title"/>
          </p:nvPr>
        </p:nvSpPr>
        <p:spPr>
          <a:xfrm>
            <a:off x="152902" y="286604"/>
            <a:ext cx="10058400" cy="940244"/>
          </a:xfrm>
          <a:noFill/>
          <a:ln>
            <a:noFill/>
          </a:ln>
        </p:spPr>
        <p:txBody>
          <a:bodyPr vert="horz" wrap="square" lIns="91440" tIns="45720" rIns="91440" bIns="45720" numCol="1" anchor="ctr" anchorCtr="0" compatLnSpc="1">
            <a:prstTxWarp prst="textNoShape">
              <a:avLst/>
            </a:prstTxWarp>
            <a:normAutofit/>
          </a:bodyPr>
          <a:lstStyle/>
          <a:p>
            <a:r>
              <a:rPr lang="en-US" altLang="en-US" sz="5400" b="1" dirty="0">
                <a:solidFill>
                  <a:srgbClr val="9B2D1F"/>
                </a:solidFill>
                <a:latin typeface="+mn-lt"/>
                <a:ea typeface="+mj-ea"/>
                <a:cs typeface="+mj-cs"/>
              </a:rPr>
              <a:t>What’s in the IPM log?</a:t>
            </a:r>
          </a:p>
        </p:txBody>
      </p:sp>
      <p:sp>
        <p:nvSpPr>
          <p:cNvPr id="189443" name="Content Placeholder 2">
            <a:extLst>
              <a:ext uri="{FF2B5EF4-FFF2-40B4-BE49-F238E27FC236}">
                <a16:creationId xmlns:a16="http://schemas.microsoft.com/office/drawing/2014/main" id="{89C6353B-D204-8C44-8A89-606ACF916F6D}"/>
              </a:ext>
            </a:extLst>
          </p:cNvPr>
          <p:cNvSpPr>
            <a:spLocks noGrp="1" noChangeArrowheads="1"/>
          </p:cNvSpPr>
          <p:nvPr>
            <p:ph idx="1"/>
          </p:nvPr>
        </p:nvSpPr>
        <p:spPr>
          <a:xfrm>
            <a:off x="299274" y="2517504"/>
            <a:ext cx="3370217" cy="792319"/>
          </a:xfrm>
        </p:spPr>
        <p:txBody>
          <a:bodyPr>
            <a:normAutofit fontScale="70000" lnSpcReduction="20000"/>
          </a:bodyPr>
          <a:lstStyle/>
          <a:p>
            <a:pPr marL="352425" indent="-352425">
              <a:buFont typeface="Arial" panose="020B0604020202020204" pitchFamily="34" charset="0"/>
              <a:buChar char="•"/>
            </a:pPr>
            <a:r>
              <a:rPr lang="en-US" altLang="en-US" sz="4000" dirty="0">
                <a:solidFill>
                  <a:schemeClr val="tx1"/>
                </a:solidFill>
              </a:rPr>
              <a:t>Service log or ticket</a:t>
            </a:r>
          </a:p>
        </p:txBody>
      </p:sp>
      <p:sp>
        <p:nvSpPr>
          <p:cNvPr id="189444" name="Slide Number Placeholder 3">
            <a:extLst>
              <a:ext uri="{FF2B5EF4-FFF2-40B4-BE49-F238E27FC236}">
                <a16:creationId xmlns:a16="http://schemas.microsoft.com/office/drawing/2014/main" id="{DCD8BE43-7AFA-0244-AEAB-0DC03405DCC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B7EE714-8615-7D4B-869E-254351FCF9E8}" type="slidenum">
              <a:rPr kumimoji="0" lang="en-US" altLang="en-US" sz="1400" b="0" i="0" u="none" strike="noStrike" kern="1200" cap="none" spc="0" normalizeH="0" baseline="0" noProof="0">
                <a:ln>
                  <a:noFill/>
                </a:ln>
                <a:solidFill>
                  <a:schemeClr val="bg1"/>
                </a:solidFill>
                <a:effectLst/>
                <a:uLnTx/>
                <a:uFillTx/>
                <a:latin typeface="Arial" panose="020B0604020202020204" pitchFamily="34" charset="0"/>
                <a:ea typeface="Osaka" panose="020B06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47</a:t>
            </a:fld>
            <a:endParaRPr kumimoji="0" lang="en-US" altLang="en-US" sz="1400" b="0" i="0" u="none" strike="noStrike" kern="1200" cap="none" spc="0" normalizeH="0" baseline="0" noProof="0">
              <a:ln>
                <a:noFill/>
              </a:ln>
              <a:solidFill>
                <a:schemeClr val="bg1"/>
              </a:solidFill>
              <a:effectLst/>
              <a:uLnTx/>
              <a:uFillTx/>
              <a:latin typeface="Arial" panose="020B0604020202020204" pitchFamily="34" charset="0"/>
              <a:ea typeface="Osaka" panose="020B0600000000000000" pitchFamily="34" charset="-128"/>
              <a:cs typeface="+mn-cs"/>
            </a:endParaRPr>
          </a:p>
        </p:txBody>
      </p:sp>
      <p:sp>
        <p:nvSpPr>
          <p:cNvPr id="8" name="TextBox 7">
            <a:extLst>
              <a:ext uri="{FF2B5EF4-FFF2-40B4-BE49-F238E27FC236}">
                <a16:creationId xmlns:a16="http://schemas.microsoft.com/office/drawing/2014/main" id="{53023339-C6F6-4CD2-9862-F9A77DD37740}"/>
              </a:ext>
            </a:extLst>
          </p:cNvPr>
          <p:cNvSpPr txBox="1"/>
          <p:nvPr/>
        </p:nvSpPr>
        <p:spPr>
          <a:xfrm>
            <a:off x="654908" y="6298673"/>
            <a:ext cx="10429103" cy="584775"/>
          </a:xfrm>
          <a:prstGeom prst="rect">
            <a:avLst/>
          </a:prstGeom>
          <a:noFill/>
        </p:spPr>
        <p:txBody>
          <a:bodyPr wrap="square" rtlCol="0">
            <a:spAutoFit/>
          </a:bodyPr>
          <a:lstStyle/>
          <a:p>
            <a:r>
              <a:rPr lang="en-US" sz="3200" dirty="0">
                <a:solidFill>
                  <a:schemeClr val="bg1"/>
                </a:solidFill>
              </a:rPr>
              <a:t>Find sample documents in your handouts or at stoppests.org</a:t>
            </a:r>
          </a:p>
        </p:txBody>
      </p:sp>
      <p:pic>
        <p:nvPicPr>
          <p:cNvPr id="9" name="Picture 4" descr="Screen shot 2013-01-29 at 10.52.48 AM.png">
            <a:extLst>
              <a:ext uri="{FF2B5EF4-FFF2-40B4-BE49-F238E27FC236}">
                <a16:creationId xmlns:a16="http://schemas.microsoft.com/office/drawing/2014/main" id="{62116D65-4ADC-41BF-B4C5-108C11EC74E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5862" y="1226848"/>
            <a:ext cx="8223236" cy="4959639"/>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916337"/>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0B3AC0-C540-41C9-9693-AFC0C4F85D4C}"/>
              </a:ext>
            </a:extLst>
          </p:cNvPr>
          <p:cNvSpPr/>
          <p:nvPr/>
        </p:nvSpPr>
        <p:spPr>
          <a:xfrm>
            <a:off x="1075764" y="1635295"/>
            <a:ext cx="10596283" cy="372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442" name="Title 1">
            <a:extLst>
              <a:ext uri="{FF2B5EF4-FFF2-40B4-BE49-F238E27FC236}">
                <a16:creationId xmlns:a16="http://schemas.microsoft.com/office/drawing/2014/main" id="{46D2DF22-C49A-6340-BE0D-4B826DA3AFC3}"/>
              </a:ext>
            </a:extLst>
          </p:cNvPr>
          <p:cNvSpPr>
            <a:spLocks noGrp="1" noChangeArrowheads="1"/>
          </p:cNvSpPr>
          <p:nvPr>
            <p:ph type="title"/>
          </p:nvPr>
        </p:nvSpPr>
        <p:spPr>
          <a:xfrm>
            <a:off x="152902" y="286604"/>
            <a:ext cx="10058400" cy="1145822"/>
          </a:xfrm>
          <a:noFill/>
          <a:ln>
            <a:noFill/>
          </a:ln>
        </p:spPr>
        <p:txBody>
          <a:bodyPr vert="horz" wrap="square" lIns="91440" tIns="45720" rIns="91440" bIns="45720" numCol="1" anchor="ctr" anchorCtr="0" compatLnSpc="1">
            <a:prstTxWarp prst="textNoShape">
              <a:avLst/>
            </a:prstTxWarp>
            <a:normAutofit/>
          </a:bodyPr>
          <a:lstStyle/>
          <a:p>
            <a:r>
              <a:rPr lang="en-US" altLang="en-US" sz="5400" b="1" dirty="0">
                <a:solidFill>
                  <a:srgbClr val="9B2D1F"/>
                </a:solidFill>
                <a:latin typeface="+mn-lt"/>
                <a:ea typeface="+mj-ea"/>
                <a:cs typeface="+mj-cs"/>
              </a:rPr>
              <a:t>What’s in the IPM log?</a:t>
            </a:r>
          </a:p>
        </p:txBody>
      </p:sp>
      <p:sp>
        <p:nvSpPr>
          <p:cNvPr id="189443" name="Content Placeholder 2">
            <a:extLst>
              <a:ext uri="{FF2B5EF4-FFF2-40B4-BE49-F238E27FC236}">
                <a16:creationId xmlns:a16="http://schemas.microsoft.com/office/drawing/2014/main" id="{89C6353B-D204-8C44-8A89-606ACF916F6D}"/>
              </a:ext>
            </a:extLst>
          </p:cNvPr>
          <p:cNvSpPr>
            <a:spLocks noGrp="1" noChangeArrowheads="1"/>
          </p:cNvSpPr>
          <p:nvPr>
            <p:ph idx="1"/>
          </p:nvPr>
        </p:nvSpPr>
        <p:spPr>
          <a:xfrm>
            <a:off x="252214" y="1581604"/>
            <a:ext cx="3989909" cy="1671550"/>
          </a:xfrm>
        </p:spPr>
        <p:txBody>
          <a:bodyPr>
            <a:noAutofit/>
          </a:bodyPr>
          <a:lstStyle/>
          <a:p>
            <a:pPr marL="352425" indent="-352425">
              <a:buFont typeface="Arial" panose="020B0604020202020204" pitchFamily="34" charset="0"/>
              <a:buChar char="•"/>
            </a:pPr>
            <a:r>
              <a:rPr lang="en-US" altLang="en-US" sz="3200" dirty="0">
                <a:solidFill>
                  <a:schemeClr val="tx1"/>
                </a:solidFill>
              </a:rPr>
              <a:t>Product labels and Safety Data Sheets (SDS) for all pesticides</a:t>
            </a:r>
          </a:p>
        </p:txBody>
      </p:sp>
      <p:sp>
        <p:nvSpPr>
          <p:cNvPr id="189444" name="Slide Number Placeholder 3">
            <a:extLst>
              <a:ext uri="{FF2B5EF4-FFF2-40B4-BE49-F238E27FC236}">
                <a16:creationId xmlns:a16="http://schemas.microsoft.com/office/drawing/2014/main" id="{DCD8BE43-7AFA-0244-AEAB-0DC03405DCC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B7EE714-8615-7D4B-869E-254351FCF9E8}" type="slidenum">
              <a:rPr kumimoji="0" lang="en-US" altLang="en-US" sz="1400" b="0" i="0" u="none" strike="noStrike" kern="1200" cap="none" spc="0" normalizeH="0" baseline="0" noProof="0">
                <a:ln>
                  <a:noFill/>
                </a:ln>
                <a:solidFill>
                  <a:schemeClr val="bg1"/>
                </a:solidFill>
                <a:effectLst/>
                <a:uLnTx/>
                <a:uFillTx/>
                <a:latin typeface="Arial" panose="020B0604020202020204" pitchFamily="34" charset="0"/>
                <a:ea typeface="Osaka" panose="020B06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48</a:t>
            </a:fld>
            <a:endParaRPr kumimoji="0" lang="en-US" altLang="en-US" sz="1400" b="0" i="0" u="none" strike="noStrike" kern="1200" cap="none" spc="0" normalizeH="0" baseline="0" noProof="0">
              <a:ln>
                <a:noFill/>
              </a:ln>
              <a:solidFill>
                <a:schemeClr val="bg1"/>
              </a:solidFill>
              <a:effectLst/>
              <a:uLnTx/>
              <a:uFillTx/>
              <a:latin typeface="Arial" panose="020B0604020202020204" pitchFamily="34" charset="0"/>
              <a:ea typeface="Osaka" panose="020B0600000000000000" pitchFamily="34" charset="-128"/>
              <a:cs typeface="+mn-cs"/>
            </a:endParaRPr>
          </a:p>
        </p:txBody>
      </p:sp>
      <p:sp>
        <p:nvSpPr>
          <p:cNvPr id="9" name="TextBox 8">
            <a:extLst>
              <a:ext uri="{FF2B5EF4-FFF2-40B4-BE49-F238E27FC236}">
                <a16:creationId xmlns:a16="http://schemas.microsoft.com/office/drawing/2014/main" id="{19279DE9-FDD5-4B9A-A024-ADD61A73E9C6}"/>
              </a:ext>
            </a:extLst>
          </p:cNvPr>
          <p:cNvSpPr txBox="1"/>
          <p:nvPr/>
        </p:nvSpPr>
        <p:spPr>
          <a:xfrm>
            <a:off x="358346" y="6298673"/>
            <a:ext cx="10330249" cy="584775"/>
          </a:xfrm>
          <a:prstGeom prst="rect">
            <a:avLst/>
          </a:prstGeom>
          <a:noFill/>
        </p:spPr>
        <p:txBody>
          <a:bodyPr wrap="square" rtlCol="0">
            <a:spAutoFit/>
          </a:bodyPr>
          <a:lstStyle/>
          <a:p>
            <a:r>
              <a:rPr lang="en-US" sz="3200" dirty="0">
                <a:solidFill>
                  <a:schemeClr val="bg1"/>
                </a:solidFill>
              </a:rPr>
              <a:t>Find sample documents in your handouts or at stoppests.org</a:t>
            </a:r>
          </a:p>
        </p:txBody>
      </p:sp>
      <p:pic>
        <p:nvPicPr>
          <p:cNvPr id="5" name="Picture 4">
            <a:extLst>
              <a:ext uri="{FF2B5EF4-FFF2-40B4-BE49-F238E27FC236}">
                <a16:creationId xmlns:a16="http://schemas.microsoft.com/office/drawing/2014/main" id="{214464D1-F94E-4603-B68E-1ECB189227EF}"/>
              </a:ext>
            </a:extLst>
          </p:cNvPr>
          <p:cNvPicPr>
            <a:picLocks noChangeAspect="1"/>
          </p:cNvPicPr>
          <p:nvPr/>
        </p:nvPicPr>
        <p:blipFill>
          <a:blip r:embed="rId3"/>
          <a:stretch>
            <a:fillRect/>
          </a:stretch>
        </p:blipFill>
        <p:spPr>
          <a:xfrm>
            <a:off x="6836067" y="1635295"/>
            <a:ext cx="4199391" cy="5434506"/>
          </a:xfrm>
          <a:prstGeom prst="rect">
            <a:avLst/>
          </a:prstGeom>
          <a:ln w="28575">
            <a:solidFill>
              <a:schemeClr val="tx1"/>
            </a:solidFill>
          </a:ln>
        </p:spPr>
      </p:pic>
      <p:pic>
        <p:nvPicPr>
          <p:cNvPr id="3" name="Picture 2">
            <a:extLst>
              <a:ext uri="{FF2B5EF4-FFF2-40B4-BE49-F238E27FC236}">
                <a16:creationId xmlns:a16="http://schemas.microsoft.com/office/drawing/2014/main" id="{921D825B-92EE-46B3-9FAB-8417A533B6C2}"/>
              </a:ext>
            </a:extLst>
          </p:cNvPr>
          <p:cNvPicPr>
            <a:picLocks noChangeAspect="1"/>
          </p:cNvPicPr>
          <p:nvPr/>
        </p:nvPicPr>
        <p:blipFill>
          <a:blip r:embed="rId4"/>
          <a:stretch>
            <a:fillRect/>
          </a:stretch>
        </p:blipFill>
        <p:spPr>
          <a:xfrm>
            <a:off x="4224536" y="2061785"/>
            <a:ext cx="7715250" cy="4762500"/>
          </a:xfrm>
          <a:prstGeom prst="rect">
            <a:avLst/>
          </a:prstGeom>
          <a:ln w="28575">
            <a:solidFill>
              <a:schemeClr val="tx1"/>
            </a:solidFill>
          </a:ln>
        </p:spPr>
      </p:pic>
    </p:spTree>
    <p:extLst>
      <p:ext uri="{BB962C8B-B14F-4D97-AF65-F5344CB8AC3E}">
        <p14:creationId xmlns:p14="http://schemas.microsoft.com/office/powerpoint/2010/main" val="34231854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0B3AC0-C540-41C9-9693-AFC0C4F85D4C}"/>
              </a:ext>
            </a:extLst>
          </p:cNvPr>
          <p:cNvSpPr/>
          <p:nvPr/>
        </p:nvSpPr>
        <p:spPr>
          <a:xfrm>
            <a:off x="1075764" y="1635295"/>
            <a:ext cx="10596283" cy="372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442" name="Title 1">
            <a:extLst>
              <a:ext uri="{FF2B5EF4-FFF2-40B4-BE49-F238E27FC236}">
                <a16:creationId xmlns:a16="http://schemas.microsoft.com/office/drawing/2014/main" id="{46D2DF22-C49A-6340-BE0D-4B826DA3AFC3}"/>
              </a:ext>
            </a:extLst>
          </p:cNvPr>
          <p:cNvSpPr>
            <a:spLocks noGrp="1" noChangeArrowheads="1"/>
          </p:cNvSpPr>
          <p:nvPr>
            <p:ph type="title"/>
          </p:nvPr>
        </p:nvSpPr>
        <p:spPr>
          <a:xfrm>
            <a:off x="152902" y="286604"/>
            <a:ext cx="10058400" cy="1145822"/>
          </a:xfrm>
          <a:noFill/>
          <a:ln>
            <a:noFill/>
          </a:ln>
        </p:spPr>
        <p:txBody>
          <a:bodyPr vert="horz" wrap="square" lIns="91440" tIns="45720" rIns="91440" bIns="45720" numCol="1" anchor="ctr" anchorCtr="0" compatLnSpc="1">
            <a:prstTxWarp prst="textNoShape">
              <a:avLst/>
            </a:prstTxWarp>
            <a:normAutofit/>
          </a:bodyPr>
          <a:lstStyle/>
          <a:p>
            <a:r>
              <a:rPr lang="en-US" altLang="en-US" sz="5400" b="1" dirty="0">
                <a:solidFill>
                  <a:srgbClr val="9B2D1F"/>
                </a:solidFill>
                <a:latin typeface="+mn-lt"/>
                <a:ea typeface="+mj-ea"/>
                <a:cs typeface="+mj-cs"/>
              </a:rPr>
              <a:t>What’s in the IPM log?</a:t>
            </a:r>
          </a:p>
        </p:txBody>
      </p:sp>
      <p:sp>
        <p:nvSpPr>
          <p:cNvPr id="189443" name="Content Placeholder 2">
            <a:extLst>
              <a:ext uri="{FF2B5EF4-FFF2-40B4-BE49-F238E27FC236}">
                <a16:creationId xmlns:a16="http://schemas.microsoft.com/office/drawing/2014/main" id="{89C6353B-D204-8C44-8A89-606ACF916F6D}"/>
              </a:ext>
            </a:extLst>
          </p:cNvPr>
          <p:cNvSpPr>
            <a:spLocks noGrp="1" noChangeArrowheads="1"/>
          </p:cNvSpPr>
          <p:nvPr>
            <p:ph idx="1"/>
          </p:nvPr>
        </p:nvSpPr>
        <p:spPr>
          <a:xfrm>
            <a:off x="252214" y="1581604"/>
            <a:ext cx="6571699" cy="2807516"/>
          </a:xfrm>
        </p:spPr>
        <p:txBody>
          <a:bodyPr>
            <a:noAutofit/>
          </a:bodyPr>
          <a:lstStyle/>
          <a:p>
            <a:pPr marL="352425" indent="-352425">
              <a:buFont typeface="Arial" panose="020B0604020202020204" pitchFamily="34" charset="0"/>
              <a:buChar char="•"/>
            </a:pPr>
            <a:r>
              <a:rPr lang="en-US" altLang="en-US" sz="3200" dirty="0">
                <a:solidFill>
                  <a:schemeClr val="tx1"/>
                </a:solidFill>
              </a:rPr>
              <a:t>Educational materials for staff and residents like this poster on bed bug safety</a:t>
            </a:r>
          </a:p>
        </p:txBody>
      </p:sp>
      <p:sp>
        <p:nvSpPr>
          <p:cNvPr id="189444" name="Slide Number Placeholder 3">
            <a:extLst>
              <a:ext uri="{FF2B5EF4-FFF2-40B4-BE49-F238E27FC236}">
                <a16:creationId xmlns:a16="http://schemas.microsoft.com/office/drawing/2014/main" id="{DCD8BE43-7AFA-0244-AEAB-0DC03405DCC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B7EE714-8615-7D4B-869E-254351FCF9E8}" type="slidenum">
              <a:rPr kumimoji="0" lang="en-US" altLang="en-US" sz="1400" b="0" i="0" u="none" strike="noStrike" kern="1200" cap="none" spc="0" normalizeH="0" baseline="0" noProof="0">
                <a:ln>
                  <a:noFill/>
                </a:ln>
                <a:solidFill>
                  <a:schemeClr val="bg1"/>
                </a:solidFill>
                <a:effectLst/>
                <a:uLnTx/>
                <a:uFillTx/>
                <a:latin typeface="Arial" panose="020B0604020202020204" pitchFamily="34" charset="0"/>
                <a:ea typeface="Osaka" panose="020B06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49</a:t>
            </a:fld>
            <a:endPar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ea typeface="Osaka" panose="020B0600000000000000" pitchFamily="34" charset="-128"/>
              <a:cs typeface="+mn-cs"/>
            </a:endParaRPr>
          </a:p>
        </p:txBody>
      </p:sp>
      <p:sp>
        <p:nvSpPr>
          <p:cNvPr id="9" name="TextBox 8">
            <a:extLst>
              <a:ext uri="{FF2B5EF4-FFF2-40B4-BE49-F238E27FC236}">
                <a16:creationId xmlns:a16="http://schemas.microsoft.com/office/drawing/2014/main" id="{19279DE9-FDD5-4B9A-A024-ADD61A73E9C6}"/>
              </a:ext>
            </a:extLst>
          </p:cNvPr>
          <p:cNvSpPr txBox="1"/>
          <p:nvPr/>
        </p:nvSpPr>
        <p:spPr>
          <a:xfrm>
            <a:off x="358346" y="6298673"/>
            <a:ext cx="10441459" cy="584775"/>
          </a:xfrm>
          <a:prstGeom prst="rect">
            <a:avLst/>
          </a:prstGeom>
          <a:noFill/>
        </p:spPr>
        <p:txBody>
          <a:bodyPr wrap="square" rtlCol="0">
            <a:spAutoFit/>
          </a:bodyPr>
          <a:lstStyle/>
          <a:p>
            <a:r>
              <a:rPr lang="en-US" sz="3200" dirty="0">
                <a:solidFill>
                  <a:schemeClr val="bg1"/>
                </a:solidFill>
              </a:rPr>
              <a:t>Find sample documents in your handouts or at stoppests.org</a:t>
            </a:r>
          </a:p>
        </p:txBody>
      </p:sp>
      <p:pic>
        <p:nvPicPr>
          <p:cNvPr id="5" name="Picture 4">
            <a:extLst>
              <a:ext uri="{FF2B5EF4-FFF2-40B4-BE49-F238E27FC236}">
                <a16:creationId xmlns:a16="http://schemas.microsoft.com/office/drawing/2014/main" id="{88DE63C3-073F-456D-95C8-CE7C275317A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966128" y="1611004"/>
            <a:ext cx="4072969" cy="4808577"/>
          </a:xfrm>
          <a:prstGeom prst="rect">
            <a:avLst/>
          </a:prstGeom>
          <a:ln w="28575">
            <a:solidFill>
              <a:schemeClr val="tx1"/>
            </a:solidFill>
          </a:ln>
        </p:spPr>
      </p:pic>
    </p:spTree>
    <p:extLst>
      <p:ext uri="{BB962C8B-B14F-4D97-AF65-F5344CB8AC3E}">
        <p14:creationId xmlns:p14="http://schemas.microsoft.com/office/powerpoint/2010/main" val="1950524987"/>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2E3704B6-D143-4251-B24D-8AF50D8152C0}"/>
              </a:ext>
            </a:extLst>
          </p:cNvPr>
          <p:cNvSpPr/>
          <p:nvPr/>
        </p:nvSpPr>
        <p:spPr>
          <a:xfrm>
            <a:off x="964491" y="1564810"/>
            <a:ext cx="7314095" cy="255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A0A67FD-7E8E-4D41-A422-500B75E8023F}"/>
              </a:ext>
            </a:extLst>
          </p:cNvPr>
          <p:cNvSpPr>
            <a:spLocks noGrp="1"/>
          </p:cNvSpPr>
          <p:nvPr>
            <p:ph type="title"/>
          </p:nvPr>
        </p:nvSpPr>
        <p:spPr>
          <a:xfrm>
            <a:off x="754380" y="226330"/>
            <a:ext cx="10058400" cy="1193500"/>
          </a:xfrm>
        </p:spPr>
        <p:txBody>
          <a:bodyPr>
            <a:normAutofit fontScale="90000"/>
          </a:bodyPr>
          <a:lstStyle/>
          <a:p>
            <a:pPr algn="ctr"/>
            <a:br>
              <a:rPr lang="en-US" dirty="0"/>
            </a:br>
            <a:br>
              <a:rPr lang="en-US" dirty="0"/>
            </a:br>
            <a:endParaRPr lang="en-US" dirty="0"/>
          </a:p>
        </p:txBody>
      </p:sp>
      <p:pic>
        <p:nvPicPr>
          <p:cNvPr id="7" name="Picture 6">
            <a:extLst>
              <a:ext uri="{FF2B5EF4-FFF2-40B4-BE49-F238E27FC236}">
                <a16:creationId xmlns:a16="http://schemas.microsoft.com/office/drawing/2014/main" id="{498B7C13-21FC-4A1B-8FEA-1ED64022557F}"/>
              </a:ext>
            </a:extLst>
          </p:cNvPr>
          <p:cNvPicPr>
            <a:picLocks noChangeAspect="1"/>
          </p:cNvPicPr>
          <p:nvPr/>
        </p:nvPicPr>
        <p:blipFill>
          <a:blip r:embed="rId3"/>
          <a:stretch>
            <a:fillRect/>
          </a:stretch>
        </p:blipFill>
        <p:spPr>
          <a:xfrm>
            <a:off x="8338978" y="3081627"/>
            <a:ext cx="3432324" cy="3157731"/>
          </a:xfrm>
          <a:prstGeom prst="rect">
            <a:avLst/>
          </a:prstGeom>
        </p:spPr>
      </p:pic>
      <p:grpSp>
        <p:nvGrpSpPr>
          <p:cNvPr id="22" name="Group 21">
            <a:extLst>
              <a:ext uri="{FF2B5EF4-FFF2-40B4-BE49-F238E27FC236}">
                <a16:creationId xmlns:a16="http://schemas.microsoft.com/office/drawing/2014/main" id="{60AE937E-AB62-4556-96C8-AD0573C8FDB7}"/>
              </a:ext>
            </a:extLst>
          </p:cNvPr>
          <p:cNvGrpSpPr/>
          <p:nvPr/>
        </p:nvGrpSpPr>
        <p:grpSpPr>
          <a:xfrm>
            <a:off x="1043595" y="286603"/>
            <a:ext cx="2209174" cy="1343806"/>
            <a:chOff x="871494" y="2793"/>
            <a:chExt cx="2209174" cy="1343806"/>
          </a:xfrm>
        </p:grpSpPr>
        <p:sp>
          <p:nvSpPr>
            <p:cNvPr id="23" name="Rectangle: Rounded Corners 22">
              <a:extLst>
                <a:ext uri="{FF2B5EF4-FFF2-40B4-BE49-F238E27FC236}">
                  <a16:creationId xmlns:a16="http://schemas.microsoft.com/office/drawing/2014/main" id="{FDB4F660-31D4-4313-BEDA-537192CA33E6}"/>
                </a:ext>
              </a:extLst>
            </p:cNvPr>
            <p:cNvSpPr/>
            <p:nvPr/>
          </p:nvSpPr>
          <p:spPr>
            <a:xfrm>
              <a:off x="871494" y="2793"/>
              <a:ext cx="2209174" cy="1343806"/>
            </a:xfrm>
            <a:prstGeom prst="roundRect">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ectangle: Rounded Corners 6">
              <a:extLst>
                <a:ext uri="{FF2B5EF4-FFF2-40B4-BE49-F238E27FC236}">
                  <a16:creationId xmlns:a16="http://schemas.microsoft.com/office/drawing/2014/main" id="{B9E258E4-671E-4220-9C17-F5E13285960B}"/>
                </a:ext>
              </a:extLst>
            </p:cNvPr>
            <p:cNvSpPr txBox="1"/>
            <p:nvPr/>
          </p:nvSpPr>
          <p:spPr>
            <a:xfrm>
              <a:off x="937093" y="68392"/>
              <a:ext cx="2077976" cy="121260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400" kern="1200" dirty="0"/>
                <a:t>Session One Introduction</a:t>
              </a:r>
            </a:p>
          </p:txBody>
        </p:sp>
      </p:grpSp>
      <p:grpSp>
        <p:nvGrpSpPr>
          <p:cNvPr id="37" name="Group 36">
            <a:extLst>
              <a:ext uri="{FF2B5EF4-FFF2-40B4-BE49-F238E27FC236}">
                <a16:creationId xmlns:a16="http://schemas.microsoft.com/office/drawing/2014/main" id="{DA4035E5-30BC-4C1C-82DF-52FD49F1EC0D}"/>
              </a:ext>
            </a:extLst>
          </p:cNvPr>
          <p:cNvGrpSpPr/>
          <p:nvPr/>
        </p:nvGrpSpPr>
        <p:grpSpPr>
          <a:xfrm>
            <a:off x="994658" y="1705944"/>
            <a:ext cx="2209174" cy="1375683"/>
            <a:chOff x="871494" y="2084"/>
            <a:chExt cx="2209174" cy="1375683"/>
          </a:xfrm>
        </p:grpSpPr>
        <p:sp>
          <p:nvSpPr>
            <p:cNvPr id="38" name="Rectangle: Rounded Corners 37">
              <a:extLst>
                <a:ext uri="{FF2B5EF4-FFF2-40B4-BE49-F238E27FC236}">
                  <a16:creationId xmlns:a16="http://schemas.microsoft.com/office/drawing/2014/main" id="{165E1563-983D-4CE7-9117-9750F869476B}"/>
                </a:ext>
              </a:extLst>
            </p:cNvPr>
            <p:cNvSpPr/>
            <p:nvPr/>
          </p:nvSpPr>
          <p:spPr>
            <a:xfrm>
              <a:off x="871494" y="2084"/>
              <a:ext cx="2209174" cy="1375683"/>
            </a:xfrm>
            <a:prstGeom prst="roundRect">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E442E270-C534-407B-9CB3-BBA41FF7D9CB}"/>
                </a:ext>
              </a:extLst>
            </p:cNvPr>
            <p:cNvSpPr txBox="1"/>
            <p:nvPr/>
          </p:nvSpPr>
          <p:spPr>
            <a:xfrm>
              <a:off x="938649" y="69239"/>
              <a:ext cx="2074864" cy="1241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400" kern="1200" dirty="0"/>
                <a:t>Session Two Cockroaches</a:t>
              </a:r>
            </a:p>
          </p:txBody>
        </p:sp>
      </p:grpSp>
      <p:grpSp>
        <p:nvGrpSpPr>
          <p:cNvPr id="44" name="Group 43">
            <a:extLst>
              <a:ext uri="{FF2B5EF4-FFF2-40B4-BE49-F238E27FC236}">
                <a16:creationId xmlns:a16="http://schemas.microsoft.com/office/drawing/2014/main" id="{17521B2D-78F0-47DB-9FFE-5229F46B491A}"/>
              </a:ext>
            </a:extLst>
          </p:cNvPr>
          <p:cNvGrpSpPr/>
          <p:nvPr/>
        </p:nvGrpSpPr>
        <p:grpSpPr>
          <a:xfrm>
            <a:off x="978278" y="3168294"/>
            <a:ext cx="2213555" cy="1366581"/>
            <a:chOff x="867113" y="34"/>
            <a:chExt cx="2213555" cy="1366581"/>
          </a:xfrm>
        </p:grpSpPr>
        <p:sp>
          <p:nvSpPr>
            <p:cNvPr id="45" name="Rectangle: Rounded Corners 44">
              <a:extLst>
                <a:ext uri="{FF2B5EF4-FFF2-40B4-BE49-F238E27FC236}">
                  <a16:creationId xmlns:a16="http://schemas.microsoft.com/office/drawing/2014/main" id="{6787346B-912E-4246-9C6A-5B1E20449CF2}"/>
                </a:ext>
              </a:extLst>
            </p:cNvPr>
            <p:cNvSpPr/>
            <p:nvPr/>
          </p:nvSpPr>
          <p:spPr>
            <a:xfrm>
              <a:off x="871494" y="34"/>
              <a:ext cx="2209174" cy="1366581"/>
            </a:xfrm>
            <a:prstGeom prst="roundRect">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6" name="Rectangle: Rounded Corners 6">
              <a:extLst>
                <a:ext uri="{FF2B5EF4-FFF2-40B4-BE49-F238E27FC236}">
                  <a16:creationId xmlns:a16="http://schemas.microsoft.com/office/drawing/2014/main" id="{EFFF6AAB-D86A-4889-9FA6-9BD089F65D46}"/>
                </a:ext>
              </a:extLst>
            </p:cNvPr>
            <p:cNvSpPr txBox="1"/>
            <p:nvPr/>
          </p:nvSpPr>
          <p:spPr>
            <a:xfrm>
              <a:off x="867113" y="66745"/>
              <a:ext cx="2195831" cy="12331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400" kern="1200" dirty="0"/>
                <a:t>Session Three Rodents</a:t>
              </a:r>
            </a:p>
          </p:txBody>
        </p:sp>
      </p:grpSp>
      <p:grpSp>
        <p:nvGrpSpPr>
          <p:cNvPr id="51" name="Group 50">
            <a:extLst>
              <a:ext uri="{FF2B5EF4-FFF2-40B4-BE49-F238E27FC236}">
                <a16:creationId xmlns:a16="http://schemas.microsoft.com/office/drawing/2014/main" id="{7A83F716-45A2-47C4-86B6-CD84DE7E5BC6}"/>
              </a:ext>
            </a:extLst>
          </p:cNvPr>
          <p:cNvGrpSpPr/>
          <p:nvPr/>
        </p:nvGrpSpPr>
        <p:grpSpPr>
          <a:xfrm>
            <a:off x="964491" y="4724319"/>
            <a:ext cx="2209174" cy="1375683"/>
            <a:chOff x="886242" y="0"/>
            <a:chExt cx="2209174" cy="1375683"/>
          </a:xfrm>
        </p:grpSpPr>
        <p:sp>
          <p:nvSpPr>
            <p:cNvPr id="52" name="Rectangle: Rounded Corners 51">
              <a:extLst>
                <a:ext uri="{FF2B5EF4-FFF2-40B4-BE49-F238E27FC236}">
                  <a16:creationId xmlns:a16="http://schemas.microsoft.com/office/drawing/2014/main" id="{56962CC6-F6FC-4E94-B315-880343A3F488}"/>
                </a:ext>
              </a:extLst>
            </p:cNvPr>
            <p:cNvSpPr/>
            <p:nvPr/>
          </p:nvSpPr>
          <p:spPr>
            <a:xfrm>
              <a:off x="886242" y="0"/>
              <a:ext cx="2209174" cy="1375683"/>
            </a:xfrm>
            <a:prstGeom prst="roundRect">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3" name="Rectangle: Rounded Corners 6">
              <a:extLst>
                <a:ext uri="{FF2B5EF4-FFF2-40B4-BE49-F238E27FC236}">
                  <a16:creationId xmlns:a16="http://schemas.microsoft.com/office/drawing/2014/main" id="{9B980D47-29D3-4721-A6B6-5400F3807C89}"/>
                </a:ext>
              </a:extLst>
            </p:cNvPr>
            <p:cNvSpPr txBox="1"/>
            <p:nvPr/>
          </p:nvSpPr>
          <p:spPr>
            <a:xfrm>
              <a:off x="953397" y="67155"/>
              <a:ext cx="2074864" cy="1241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400" kern="1200" dirty="0"/>
                <a:t>Session Four Bed Bugs</a:t>
              </a:r>
            </a:p>
          </p:txBody>
        </p:sp>
      </p:grpSp>
      <p:sp>
        <p:nvSpPr>
          <p:cNvPr id="19" name="Rectangle: Rounded Corners 18">
            <a:extLst>
              <a:ext uri="{FF2B5EF4-FFF2-40B4-BE49-F238E27FC236}">
                <a16:creationId xmlns:a16="http://schemas.microsoft.com/office/drawing/2014/main" id="{E422C23E-B996-4E32-9368-8CE73216718D}"/>
              </a:ext>
            </a:extLst>
          </p:cNvPr>
          <p:cNvSpPr/>
          <p:nvPr/>
        </p:nvSpPr>
        <p:spPr>
          <a:xfrm>
            <a:off x="3716065" y="115217"/>
            <a:ext cx="2379935" cy="1686576"/>
          </a:xfrm>
          <a:prstGeom prst="roundRect">
            <a:avLst/>
          </a:prstGeom>
          <a:solidFill>
            <a:srgbClr val="F1D4D1"/>
          </a:solidFill>
          <a:ln w="38100">
            <a:solidFill>
              <a:srgbClr val="9B2D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1" indent="-171450" defTabSz="844550">
              <a:lnSpc>
                <a:spcPct val="90000"/>
              </a:lnSpc>
              <a:spcBef>
                <a:spcPct val="0"/>
              </a:spcBef>
              <a:spcAft>
                <a:spcPct val="15000"/>
              </a:spcAft>
              <a:buChar char="•"/>
            </a:pPr>
            <a:r>
              <a:rPr lang="en-US" sz="1900" dirty="0">
                <a:solidFill>
                  <a:srgbClr val="9B2D1F"/>
                </a:solidFill>
              </a:rPr>
              <a:t>Priority Pests</a:t>
            </a:r>
          </a:p>
          <a:p>
            <a:pPr marL="171450" lvl="1" indent="-171450" defTabSz="844550">
              <a:lnSpc>
                <a:spcPct val="90000"/>
              </a:lnSpc>
              <a:spcBef>
                <a:spcPct val="0"/>
              </a:spcBef>
              <a:spcAft>
                <a:spcPct val="15000"/>
              </a:spcAft>
              <a:buChar char="•"/>
            </a:pPr>
            <a:r>
              <a:rPr lang="en-US" sz="1900" dirty="0">
                <a:solidFill>
                  <a:srgbClr val="9B2D1F"/>
                </a:solidFill>
              </a:rPr>
              <a:t>Why IPM</a:t>
            </a:r>
          </a:p>
          <a:p>
            <a:pPr marL="171450" lvl="1" indent="-171450" defTabSz="844550">
              <a:lnSpc>
                <a:spcPct val="90000"/>
              </a:lnSpc>
              <a:spcBef>
                <a:spcPct val="0"/>
              </a:spcBef>
              <a:spcAft>
                <a:spcPct val="15000"/>
              </a:spcAft>
              <a:buChar char="•"/>
            </a:pPr>
            <a:r>
              <a:rPr lang="en-US" sz="1900" dirty="0">
                <a:solidFill>
                  <a:srgbClr val="9B2D1F"/>
                </a:solidFill>
              </a:rPr>
              <a:t>Pesticides &amp; Health</a:t>
            </a:r>
          </a:p>
        </p:txBody>
      </p:sp>
      <p:sp>
        <p:nvSpPr>
          <p:cNvPr id="21" name="Rectangle: Rounded Corners 20">
            <a:extLst>
              <a:ext uri="{FF2B5EF4-FFF2-40B4-BE49-F238E27FC236}">
                <a16:creationId xmlns:a16="http://schemas.microsoft.com/office/drawing/2014/main" id="{F68B4D8F-8B2F-4281-926E-1F8BC07CAE10}"/>
              </a:ext>
            </a:extLst>
          </p:cNvPr>
          <p:cNvSpPr/>
          <p:nvPr/>
        </p:nvSpPr>
        <p:spPr>
          <a:xfrm>
            <a:off x="3716065" y="2551513"/>
            <a:ext cx="2379934" cy="2600141"/>
          </a:xfrm>
          <a:prstGeom prst="roundRect">
            <a:avLst/>
          </a:prstGeom>
          <a:solidFill>
            <a:srgbClr val="F1D4D1"/>
          </a:solidFill>
          <a:ln w="38100">
            <a:solidFill>
              <a:srgbClr val="9B2D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sz="1900" b="0" i="0" u="none" strike="noStrike" kern="1200" cap="none" spc="0" normalizeH="0" baseline="0" noProof="0" dirty="0">
                <a:ln>
                  <a:noFill/>
                </a:ln>
                <a:solidFill>
                  <a:srgbClr val="9B2D1F"/>
                </a:solidFill>
                <a:effectLst/>
                <a:uLnTx/>
                <a:uFillTx/>
                <a:latin typeface="Calibri" panose="020F0502020204030204"/>
                <a:ea typeface="+mn-ea"/>
                <a:cs typeface="+mn-cs"/>
              </a:rPr>
              <a:t>What they are</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sz="1900" b="0" i="0" u="none" strike="noStrike" kern="1200" cap="none" spc="0" normalizeH="0" baseline="0" noProof="0" dirty="0">
                <a:ln>
                  <a:noFill/>
                </a:ln>
                <a:solidFill>
                  <a:srgbClr val="9B2D1F"/>
                </a:solidFill>
                <a:effectLst/>
                <a:uLnTx/>
                <a:uFillTx/>
                <a:latin typeface="Calibri" panose="020F0502020204030204"/>
                <a:ea typeface="+mn-ea"/>
                <a:cs typeface="+mn-cs"/>
              </a:rPr>
              <a:t>Associated Health Hazards</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sz="1900" b="0" i="0" u="none" strike="noStrike" kern="1200" cap="none" spc="0" normalizeH="0" baseline="0" noProof="0" dirty="0">
                <a:ln>
                  <a:noFill/>
                </a:ln>
                <a:solidFill>
                  <a:srgbClr val="9B2D1F"/>
                </a:solidFill>
                <a:effectLst/>
                <a:uLnTx/>
                <a:uFillTx/>
                <a:latin typeface="Calibri" panose="020F0502020204030204"/>
                <a:ea typeface="+mn-ea"/>
                <a:cs typeface="+mn-cs"/>
              </a:rPr>
              <a:t>What they eat &amp; drink</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sz="1900" b="0" i="0" u="none" strike="noStrike" kern="1200" cap="none" spc="0" normalizeH="0" baseline="0" noProof="0" dirty="0">
                <a:ln>
                  <a:noFill/>
                </a:ln>
                <a:solidFill>
                  <a:srgbClr val="9B2D1F"/>
                </a:solidFill>
                <a:effectLst/>
                <a:uLnTx/>
                <a:uFillTx/>
                <a:latin typeface="Calibri" panose="020F0502020204030204"/>
                <a:ea typeface="+mn-ea"/>
                <a:cs typeface="+mn-cs"/>
              </a:rPr>
              <a:t>Where they live</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sz="1900" b="0" i="0" u="none" strike="noStrike" kern="1200" cap="none" spc="0" normalizeH="0" baseline="0" noProof="0" dirty="0">
                <a:ln>
                  <a:noFill/>
                </a:ln>
                <a:solidFill>
                  <a:srgbClr val="9B2D1F"/>
                </a:solidFill>
                <a:effectLst/>
                <a:uLnTx/>
                <a:uFillTx/>
                <a:latin typeface="Calibri" panose="020F0502020204030204"/>
                <a:ea typeface="+mn-ea"/>
                <a:cs typeface="+mn-cs"/>
              </a:rPr>
              <a:t>Prevention &amp; Control</a:t>
            </a:r>
          </a:p>
        </p:txBody>
      </p:sp>
      <p:cxnSp>
        <p:nvCxnSpPr>
          <p:cNvPr id="3" name="Connector: Curved 2">
            <a:extLst>
              <a:ext uri="{FF2B5EF4-FFF2-40B4-BE49-F238E27FC236}">
                <a16:creationId xmlns:a16="http://schemas.microsoft.com/office/drawing/2014/main" id="{5596BBEC-3A03-4616-BBB0-4E294ACE38C7}"/>
              </a:ext>
            </a:extLst>
          </p:cNvPr>
          <p:cNvCxnSpPr>
            <a:stCxn id="23" idx="3"/>
            <a:endCxn id="19" idx="1"/>
          </p:cNvCxnSpPr>
          <p:nvPr/>
        </p:nvCxnSpPr>
        <p:spPr>
          <a:xfrm flipV="1">
            <a:off x="3252769" y="958505"/>
            <a:ext cx="463296" cy="1"/>
          </a:xfrm>
          <a:prstGeom prst="curvedConnector3">
            <a:avLst/>
          </a:prstGeom>
          <a:ln w="38100">
            <a:solidFill>
              <a:srgbClr val="9B2D1F"/>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6E14DC7A-28DA-485E-BE9C-BDFEDF6747D4}"/>
              </a:ext>
            </a:extLst>
          </p:cNvPr>
          <p:cNvCxnSpPr>
            <a:cxnSpLocks/>
            <a:stCxn id="39" idx="3"/>
            <a:endCxn id="21" idx="1"/>
          </p:cNvCxnSpPr>
          <p:nvPr/>
        </p:nvCxnSpPr>
        <p:spPr>
          <a:xfrm>
            <a:off x="3136677" y="2393786"/>
            <a:ext cx="579388" cy="1457798"/>
          </a:xfrm>
          <a:prstGeom prst="curvedConnector3">
            <a:avLst>
              <a:gd name="adj1" fmla="val 50000"/>
            </a:avLst>
          </a:prstGeom>
          <a:ln w="38100">
            <a:solidFill>
              <a:srgbClr val="9B2D1F"/>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Curved 25">
            <a:extLst>
              <a:ext uri="{FF2B5EF4-FFF2-40B4-BE49-F238E27FC236}">
                <a16:creationId xmlns:a16="http://schemas.microsoft.com/office/drawing/2014/main" id="{9536DC1B-73DF-4EEE-8DB0-C94E3ED2FD00}"/>
              </a:ext>
            </a:extLst>
          </p:cNvPr>
          <p:cNvCxnSpPr>
            <a:cxnSpLocks/>
            <a:stCxn id="46" idx="3"/>
            <a:endCxn id="21" idx="1"/>
          </p:cNvCxnSpPr>
          <p:nvPr/>
        </p:nvCxnSpPr>
        <p:spPr>
          <a:xfrm flipV="1">
            <a:off x="3174109" y="3851584"/>
            <a:ext cx="541956" cy="1"/>
          </a:xfrm>
          <a:prstGeom prst="curvedConnector3">
            <a:avLst>
              <a:gd name="adj1" fmla="val 50000"/>
            </a:avLst>
          </a:prstGeom>
          <a:ln w="38100">
            <a:solidFill>
              <a:srgbClr val="9B2D1F"/>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Curved 27">
            <a:extLst>
              <a:ext uri="{FF2B5EF4-FFF2-40B4-BE49-F238E27FC236}">
                <a16:creationId xmlns:a16="http://schemas.microsoft.com/office/drawing/2014/main" id="{2918669B-558E-4D78-B613-FB6FB107471D}"/>
              </a:ext>
            </a:extLst>
          </p:cNvPr>
          <p:cNvCxnSpPr>
            <a:cxnSpLocks/>
            <a:stCxn id="52" idx="3"/>
            <a:endCxn id="21" idx="1"/>
          </p:cNvCxnSpPr>
          <p:nvPr/>
        </p:nvCxnSpPr>
        <p:spPr>
          <a:xfrm flipV="1">
            <a:off x="3173665" y="3851584"/>
            <a:ext cx="542400" cy="1560577"/>
          </a:xfrm>
          <a:prstGeom prst="curvedConnector3">
            <a:avLst>
              <a:gd name="adj1" fmla="val 50000"/>
            </a:avLst>
          </a:prstGeom>
          <a:ln w="38100">
            <a:solidFill>
              <a:srgbClr val="9B2D1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98049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0B3AC0-C540-41C9-9693-AFC0C4F85D4C}"/>
              </a:ext>
            </a:extLst>
          </p:cNvPr>
          <p:cNvSpPr/>
          <p:nvPr/>
        </p:nvSpPr>
        <p:spPr>
          <a:xfrm>
            <a:off x="1075764" y="1635295"/>
            <a:ext cx="10596283" cy="372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442" name="Title 1">
            <a:extLst>
              <a:ext uri="{FF2B5EF4-FFF2-40B4-BE49-F238E27FC236}">
                <a16:creationId xmlns:a16="http://schemas.microsoft.com/office/drawing/2014/main" id="{46D2DF22-C49A-6340-BE0D-4B826DA3AFC3}"/>
              </a:ext>
            </a:extLst>
          </p:cNvPr>
          <p:cNvSpPr>
            <a:spLocks noGrp="1" noChangeArrowheads="1"/>
          </p:cNvSpPr>
          <p:nvPr>
            <p:ph type="title"/>
          </p:nvPr>
        </p:nvSpPr>
        <p:spPr>
          <a:xfrm>
            <a:off x="152902" y="286604"/>
            <a:ext cx="4406078" cy="1053332"/>
          </a:xfrm>
          <a:noFill/>
          <a:ln>
            <a:noFill/>
          </a:ln>
        </p:spPr>
        <p:txBody>
          <a:bodyPr vert="horz" wrap="square" lIns="91440" tIns="45720" rIns="91440" bIns="45720" numCol="1" anchor="ctr" anchorCtr="0" compatLnSpc="1">
            <a:prstTxWarp prst="textNoShape">
              <a:avLst/>
            </a:prstTxWarp>
            <a:normAutofit fontScale="90000"/>
          </a:bodyPr>
          <a:lstStyle/>
          <a:p>
            <a:r>
              <a:rPr lang="en-US" altLang="en-US" sz="5400" b="1" dirty="0">
                <a:solidFill>
                  <a:srgbClr val="9B2D1F"/>
                </a:solidFill>
                <a:latin typeface="+mn-lt"/>
                <a:ea typeface="+mj-ea"/>
                <a:cs typeface="+mj-cs"/>
              </a:rPr>
              <a:t>What’s in the IPM log?</a:t>
            </a:r>
          </a:p>
        </p:txBody>
      </p:sp>
      <p:sp>
        <p:nvSpPr>
          <p:cNvPr id="189443" name="Content Placeholder 2">
            <a:extLst>
              <a:ext uri="{FF2B5EF4-FFF2-40B4-BE49-F238E27FC236}">
                <a16:creationId xmlns:a16="http://schemas.microsoft.com/office/drawing/2014/main" id="{89C6353B-D204-8C44-8A89-606ACF916F6D}"/>
              </a:ext>
            </a:extLst>
          </p:cNvPr>
          <p:cNvSpPr>
            <a:spLocks noGrp="1" noChangeArrowheads="1"/>
          </p:cNvSpPr>
          <p:nvPr>
            <p:ph idx="1"/>
          </p:nvPr>
        </p:nvSpPr>
        <p:spPr>
          <a:xfrm>
            <a:off x="95250" y="2046194"/>
            <a:ext cx="3744364" cy="2190296"/>
          </a:xfrm>
        </p:spPr>
        <p:txBody>
          <a:bodyPr>
            <a:normAutofit fontScale="85000" lnSpcReduction="10000"/>
          </a:bodyPr>
          <a:lstStyle/>
          <a:p>
            <a:pPr marL="292608" lvl="1" indent="0">
              <a:buNone/>
            </a:pPr>
            <a:r>
              <a:rPr lang="en-US" altLang="en-US" sz="3200" dirty="0">
                <a:solidFill>
                  <a:schemeClr val="tx1"/>
                </a:solidFill>
              </a:rPr>
              <a:t>More resident info: This is the first page of a tri-fold flyer on the tenant’s role in IPM.  </a:t>
            </a:r>
          </a:p>
        </p:txBody>
      </p:sp>
      <p:sp>
        <p:nvSpPr>
          <p:cNvPr id="189444" name="Slide Number Placeholder 3">
            <a:extLst>
              <a:ext uri="{FF2B5EF4-FFF2-40B4-BE49-F238E27FC236}">
                <a16:creationId xmlns:a16="http://schemas.microsoft.com/office/drawing/2014/main" id="{DCD8BE43-7AFA-0244-AEAB-0DC03405DCC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B7EE714-8615-7D4B-869E-254351FCF9E8}" type="slidenum">
              <a:rPr kumimoji="0" lang="en-US" altLang="en-US" sz="1400" b="0" i="0" u="none" strike="noStrike" kern="1200" cap="none" spc="0" normalizeH="0" baseline="0" noProof="0">
                <a:ln>
                  <a:noFill/>
                </a:ln>
                <a:solidFill>
                  <a:schemeClr val="bg1"/>
                </a:solidFill>
                <a:effectLst/>
                <a:uLnTx/>
                <a:uFillTx/>
                <a:latin typeface="Arial" panose="020B0604020202020204" pitchFamily="34" charset="0"/>
                <a:ea typeface="Osaka" panose="020B06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50</a:t>
            </a:fld>
            <a:endPar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ea typeface="Osaka" panose="020B0600000000000000" pitchFamily="34" charset="-128"/>
              <a:cs typeface="+mn-cs"/>
            </a:endParaRPr>
          </a:p>
        </p:txBody>
      </p:sp>
      <p:sp>
        <p:nvSpPr>
          <p:cNvPr id="9" name="TextBox 8">
            <a:extLst>
              <a:ext uri="{FF2B5EF4-FFF2-40B4-BE49-F238E27FC236}">
                <a16:creationId xmlns:a16="http://schemas.microsoft.com/office/drawing/2014/main" id="{19279DE9-FDD5-4B9A-A024-ADD61A73E9C6}"/>
              </a:ext>
            </a:extLst>
          </p:cNvPr>
          <p:cNvSpPr txBox="1"/>
          <p:nvPr/>
        </p:nvSpPr>
        <p:spPr>
          <a:xfrm>
            <a:off x="370702" y="6298673"/>
            <a:ext cx="10503243" cy="584775"/>
          </a:xfrm>
          <a:prstGeom prst="rect">
            <a:avLst/>
          </a:prstGeom>
          <a:noFill/>
        </p:spPr>
        <p:txBody>
          <a:bodyPr wrap="square" rtlCol="0">
            <a:spAutoFit/>
          </a:bodyPr>
          <a:lstStyle/>
          <a:p>
            <a:r>
              <a:rPr lang="en-US" sz="3200" dirty="0">
                <a:solidFill>
                  <a:schemeClr val="bg1"/>
                </a:solidFill>
              </a:rPr>
              <a:t>Find sample documents in your handouts or at stoppests.org</a:t>
            </a:r>
          </a:p>
        </p:txBody>
      </p:sp>
      <p:pic>
        <p:nvPicPr>
          <p:cNvPr id="3" name="Picture 2">
            <a:extLst>
              <a:ext uri="{FF2B5EF4-FFF2-40B4-BE49-F238E27FC236}">
                <a16:creationId xmlns:a16="http://schemas.microsoft.com/office/drawing/2014/main" id="{AADD3A97-1911-407C-B801-34D5F5D26AF2}"/>
              </a:ext>
            </a:extLst>
          </p:cNvPr>
          <p:cNvPicPr>
            <a:picLocks noChangeAspect="1"/>
          </p:cNvPicPr>
          <p:nvPr/>
        </p:nvPicPr>
        <p:blipFill>
          <a:blip r:embed="rId3"/>
          <a:stretch>
            <a:fillRect/>
          </a:stretch>
        </p:blipFill>
        <p:spPr>
          <a:xfrm>
            <a:off x="3996578" y="381854"/>
            <a:ext cx="8042520" cy="5684717"/>
          </a:xfrm>
          <a:prstGeom prst="rect">
            <a:avLst/>
          </a:prstGeom>
          <a:ln w="28575">
            <a:solidFill>
              <a:schemeClr val="tx1"/>
            </a:solidFill>
          </a:ln>
        </p:spPr>
      </p:pic>
    </p:spTree>
    <p:extLst>
      <p:ext uri="{BB962C8B-B14F-4D97-AF65-F5344CB8AC3E}">
        <p14:creationId xmlns:p14="http://schemas.microsoft.com/office/powerpoint/2010/main" val="2824782777"/>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0B3AC0-C540-41C9-9693-AFC0C4F85D4C}"/>
              </a:ext>
            </a:extLst>
          </p:cNvPr>
          <p:cNvSpPr/>
          <p:nvPr/>
        </p:nvSpPr>
        <p:spPr>
          <a:xfrm>
            <a:off x="1075764" y="1635295"/>
            <a:ext cx="10596283" cy="372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442" name="Title 1">
            <a:extLst>
              <a:ext uri="{FF2B5EF4-FFF2-40B4-BE49-F238E27FC236}">
                <a16:creationId xmlns:a16="http://schemas.microsoft.com/office/drawing/2014/main" id="{46D2DF22-C49A-6340-BE0D-4B826DA3AFC3}"/>
              </a:ext>
            </a:extLst>
          </p:cNvPr>
          <p:cNvSpPr>
            <a:spLocks noGrp="1" noChangeArrowheads="1"/>
          </p:cNvSpPr>
          <p:nvPr>
            <p:ph type="title"/>
          </p:nvPr>
        </p:nvSpPr>
        <p:spPr>
          <a:xfrm>
            <a:off x="152902" y="286604"/>
            <a:ext cx="4406078" cy="1053332"/>
          </a:xfrm>
          <a:noFill/>
          <a:ln>
            <a:noFill/>
          </a:ln>
        </p:spPr>
        <p:txBody>
          <a:bodyPr vert="horz" wrap="square" lIns="91440" tIns="45720" rIns="91440" bIns="45720" numCol="1" anchor="ctr" anchorCtr="0" compatLnSpc="1">
            <a:prstTxWarp prst="textNoShape">
              <a:avLst/>
            </a:prstTxWarp>
            <a:normAutofit fontScale="90000"/>
          </a:bodyPr>
          <a:lstStyle/>
          <a:p>
            <a:r>
              <a:rPr lang="en-US" altLang="en-US" sz="5400" b="1" dirty="0">
                <a:solidFill>
                  <a:srgbClr val="9B2D1F"/>
                </a:solidFill>
                <a:latin typeface="+mn-lt"/>
                <a:ea typeface="+mj-ea"/>
                <a:cs typeface="+mj-cs"/>
              </a:rPr>
              <a:t>What’s in the IPM log?</a:t>
            </a:r>
          </a:p>
        </p:txBody>
      </p:sp>
      <p:sp>
        <p:nvSpPr>
          <p:cNvPr id="189443" name="Content Placeholder 2">
            <a:extLst>
              <a:ext uri="{FF2B5EF4-FFF2-40B4-BE49-F238E27FC236}">
                <a16:creationId xmlns:a16="http://schemas.microsoft.com/office/drawing/2014/main" id="{89C6353B-D204-8C44-8A89-606ACF916F6D}"/>
              </a:ext>
            </a:extLst>
          </p:cNvPr>
          <p:cNvSpPr>
            <a:spLocks noGrp="1" noChangeArrowheads="1"/>
          </p:cNvSpPr>
          <p:nvPr>
            <p:ph idx="1"/>
          </p:nvPr>
        </p:nvSpPr>
        <p:spPr>
          <a:xfrm>
            <a:off x="80765" y="2172154"/>
            <a:ext cx="3744364" cy="1371146"/>
          </a:xfrm>
        </p:spPr>
        <p:txBody>
          <a:bodyPr>
            <a:normAutofit fontScale="92500" lnSpcReduction="20000"/>
          </a:bodyPr>
          <a:lstStyle/>
          <a:p>
            <a:pPr marL="292608" lvl="1" indent="0">
              <a:buNone/>
            </a:pPr>
            <a:r>
              <a:rPr lang="en-US" altLang="en-US" sz="3600" dirty="0">
                <a:solidFill>
                  <a:schemeClr val="tx1"/>
                </a:solidFill>
              </a:rPr>
              <a:t>This is the second page of the flyer.  </a:t>
            </a:r>
          </a:p>
        </p:txBody>
      </p:sp>
      <p:sp>
        <p:nvSpPr>
          <p:cNvPr id="189444" name="Slide Number Placeholder 3">
            <a:extLst>
              <a:ext uri="{FF2B5EF4-FFF2-40B4-BE49-F238E27FC236}">
                <a16:creationId xmlns:a16="http://schemas.microsoft.com/office/drawing/2014/main" id="{DCD8BE43-7AFA-0244-AEAB-0DC03405DCC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B7EE714-8615-7D4B-869E-254351FCF9E8}" type="slidenum">
              <a:rPr kumimoji="0" lang="en-US" altLang="en-US" sz="1400" b="0" i="0" u="none" strike="noStrike" kern="1200" cap="none" spc="0" normalizeH="0" baseline="0" noProof="0">
                <a:ln>
                  <a:noFill/>
                </a:ln>
                <a:solidFill>
                  <a:schemeClr val="bg1"/>
                </a:solidFill>
                <a:effectLst/>
                <a:uLnTx/>
                <a:uFillTx/>
                <a:latin typeface="Arial" panose="020B0604020202020204" pitchFamily="34" charset="0"/>
                <a:ea typeface="Osaka" panose="020B06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51</a:t>
            </a:fld>
            <a:endPar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ea typeface="Osaka" panose="020B0600000000000000" pitchFamily="34" charset="-128"/>
              <a:cs typeface="+mn-cs"/>
            </a:endParaRPr>
          </a:p>
        </p:txBody>
      </p:sp>
      <p:sp>
        <p:nvSpPr>
          <p:cNvPr id="9" name="TextBox 8">
            <a:extLst>
              <a:ext uri="{FF2B5EF4-FFF2-40B4-BE49-F238E27FC236}">
                <a16:creationId xmlns:a16="http://schemas.microsoft.com/office/drawing/2014/main" id="{19279DE9-FDD5-4B9A-A024-ADD61A73E9C6}"/>
              </a:ext>
            </a:extLst>
          </p:cNvPr>
          <p:cNvSpPr txBox="1"/>
          <p:nvPr/>
        </p:nvSpPr>
        <p:spPr>
          <a:xfrm>
            <a:off x="271849" y="6298673"/>
            <a:ext cx="10490886" cy="584775"/>
          </a:xfrm>
          <a:prstGeom prst="rect">
            <a:avLst/>
          </a:prstGeom>
          <a:noFill/>
        </p:spPr>
        <p:txBody>
          <a:bodyPr wrap="square" rtlCol="0">
            <a:spAutoFit/>
          </a:bodyPr>
          <a:lstStyle/>
          <a:p>
            <a:r>
              <a:rPr lang="en-US" sz="3200" dirty="0">
                <a:solidFill>
                  <a:schemeClr val="bg1"/>
                </a:solidFill>
              </a:rPr>
              <a:t>Find sample documents in your handouts or at stoppests.org</a:t>
            </a:r>
          </a:p>
        </p:txBody>
      </p:sp>
      <p:pic>
        <p:nvPicPr>
          <p:cNvPr id="4" name="Picture 3">
            <a:extLst>
              <a:ext uri="{FF2B5EF4-FFF2-40B4-BE49-F238E27FC236}">
                <a16:creationId xmlns:a16="http://schemas.microsoft.com/office/drawing/2014/main" id="{9BA4A9E8-1774-4FE0-98A5-EAE8F7ECE5D0}"/>
              </a:ext>
            </a:extLst>
          </p:cNvPr>
          <p:cNvPicPr>
            <a:picLocks noChangeAspect="1"/>
          </p:cNvPicPr>
          <p:nvPr/>
        </p:nvPicPr>
        <p:blipFill>
          <a:blip r:embed="rId3"/>
          <a:stretch>
            <a:fillRect/>
          </a:stretch>
        </p:blipFill>
        <p:spPr>
          <a:xfrm>
            <a:off x="3920379" y="1010181"/>
            <a:ext cx="8129650" cy="5744026"/>
          </a:xfrm>
          <a:prstGeom prst="rect">
            <a:avLst/>
          </a:prstGeom>
          <a:ln w="28575">
            <a:solidFill>
              <a:schemeClr val="tx1"/>
            </a:solidFill>
          </a:ln>
        </p:spPr>
      </p:pic>
    </p:spTree>
    <p:extLst>
      <p:ext uri="{BB962C8B-B14F-4D97-AF65-F5344CB8AC3E}">
        <p14:creationId xmlns:p14="http://schemas.microsoft.com/office/powerpoint/2010/main" val="425313591"/>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0B3AC0-C540-41C9-9693-AFC0C4F85D4C}"/>
              </a:ext>
            </a:extLst>
          </p:cNvPr>
          <p:cNvSpPr/>
          <p:nvPr/>
        </p:nvSpPr>
        <p:spPr>
          <a:xfrm>
            <a:off x="1075764" y="1635295"/>
            <a:ext cx="10596283" cy="372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442" name="Title 1">
            <a:extLst>
              <a:ext uri="{FF2B5EF4-FFF2-40B4-BE49-F238E27FC236}">
                <a16:creationId xmlns:a16="http://schemas.microsoft.com/office/drawing/2014/main" id="{46D2DF22-C49A-6340-BE0D-4B826DA3AFC3}"/>
              </a:ext>
            </a:extLst>
          </p:cNvPr>
          <p:cNvSpPr>
            <a:spLocks noGrp="1" noChangeArrowheads="1"/>
          </p:cNvSpPr>
          <p:nvPr>
            <p:ph type="title"/>
          </p:nvPr>
        </p:nvSpPr>
        <p:spPr>
          <a:xfrm>
            <a:off x="885371" y="286604"/>
            <a:ext cx="9325930" cy="1145822"/>
          </a:xfrm>
          <a:noFill/>
          <a:ln>
            <a:noFill/>
          </a:ln>
        </p:spPr>
        <p:txBody>
          <a:bodyPr vert="horz" wrap="square" lIns="91440" tIns="45720" rIns="91440" bIns="45720" numCol="1" anchor="ctr" anchorCtr="0" compatLnSpc="1">
            <a:prstTxWarp prst="textNoShape">
              <a:avLst/>
            </a:prstTxWarp>
            <a:normAutofit/>
          </a:bodyPr>
          <a:lstStyle/>
          <a:p>
            <a:r>
              <a:rPr lang="en-US" altLang="en-US" sz="5400" b="1" dirty="0">
                <a:solidFill>
                  <a:srgbClr val="9B2D1F"/>
                </a:solidFill>
                <a:latin typeface="+mn-lt"/>
                <a:ea typeface="+mj-ea"/>
                <a:cs typeface="+mj-cs"/>
              </a:rPr>
              <a:t>What’s in the IPM log?</a:t>
            </a:r>
          </a:p>
        </p:txBody>
      </p:sp>
      <p:sp>
        <p:nvSpPr>
          <p:cNvPr id="189443" name="Content Placeholder 2">
            <a:extLst>
              <a:ext uri="{FF2B5EF4-FFF2-40B4-BE49-F238E27FC236}">
                <a16:creationId xmlns:a16="http://schemas.microsoft.com/office/drawing/2014/main" id="{89C6353B-D204-8C44-8A89-606ACF916F6D}"/>
              </a:ext>
            </a:extLst>
          </p:cNvPr>
          <p:cNvSpPr>
            <a:spLocks noGrp="1" noChangeArrowheads="1"/>
          </p:cNvSpPr>
          <p:nvPr>
            <p:ph idx="1"/>
          </p:nvPr>
        </p:nvSpPr>
        <p:spPr>
          <a:xfrm>
            <a:off x="1075764" y="1581604"/>
            <a:ext cx="10040472" cy="4302513"/>
          </a:xfrm>
        </p:spPr>
        <p:txBody>
          <a:bodyPr>
            <a:normAutofit lnSpcReduction="10000"/>
          </a:bodyPr>
          <a:lstStyle/>
          <a:p>
            <a:pPr marL="0" indent="0">
              <a:buNone/>
            </a:pPr>
            <a:r>
              <a:rPr lang="en-US" altLang="en-US" sz="4000" b="1" dirty="0">
                <a:solidFill>
                  <a:schemeClr val="tx1"/>
                </a:solidFill>
              </a:rPr>
              <a:t>Other forms to include in the IPM Log include:</a:t>
            </a:r>
          </a:p>
          <a:p>
            <a:pPr>
              <a:buFont typeface="Wingdings" pitchFamily="2" charset="2"/>
              <a:buChar char="ü"/>
            </a:pPr>
            <a:r>
              <a:rPr lang="en-US" altLang="en-US" sz="3600" dirty="0">
                <a:solidFill>
                  <a:schemeClr val="tx1"/>
                </a:solidFill>
              </a:rPr>
              <a:t>Service schedule</a:t>
            </a:r>
          </a:p>
          <a:p>
            <a:pPr>
              <a:buFont typeface="Wingdings" pitchFamily="2" charset="2"/>
              <a:buChar char="ü"/>
            </a:pPr>
            <a:r>
              <a:rPr lang="en-US" altLang="en-US" sz="3600" dirty="0">
                <a:solidFill>
                  <a:schemeClr val="tx1"/>
                </a:solidFill>
              </a:rPr>
              <a:t>Applicator licenses</a:t>
            </a:r>
          </a:p>
          <a:p>
            <a:pPr>
              <a:buFont typeface="Wingdings" pitchFamily="2" charset="2"/>
              <a:buChar char="ü"/>
            </a:pPr>
            <a:r>
              <a:rPr lang="en-US" altLang="en-US" sz="3600" dirty="0">
                <a:solidFill>
                  <a:schemeClr val="tx1"/>
                </a:solidFill>
              </a:rPr>
              <a:t>Proof of insurance and business registration</a:t>
            </a:r>
          </a:p>
          <a:p>
            <a:pPr>
              <a:buFont typeface="Wingdings" pitchFamily="2" charset="2"/>
              <a:buChar char="ü"/>
            </a:pPr>
            <a:r>
              <a:rPr lang="en-US" altLang="en-US" sz="3600" dirty="0">
                <a:solidFill>
                  <a:schemeClr val="tx1"/>
                </a:solidFill>
              </a:rPr>
              <a:t>Potential notifications/ preparation instructions</a:t>
            </a:r>
          </a:p>
          <a:p>
            <a:pPr>
              <a:buFont typeface="Wingdings" pitchFamily="2" charset="2"/>
              <a:buChar char="ü"/>
            </a:pPr>
            <a:r>
              <a:rPr lang="en-US" altLang="en-US" sz="3600" dirty="0">
                <a:solidFill>
                  <a:schemeClr val="tx1"/>
                </a:solidFill>
              </a:rPr>
              <a:t>Contract/service agreement </a:t>
            </a:r>
            <a:r>
              <a:rPr lang="en-US" altLang="en-US" sz="2800" dirty="0">
                <a:solidFill>
                  <a:schemeClr val="tx1"/>
                </a:solidFill>
              </a:rPr>
              <a:t>(Review regularly!)</a:t>
            </a:r>
          </a:p>
          <a:p>
            <a:pPr marL="352425" indent="-352425">
              <a:buFont typeface="Arial" panose="020B0604020202020204" pitchFamily="34" charset="0"/>
              <a:buChar char="•"/>
            </a:pPr>
            <a:endParaRPr lang="en-US" altLang="en-US" sz="200" dirty="0">
              <a:solidFill>
                <a:schemeClr val="tx1"/>
              </a:solidFill>
            </a:endParaRPr>
          </a:p>
        </p:txBody>
      </p:sp>
      <p:sp>
        <p:nvSpPr>
          <p:cNvPr id="189444" name="Slide Number Placeholder 3">
            <a:extLst>
              <a:ext uri="{FF2B5EF4-FFF2-40B4-BE49-F238E27FC236}">
                <a16:creationId xmlns:a16="http://schemas.microsoft.com/office/drawing/2014/main" id="{DCD8BE43-7AFA-0244-AEAB-0DC03405DCC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B7EE714-8615-7D4B-869E-254351FCF9E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52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endParaRPr>
          </a:p>
        </p:txBody>
      </p:sp>
      <p:sp>
        <p:nvSpPr>
          <p:cNvPr id="9" name="TextBox 8">
            <a:extLst>
              <a:ext uri="{FF2B5EF4-FFF2-40B4-BE49-F238E27FC236}">
                <a16:creationId xmlns:a16="http://schemas.microsoft.com/office/drawing/2014/main" id="{19279DE9-FDD5-4B9A-A024-ADD61A73E9C6}"/>
              </a:ext>
            </a:extLst>
          </p:cNvPr>
          <p:cNvSpPr txBox="1"/>
          <p:nvPr/>
        </p:nvSpPr>
        <p:spPr>
          <a:xfrm>
            <a:off x="2207361" y="6298673"/>
            <a:ext cx="7777278" cy="584775"/>
          </a:xfrm>
          <a:prstGeom prst="rect">
            <a:avLst/>
          </a:prstGeom>
          <a:noFill/>
        </p:spPr>
        <p:txBody>
          <a:bodyPr wrap="square" rtlCol="0">
            <a:spAutoFit/>
          </a:bodyPr>
          <a:lstStyle/>
          <a:p>
            <a:r>
              <a:rPr lang="en-US" sz="3200" dirty="0">
                <a:solidFill>
                  <a:schemeClr val="bg1"/>
                </a:solidFill>
              </a:rPr>
              <a:t>Find sample documents at stoppests.org</a:t>
            </a:r>
          </a:p>
        </p:txBody>
      </p:sp>
    </p:spTree>
    <p:extLst>
      <p:ext uri="{BB962C8B-B14F-4D97-AF65-F5344CB8AC3E}">
        <p14:creationId xmlns:p14="http://schemas.microsoft.com/office/powerpoint/2010/main" val="4108581897"/>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0B3AC0-C540-41C9-9693-AFC0C4F85D4C}"/>
              </a:ext>
            </a:extLst>
          </p:cNvPr>
          <p:cNvSpPr/>
          <p:nvPr/>
        </p:nvSpPr>
        <p:spPr>
          <a:xfrm>
            <a:off x="1075764" y="1635295"/>
            <a:ext cx="10596283" cy="372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442" name="Title 1">
            <a:extLst>
              <a:ext uri="{FF2B5EF4-FFF2-40B4-BE49-F238E27FC236}">
                <a16:creationId xmlns:a16="http://schemas.microsoft.com/office/drawing/2014/main" id="{46D2DF22-C49A-6340-BE0D-4B826DA3AFC3}"/>
              </a:ext>
            </a:extLst>
          </p:cNvPr>
          <p:cNvSpPr>
            <a:spLocks noGrp="1" noChangeArrowheads="1"/>
          </p:cNvSpPr>
          <p:nvPr>
            <p:ph type="title"/>
          </p:nvPr>
        </p:nvSpPr>
        <p:spPr>
          <a:xfrm>
            <a:off x="1075764" y="286604"/>
            <a:ext cx="9135538" cy="1145822"/>
          </a:xfrm>
          <a:noFill/>
          <a:ln>
            <a:noFill/>
          </a:ln>
        </p:spPr>
        <p:txBody>
          <a:bodyPr vert="horz" wrap="square" lIns="91440" tIns="45720" rIns="91440" bIns="45720" numCol="1" anchor="ctr" anchorCtr="0" compatLnSpc="1">
            <a:prstTxWarp prst="textNoShape">
              <a:avLst/>
            </a:prstTxWarp>
            <a:normAutofit/>
          </a:bodyPr>
          <a:lstStyle/>
          <a:p>
            <a:r>
              <a:rPr lang="en-US" altLang="en-US" sz="5400" b="1" dirty="0">
                <a:solidFill>
                  <a:srgbClr val="9B2D1F"/>
                </a:solidFill>
                <a:latin typeface="+mn-lt"/>
                <a:ea typeface="+mj-ea"/>
                <a:cs typeface="+mj-cs"/>
              </a:rPr>
              <a:t>What’s in the IPM log?</a:t>
            </a:r>
          </a:p>
        </p:txBody>
      </p:sp>
      <p:sp>
        <p:nvSpPr>
          <p:cNvPr id="189443" name="Content Placeholder 2">
            <a:extLst>
              <a:ext uri="{FF2B5EF4-FFF2-40B4-BE49-F238E27FC236}">
                <a16:creationId xmlns:a16="http://schemas.microsoft.com/office/drawing/2014/main" id="{89C6353B-D204-8C44-8A89-606ACF916F6D}"/>
              </a:ext>
            </a:extLst>
          </p:cNvPr>
          <p:cNvSpPr>
            <a:spLocks noGrp="1" noChangeArrowheads="1"/>
          </p:cNvSpPr>
          <p:nvPr>
            <p:ph idx="1"/>
          </p:nvPr>
        </p:nvSpPr>
        <p:spPr>
          <a:xfrm>
            <a:off x="1075764" y="1581604"/>
            <a:ext cx="10596283" cy="4544876"/>
          </a:xfrm>
        </p:spPr>
        <p:txBody>
          <a:bodyPr>
            <a:normAutofit fontScale="92500" lnSpcReduction="10000"/>
          </a:bodyPr>
          <a:lstStyle/>
          <a:p>
            <a:pPr marL="0" indent="0">
              <a:buNone/>
            </a:pPr>
            <a:r>
              <a:rPr lang="en-US" altLang="en-US" sz="4000" b="1" dirty="0">
                <a:solidFill>
                  <a:schemeClr val="tx1"/>
                </a:solidFill>
              </a:rPr>
              <a:t>Examples of Log Entries include:</a:t>
            </a:r>
          </a:p>
          <a:p>
            <a:pPr>
              <a:buFont typeface="Wingdings" pitchFamily="2" charset="2"/>
              <a:buChar char="ü"/>
            </a:pPr>
            <a:r>
              <a:rPr lang="en-US" altLang="en-US" sz="3600" dirty="0">
                <a:solidFill>
                  <a:schemeClr val="tx1"/>
                </a:solidFill>
                <a:latin typeface="Arial" panose="020B0604020202020204" pitchFamily="34" charset="0"/>
                <a:ea typeface="ＭＳ Ｐゴシック" panose="020B0600070205080204" pitchFamily="34" charset="-128"/>
              </a:rPr>
              <a:t>Locations of any traps and bait stations that are placed</a:t>
            </a:r>
          </a:p>
          <a:p>
            <a:pPr>
              <a:buFont typeface="Wingdings" pitchFamily="2" charset="2"/>
              <a:buChar char="ü"/>
            </a:pPr>
            <a:r>
              <a:rPr lang="en-US" altLang="en-US" sz="3600" dirty="0">
                <a:solidFill>
                  <a:schemeClr val="tx1"/>
                </a:solidFill>
                <a:latin typeface="Arial" panose="020B0604020202020204" pitchFamily="34" charset="0"/>
                <a:ea typeface="ＭＳ Ｐゴシック" panose="020B0600070205080204" pitchFamily="34" charset="-128"/>
              </a:rPr>
              <a:t>Notes about resident cooperation for follow up by resident services</a:t>
            </a:r>
          </a:p>
          <a:p>
            <a:pPr>
              <a:buFont typeface="Wingdings" pitchFamily="2" charset="2"/>
              <a:buChar char="ü"/>
            </a:pPr>
            <a:r>
              <a:rPr lang="en-US" altLang="en-US" sz="3600" dirty="0">
                <a:solidFill>
                  <a:schemeClr val="tx1"/>
                </a:solidFill>
                <a:latin typeface="Arial" panose="020B0604020202020204" pitchFamily="34" charset="0"/>
                <a:ea typeface="ＭＳ Ｐゴシック" panose="020B0600070205080204" pitchFamily="34" charset="-128"/>
              </a:rPr>
              <a:t>Notes about needed repairs for follow up by maintenance staff. </a:t>
            </a:r>
          </a:p>
          <a:p>
            <a:pPr marL="352425" indent="-352425">
              <a:buFont typeface="Arial" panose="020B0604020202020204" pitchFamily="34" charset="0"/>
              <a:buChar char="•"/>
            </a:pPr>
            <a:endParaRPr lang="en-US" altLang="en-US" sz="1500" dirty="0">
              <a:solidFill>
                <a:schemeClr val="tx1"/>
              </a:solidFill>
              <a:latin typeface="Arial" panose="020B0604020202020204" pitchFamily="34" charset="0"/>
              <a:ea typeface="ＭＳ Ｐゴシック" panose="020B0600070205080204" pitchFamily="34" charset="-128"/>
            </a:endParaRPr>
          </a:p>
          <a:p>
            <a:pPr marL="0" indent="0">
              <a:buNone/>
            </a:pPr>
            <a:r>
              <a:rPr lang="en-US" altLang="en-US" sz="3600" dirty="0">
                <a:solidFill>
                  <a:schemeClr val="tx1"/>
                </a:solidFill>
                <a:latin typeface="Arial" panose="020B0604020202020204" pitchFamily="34" charset="0"/>
                <a:ea typeface="ＭＳ Ｐゴシック" panose="020B0600070205080204" pitchFamily="34" charset="-128"/>
              </a:rPr>
              <a:t>Copies of work orders will need to be filed, as well. </a:t>
            </a:r>
            <a:endParaRPr lang="en-US" altLang="en-US" sz="200" dirty="0">
              <a:solidFill>
                <a:schemeClr val="tx1"/>
              </a:solidFill>
            </a:endParaRPr>
          </a:p>
        </p:txBody>
      </p:sp>
      <p:sp>
        <p:nvSpPr>
          <p:cNvPr id="189444" name="Slide Number Placeholder 3">
            <a:extLst>
              <a:ext uri="{FF2B5EF4-FFF2-40B4-BE49-F238E27FC236}">
                <a16:creationId xmlns:a16="http://schemas.microsoft.com/office/drawing/2014/main" id="{DCD8BE43-7AFA-0244-AEAB-0DC03405DCC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B7EE714-8615-7D4B-869E-254351FCF9E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53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endParaRPr>
          </a:p>
        </p:txBody>
      </p:sp>
      <p:sp>
        <p:nvSpPr>
          <p:cNvPr id="9" name="TextBox 8">
            <a:extLst>
              <a:ext uri="{FF2B5EF4-FFF2-40B4-BE49-F238E27FC236}">
                <a16:creationId xmlns:a16="http://schemas.microsoft.com/office/drawing/2014/main" id="{19279DE9-FDD5-4B9A-A024-ADD61A73E9C6}"/>
              </a:ext>
            </a:extLst>
          </p:cNvPr>
          <p:cNvSpPr txBox="1"/>
          <p:nvPr/>
        </p:nvSpPr>
        <p:spPr>
          <a:xfrm>
            <a:off x="2207361" y="6298673"/>
            <a:ext cx="7777278" cy="584775"/>
          </a:xfrm>
          <a:prstGeom prst="rect">
            <a:avLst/>
          </a:prstGeom>
          <a:noFill/>
        </p:spPr>
        <p:txBody>
          <a:bodyPr wrap="square" rtlCol="0">
            <a:spAutoFit/>
          </a:bodyPr>
          <a:lstStyle/>
          <a:p>
            <a:r>
              <a:rPr lang="en-US" sz="3200" dirty="0">
                <a:solidFill>
                  <a:schemeClr val="bg1"/>
                </a:solidFill>
              </a:rPr>
              <a:t>Find sample documents at stoppests.org</a:t>
            </a:r>
          </a:p>
        </p:txBody>
      </p:sp>
    </p:spTree>
    <p:extLst>
      <p:ext uri="{BB962C8B-B14F-4D97-AF65-F5344CB8AC3E}">
        <p14:creationId xmlns:p14="http://schemas.microsoft.com/office/powerpoint/2010/main" val="2407521287"/>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D8F18D-E996-4D32-B82C-17C5C66FC725}"/>
              </a:ext>
            </a:extLst>
          </p:cNvPr>
          <p:cNvSpPr/>
          <p:nvPr/>
        </p:nvSpPr>
        <p:spPr>
          <a:xfrm>
            <a:off x="1154083" y="1592826"/>
            <a:ext cx="10231672" cy="383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8BFDB041-034C-498A-BA22-EB5967A6ADDA}"/>
              </a:ext>
            </a:extLst>
          </p:cNvPr>
          <p:cNvSpPr>
            <a:spLocks noGrp="1"/>
          </p:cNvSpPr>
          <p:nvPr>
            <p:ph type="title"/>
          </p:nvPr>
        </p:nvSpPr>
        <p:spPr>
          <a:xfrm>
            <a:off x="1097280" y="4924219"/>
            <a:ext cx="10113645" cy="1535565"/>
          </a:xfrm>
        </p:spPr>
        <p:txBody>
          <a:bodyPr/>
          <a:lstStyle/>
          <a:p>
            <a:br>
              <a:rPr lang="en-US" dirty="0"/>
            </a:br>
            <a:br>
              <a:rPr lang="en-US" dirty="0"/>
            </a:br>
            <a:br>
              <a:rPr lang="en-US" dirty="0"/>
            </a:br>
            <a:br>
              <a:rPr lang="en-US" dirty="0"/>
            </a:br>
            <a:br>
              <a:rPr lang="en-US" dirty="0"/>
            </a:br>
            <a:endParaRPr lang="en-US" dirty="0"/>
          </a:p>
        </p:txBody>
      </p:sp>
      <p:sp>
        <p:nvSpPr>
          <p:cNvPr id="14" name="Rectangle 3">
            <a:extLst>
              <a:ext uri="{FF2B5EF4-FFF2-40B4-BE49-F238E27FC236}">
                <a16:creationId xmlns:a16="http://schemas.microsoft.com/office/drawing/2014/main" id="{6CB57B3D-9CB5-49B8-829E-0267049FFD14}"/>
              </a:ext>
            </a:extLst>
          </p:cNvPr>
          <p:cNvSpPr>
            <a:spLocks noGrp="1" noChangeArrowheads="1"/>
          </p:cNvSpPr>
          <p:nvPr>
            <p:ph type="body" sz="half" idx="2"/>
          </p:nvPr>
        </p:nvSpPr>
        <p:spPr>
          <a:xfrm>
            <a:off x="1394975" y="2714589"/>
            <a:ext cx="9990780" cy="2527588"/>
          </a:xfrm>
        </p:spPr>
        <p:txBody>
          <a:bodyPr>
            <a:noAutofit/>
          </a:bodyPr>
          <a:lstStyle/>
          <a:p>
            <a:pPr marL="609600" indent="-609600">
              <a:lnSpc>
                <a:spcPct val="76000"/>
              </a:lnSpc>
              <a:buFont typeface="Times" pitchFamily="2" charset="0"/>
              <a:buChar char="•"/>
            </a:pPr>
            <a:r>
              <a:rPr lang="en-US" altLang="en-US" sz="3600" dirty="0"/>
              <a:t>Yes, contains all of these documents </a:t>
            </a:r>
          </a:p>
          <a:p>
            <a:pPr marL="609600" indent="-609600">
              <a:lnSpc>
                <a:spcPct val="76000"/>
              </a:lnSpc>
              <a:buFont typeface="Times" pitchFamily="2" charset="0"/>
              <a:buChar char="•"/>
            </a:pPr>
            <a:r>
              <a:rPr lang="en-US" altLang="en-US" sz="3600" dirty="0"/>
              <a:t>Yes, contains some of these documents</a:t>
            </a:r>
          </a:p>
          <a:p>
            <a:pPr marL="609600" indent="-609600">
              <a:lnSpc>
                <a:spcPct val="76000"/>
              </a:lnSpc>
              <a:buFont typeface="Times" pitchFamily="2" charset="0"/>
              <a:buChar char="•"/>
            </a:pPr>
            <a:r>
              <a:rPr lang="en-US" altLang="en-US" sz="3600" dirty="0"/>
              <a:t>No</a:t>
            </a:r>
          </a:p>
          <a:p>
            <a:pPr marL="609600" indent="-609600">
              <a:lnSpc>
                <a:spcPct val="76000"/>
              </a:lnSpc>
              <a:buFont typeface="Times" pitchFamily="2" charset="0"/>
              <a:buChar char="•"/>
            </a:pPr>
            <a:r>
              <a:rPr lang="en-US" altLang="en-US" sz="3600" dirty="0"/>
              <a:t>I don’t know</a:t>
            </a:r>
          </a:p>
        </p:txBody>
      </p:sp>
      <p:sp>
        <p:nvSpPr>
          <p:cNvPr id="63490" name="Slide Number Placeholder 5">
            <a:extLst>
              <a:ext uri="{FF2B5EF4-FFF2-40B4-BE49-F238E27FC236}">
                <a16:creationId xmlns:a16="http://schemas.microsoft.com/office/drawing/2014/main" id="{05692A39-0F91-DC49-9F9E-414EEDA32C6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86000"/>
              </a:lnSpc>
              <a:spcBef>
                <a:spcPts val="12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ヒラギノ角ゴ Pro W3" panose="020B0300000000000000" pitchFamily="34" charset="-128"/>
              </a:defRPr>
            </a:lvl1pPr>
            <a:lvl2pPr marL="37931725" indent="-37474525">
              <a:lnSpc>
                <a:spcPct val="96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ヒラギノ角ゴ Pro W3" panose="020B0300000000000000" pitchFamily="34" charset="-128"/>
              </a:defRPr>
            </a:lvl2pPr>
            <a:lvl3pPr marL="1143000" indent="-228600">
              <a:lnSpc>
                <a:spcPct val="96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marL="1600200" indent="-228600">
              <a:lnSpc>
                <a:spcPct val="96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marL="2057400" indent="-228600">
              <a:lnSpc>
                <a:spcPct val="96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9CED851F-0A82-6C4F-922C-006AD6ABA6E4}" type="slidenum">
              <a:rPr kumimoji="0" lang="en-GB" altLang="en-US" sz="1400" b="0" i="0" u="none" strike="noStrike" kern="1200" cap="none" spc="0" normalizeH="0" baseline="0" noProof="0">
                <a:ln>
                  <a:noFill/>
                </a:ln>
                <a:solidFill>
                  <a:srgbClr val="000000"/>
                </a:solidFill>
                <a:effectLst/>
                <a:uLnTx/>
                <a:uFillTx/>
                <a:latin typeface="Arial" panose="020B0604020202020204" pitchFamily="34" charset="0"/>
                <a:ea typeface="ヒラギノ角ゴ Pro W3" panose="020B0300000000000000" pitchFamily="34" charset="-128"/>
                <a:cs typeface="+mn-cs"/>
              </a:rPr>
              <a:pPr marL="0" marR="0" lvl="0" indent="0" algn="r" defTabSz="914400" rtl="0" eaLnBrk="1" fontAlgn="auto" latinLnBrk="0" hangingPunct="1">
                <a:lnSpc>
                  <a:spcPct val="100000"/>
                </a:lnSpc>
                <a:spcBef>
                  <a:spcPct val="0"/>
                </a:spcBef>
                <a:spcAft>
                  <a:spcPts val="0"/>
                </a:spcAft>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54</a:t>
            </a:fld>
            <a:endParaRPr kumimoji="0" lang="en-GB" altLang="en-US" sz="1400" b="0" i="0" u="none" strike="noStrike" kern="1200" cap="none" spc="0" normalizeH="0" baseline="0" noProof="0">
              <a:ln>
                <a:noFill/>
              </a:ln>
              <a:solidFill>
                <a:srgbClr val="000000"/>
              </a:solidFill>
              <a:effectLst/>
              <a:uLnTx/>
              <a:uFillTx/>
              <a:latin typeface="Arial" panose="020B0604020202020204" pitchFamily="34" charset="0"/>
              <a:ea typeface="ヒラギノ角ゴ Pro W3" panose="020B0300000000000000" pitchFamily="34" charset="-128"/>
              <a:cs typeface="+mn-cs"/>
            </a:endParaRPr>
          </a:p>
        </p:txBody>
      </p:sp>
      <p:sp>
        <p:nvSpPr>
          <p:cNvPr id="15" name="Rectangle 3">
            <a:extLst>
              <a:ext uri="{FF2B5EF4-FFF2-40B4-BE49-F238E27FC236}">
                <a16:creationId xmlns:a16="http://schemas.microsoft.com/office/drawing/2014/main" id="{7753A0C5-2024-42C1-810A-EDE700071A75}"/>
              </a:ext>
            </a:extLst>
          </p:cNvPr>
          <p:cNvSpPr>
            <a:spLocks noGrp="1" noChangeArrowheads="1"/>
          </p:cNvSpPr>
          <p:nvPr>
            <p:ph idx="4294967295"/>
          </p:nvPr>
        </p:nvSpPr>
        <p:spPr>
          <a:xfrm>
            <a:off x="0" y="250825"/>
            <a:ext cx="11229975" cy="1725613"/>
          </a:xfrm>
        </p:spPr>
        <p:txBody>
          <a:bodyPr>
            <a:noAutofit/>
          </a:bodyPr>
          <a:lstStyle/>
          <a:p>
            <a:pPr marL="0" indent="0">
              <a:lnSpc>
                <a:spcPct val="76000"/>
              </a:lnSpc>
              <a:buNone/>
            </a:pPr>
            <a:r>
              <a:rPr lang="en-US" altLang="en-US" sz="5400" b="1" dirty="0">
                <a:solidFill>
                  <a:srgbClr val="9B2D1F"/>
                </a:solidFill>
              </a:rPr>
              <a:t>Does your organization have an IPM Log? </a:t>
            </a:r>
          </a:p>
        </p:txBody>
      </p:sp>
    </p:spTree>
    <p:extLst>
      <p:ext uri="{BB962C8B-B14F-4D97-AF65-F5344CB8AC3E}">
        <p14:creationId xmlns:p14="http://schemas.microsoft.com/office/powerpoint/2010/main" val="16644285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D8F18D-E996-4D32-B82C-17C5C66FC725}"/>
              </a:ext>
            </a:extLst>
          </p:cNvPr>
          <p:cNvSpPr/>
          <p:nvPr/>
        </p:nvSpPr>
        <p:spPr>
          <a:xfrm>
            <a:off x="1154083" y="1592826"/>
            <a:ext cx="10231672" cy="383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8BFDB041-034C-498A-BA22-EB5967A6ADDA}"/>
              </a:ext>
            </a:extLst>
          </p:cNvPr>
          <p:cNvSpPr>
            <a:spLocks noGrp="1"/>
          </p:cNvSpPr>
          <p:nvPr>
            <p:ph type="title"/>
          </p:nvPr>
        </p:nvSpPr>
        <p:spPr>
          <a:xfrm>
            <a:off x="1097280" y="4924219"/>
            <a:ext cx="10113645" cy="1535565"/>
          </a:xfrm>
        </p:spPr>
        <p:txBody>
          <a:bodyPr/>
          <a:lstStyle/>
          <a:p>
            <a:br>
              <a:rPr lang="en-US" dirty="0"/>
            </a:br>
            <a:br>
              <a:rPr lang="en-US" dirty="0"/>
            </a:br>
            <a:br>
              <a:rPr lang="en-US" dirty="0"/>
            </a:br>
            <a:br>
              <a:rPr lang="en-US" dirty="0"/>
            </a:br>
            <a:br>
              <a:rPr lang="en-US" dirty="0"/>
            </a:br>
            <a:endParaRPr lang="en-US" dirty="0"/>
          </a:p>
        </p:txBody>
      </p:sp>
      <p:sp>
        <p:nvSpPr>
          <p:cNvPr id="14" name="Rectangle 3">
            <a:extLst>
              <a:ext uri="{FF2B5EF4-FFF2-40B4-BE49-F238E27FC236}">
                <a16:creationId xmlns:a16="http://schemas.microsoft.com/office/drawing/2014/main" id="{6CB57B3D-9CB5-49B8-829E-0267049FFD14}"/>
              </a:ext>
            </a:extLst>
          </p:cNvPr>
          <p:cNvSpPr>
            <a:spLocks noGrp="1" noChangeArrowheads="1"/>
          </p:cNvSpPr>
          <p:nvPr>
            <p:ph type="body" sz="half" idx="2"/>
          </p:nvPr>
        </p:nvSpPr>
        <p:spPr>
          <a:xfrm>
            <a:off x="1591620" y="2294990"/>
            <a:ext cx="9990780" cy="2920190"/>
          </a:xfrm>
        </p:spPr>
        <p:txBody>
          <a:bodyPr>
            <a:noAutofit/>
          </a:bodyPr>
          <a:lstStyle/>
          <a:p>
            <a:pPr marL="609600" indent="-609600">
              <a:lnSpc>
                <a:spcPct val="76000"/>
              </a:lnSpc>
              <a:buFont typeface="Times" pitchFamily="2" charset="0"/>
              <a:buChar char="•"/>
            </a:pPr>
            <a:r>
              <a:rPr lang="en-US" altLang="en-US" sz="3600" dirty="0"/>
              <a:t>Electronic – all on the computer</a:t>
            </a:r>
          </a:p>
          <a:p>
            <a:pPr marL="609600" indent="-609600">
              <a:lnSpc>
                <a:spcPct val="76000"/>
              </a:lnSpc>
              <a:buFont typeface="Times" pitchFamily="2" charset="0"/>
              <a:buChar char="•"/>
            </a:pPr>
            <a:r>
              <a:rPr lang="en-US" altLang="en-US" sz="3600" dirty="0"/>
              <a:t>Paper</a:t>
            </a:r>
          </a:p>
          <a:p>
            <a:pPr marL="609600" indent="-609600">
              <a:lnSpc>
                <a:spcPct val="76000"/>
              </a:lnSpc>
              <a:buFont typeface="Times" pitchFamily="2" charset="0"/>
              <a:buChar char="•"/>
            </a:pPr>
            <a:r>
              <a:rPr lang="en-US" altLang="en-US" sz="3600" dirty="0"/>
              <a:t>Some electronic, some paper</a:t>
            </a:r>
          </a:p>
          <a:p>
            <a:pPr marL="609600" indent="-609600">
              <a:lnSpc>
                <a:spcPct val="76000"/>
              </a:lnSpc>
              <a:buFont typeface="Times" pitchFamily="2" charset="0"/>
              <a:buChar char="•"/>
            </a:pPr>
            <a:r>
              <a:rPr lang="en-US" altLang="en-US" sz="3600" dirty="0"/>
              <a:t>I don’t know</a:t>
            </a:r>
          </a:p>
        </p:txBody>
      </p:sp>
      <p:sp>
        <p:nvSpPr>
          <p:cNvPr id="63490" name="Slide Number Placeholder 5">
            <a:extLst>
              <a:ext uri="{FF2B5EF4-FFF2-40B4-BE49-F238E27FC236}">
                <a16:creationId xmlns:a16="http://schemas.microsoft.com/office/drawing/2014/main" id="{05692A39-0F91-DC49-9F9E-414EEDA32C6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86000"/>
              </a:lnSpc>
              <a:spcBef>
                <a:spcPts val="12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ヒラギノ角ゴ Pro W3" panose="020B0300000000000000" pitchFamily="34" charset="-128"/>
              </a:defRPr>
            </a:lvl1pPr>
            <a:lvl2pPr marL="37931725" indent="-37474525">
              <a:lnSpc>
                <a:spcPct val="96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ヒラギノ角ゴ Pro W3" panose="020B0300000000000000" pitchFamily="34" charset="-128"/>
              </a:defRPr>
            </a:lvl2pPr>
            <a:lvl3pPr marL="1143000" indent="-228600">
              <a:lnSpc>
                <a:spcPct val="96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marL="1600200" indent="-228600">
              <a:lnSpc>
                <a:spcPct val="96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marL="2057400" indent="-228600">
              <a:lnSpc>
                <a:spcPct val="96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9CED851F-0A82-6C4F-922C-006AD6ABA6E4}" type="slidenum">
              <a:rPr kumimoji="0" lang="en-GB" altLang="en-US" sz="1400" b="0" i="0" u="none" strike="noStrike" kern="1200" cap="none" spc="0" normalizeH="0" baseline="0" noProof="0">
                <a:ln>
                  <a:noFill/>
                </a:ln>
                <a:solidFill>
                  <a:srgbClr val="000000"/>
                </a:solidFill>
                <a:effectLst/>
                <a:uLnTx/>
                <a:uFillTx/>
                <a:latin typeface="Arial" panose="020B0604020202020204" pitchFamily="34" charset="0"/>
                <a:ea typeface="ヒラギノ角ゴ Pro W3" panose="020B0300000000000000" pitchFamily="34" charset="-128"/>
                <a:cs typeface="+mn-cs"/>
              </a:rPr>
              <a:pPr marL="0" marR="0" lvl="0" indent="0" algn="r" defTabSz="914400" rtl="0" eaLnBrk="1" fontAlgn="auto" latinLnBrk="0" hangingPunct="1">
                <a:lnSpc>
                  <a:spcPct val="100000"/>
                </a:lnSpc>
                <a:spcBef>
                  <a:spcPct val="0"/>
                </a:spcBef>
                <a:spcAft>
                  <a:spcPts val="0"/>
                </a:spcAft>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55</a:t>
            </a:fld>
            <a:endParaRPr kumimoji="0" lang="en-GB" altLang="en-US" sz="1400" b="0" i="0" u="none" strike="noStrike" kern="1200" cap="none" spc="0" normalizeH="0" baseline="0" noProof="0">
              <a:ln>
                <a:noFill/>
              </a:ln>
              <a:solidFill>
                <a:srgbClr val="000000"/>
              </a:solidFill>
              <a:effectLst/>
              <a:uLnTx/>
              <a:uFillTx/>
              <a:latin typeface="Arial" panose="020B0604020202020204" pitchFamily="34" charset="0"/>
              <a:ea typeface="ヒラギノ角ゴ Pro W3" panose="020B0300000000000000" pitchFamily="34" charset="-128"/>
              <a:cs typeface="+mn-cs"/>
            </a:endParaRPr>
          </a:p>
        </p:txBody>
      </p:sp>
      <p:sp>
        <p:nvSpPr>
          <p:cNvPr id="15" name="Rectangle 3">
            <a:extLst>
              <a:ext uri="{FF2B5EF4-FFF2-40B4-BE49-F238E27FC236}">
                <a16:creationId xmlns:a16="http://schemas.microsoft.com/office/drawing/2014/main" id="{7753A0C5-2024-42C1-810A-EDE700071A75}"/>
              </a:ext>
            </a:extLst>
          </p:cNvPr>
          <p:cNvSpPr>
            <a:spLocks noGrp="1" noChangeArrowheads="1"/>
          </p:cNvSpPr>
          <p:nvPr>
            <p:ph idx="4294967295"/>
          </p:nvPr>
        </p:nvSpPr>
        <p:spPr>
          <a:xfrm>
            <a:off x="0" y="250825"/>
            <a:ext cx="11229975" cy="1725613"/>
          </a:xfrm>
        </p:spPr>
        <p:txBody>
          <a:bodyPr>
            <a:noAutofit/>
          </a:bodyPr>
          <a:lstStyle/>
          <a:p>
            <a:pPr marL="0" indent="0">
              <a:lnSpc>
                <a:spcPct val="76000"/>
              </a:lnSpc>
              <a:buNone/>
            </a:pPr>
            <a:r>
              <a:rPr lang="en-US" altLang="en-US" sz="5400" b="1" dirty="0">
                <a:solidFill>
                  <a:srgbClr val="9B2D1F"/>
                </a:solidFill>
              </a:rPr>
              <a:t>What form is your organization’s IPM Log? </a:t>
            </a:r>
          </a:p>
        </p:txBody>
      </p:sp>
    </p:spTree>
    <p:extLst>
      <p:ext uri="{BB962C8B-B14F-4D97-AF65-F5344CB8AC3E}">
        <p14:creationId xmlns:p14="http://schemas.microsoft.com/office/powerpoint/2010/main" val="33778820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0B3AC0-C540-41C9-9693-AFC0C4F85D4C}"/>
              </a:ext>
            </a:extLst>
          </p:cNvPr>
          <p:cNvSpPr/>
          <p:nvPr/>
        </p:nvSpPr>
        <p:spPr>
          <a:xfrm>
            <a:off x="1075764" y="1635295"/>
            <a:ext cx="10596283" cy="372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442" name="Title 1">
            <a:extLst>
              <a:ext uri="{FF2B5EF4-FFF2-40B4-BE49-F238E27FC236}">
                <a16:creationId xmlns:a16="http://schemas.microsoft.com/office/drawing/2014/main" id="{46D2DF22-C49A-6340-BE0D-4B826DA3AFC3}"/>
              </a:ext>
            </a:extLst>
          </p:cNvPr>
          <p:cNvSpPr>
            <a:spLocks noGrp="1" noChangeArrowheads="1"/>
          </p:cNvSpPr>
          <p:nvPr>
            <p:ph type="title"/>
          </p:nvPr>
        </p:nvSpPr>
        <p:spPr>
          <a:xfrm>
            <a:off x="1" y="23133"/>
            <a:ext cx="11833614" cy="1721490"/>
          </a:xfrm>
          <a:noFill/>
          <a:ln>
            <a:noFill/>
          </a:ln>
        </p:spPr>
        <p:txBody>
          <a:bodyPr vert="horz" wrap="square" lIns="91440" tIns="45720" rIns="91440" bIns="45720" numCol="1" anchor="ctr" anchorCtr="0" compatLnSpc="1">
            <a:prstTxWarp prst="textNoShape">
              <a:avLst/>
            </a:prstTxWarp>
            <a:normAutofit/>
          </a:bodyPr>
          <a:lstStyle/>
          <a:p>
            <a:pPr algn="r"/>
            <a:r>
              <a:rPr lang="en-US" altLang="en-US" sz="5400" b="1" dirty="0">
                <a:solidFill>
                  <a:srgbClr val="9B2D1F"/>
                </a:solidFill>
                <a:latin typeface="+mn-lt"/>
              </a:rPr>
              <a:t>At first more work, but then less </a:t>
            </a:r>
          </a:p>
        </p:txBody>
      </p:sp>
      <p:sp>
        <p:nvSpPr>
          <p:cNvPr id="189443" name="Content Placeholder 2">
            <a:extLst>
              <a:ext uri="{FF2B5EF4-FFF2-40B4-BE49-F238E27FC236}">
                <a16:creationId xmlns:a16="http://schemas.microsoft.com/office/drawing/2014/main" id="{89C6353B-D204-8C44-8A89-606ACF916F6D}"/>
              </a:ext>
            </a:extLst>
          </p:cNvPr>
          <p:cNvSpPr>
            <a:spLocks noGrp="1" noChangeArrowheads="1"/>
          </p:cNvSpPr>
          <p:nvPr>
            <p:ph idx="1"/>
          </p:nvPr>
        </p:nvSpPr>
        <p:spPr>
          <a:xfrm>
            <a:off x="519952" y="1744622"/>
            <a:ext cx="5576047" cy="4661393"/>
          </a:xfrm>
        </p:spPr>
        <p:txBody>
          <a:bodyPr>
            <a:noAutofit/>
          </a:bodyPr>
          <a:lstStyle/>
          <a:p>
            <a:pPr marL="0" indent="0">
              <a:lnSpc>
                <a:spcPct val="100000"/>
              </a:lnSpc>
              <a:spcBef>
                <a:spcPts val="0"/>
              </a:spcBef>
              <a:spcAft>
                <a:spcPts val="0"/>
              </a:spcAft>
              <a:buNone/>
            </a:pPr>
            <a:r>
              <a:rPr lang="en-US" altLang="en-US" b="1" dirty="0">
                <a:solidFill>
                  <a:schemeClr val="tx1"/>
                </a:solidFill>
              </a:rPr>
              <a:t>At First</a:t>
            </a:r>
          </a:p>
          <a:p>
            <a:pPr marL="457200" indent="-457200">
              <a:lnSpc>
                <a:spcPct val="100000"/>
              </a:lnSpc>
              <a:spcBef>
                <a:spcPts val="0"/>
              </a:spcBef>
              <a:spcAft>
                <a:spcPts val="0"/>
              </a:spcAft>
              <a:buClr>
                <a:schemeClr val="accent2"/>
              </a:buClr>
              <a:buFont typeface="Arial" panose="020B0604020202020204" pitchFamily="34" charset="0"/>
              <a:buChar char="•"/>
            </a:pPr>
            <a:r>
              <a:rPr lang="en-US" altLang="en-US" sz="2800" dirty="0">
                <a:solidFill>
                  <a:schemeClr val="tx1"/>
                </a:solidFill>
              </a:rPr>
              <a:t>More Education, Repairs, and Monitoring</a:t>
            </a:r>
          </a:p>
          <a:p>
            <a:pPr marL="457200" indent="-457200">
              <a:lnSpc>
                <a:spcPct val="100000"/>
              </a:lnSpc>
              <a:spcBef>
                <a:spcPts val="0"/>
              </a:spcBef>
              <a:spcAft>
                <a:spcPts val="0"/>
              </a:spcAft>
              <a:buClr>
                <a:schemeClr val="accent2"/>
              </a:buClr>
              <a:buFont typeface="Arial" panose="020B0604020202020204" pitchFamily="34" charset="0"/>
              <a:buChar char="•"/>
            </a:pPr>
            <a:r>
              <a:rPr lang="en-US" altLang="en-US" sz="2800" dirty="0">
                <a:solidFill>
                  <a:schemeClr val="tx1"/>
                </a:solidFill>
              </a:rPr>
              <a:t>Increased Work Orders</a:t>
            </a:r>
          </a:p>
          <a:p>
            <a:pPr marL="457200" indent="-457200">
              <a:lnSpc>
                <a:spcPct val="100000"/>
              </a:lnSpc>
              <a:spcBef>
                <a:spcPts val="0"/>
              </a:spcBef>
              <a:spcAft>
                <a:spcPts val="0"/>
              </a:spcAft>
              <a:buClr>
                <a:schemeClr val="accent2"/>
              </a:buClr>
              <a:buFont typeface="Arial" panose="020B0604020202020204" pitchFamily="34" charset="0"/>
              <a:buChar char="•"/>
            </a:pPr>
            <a:r>
              <a:rPr lang="en-US" altLang="en-US" sz="2800" dirty="0">
                <a:solidFill>
                  <a:schemeClr val="tx1"/>
                </a:solidFill>
              </a:rPr>
              <a:t>Pests and pest-friendly conditions that were previously overlooked are reported </a:t>
            </a:r>
          </a:p>
          <a:p>
            <a:pPr>
              <a:lnSpc>
                <a:spcPct val="100000"/>
              </a:lnSpc>
              <a:spcBef>
                <a:spcPts val="0"/>
              </a:spcBef>
              <a:spcAft>
                <a:spcPts val="0"/>
              </a:spcAft>
            </a:pPr>
            <a:endParaRPr lang="en-US" altLang="en-US" sz="1050" dirty="0">
              <a:solidFill>
                <a:schemeClr val="tx1"/>
              </a:solidFill>
            </a:endParaRPr>
          </a:p>
          <a:p>
            <a:pPr marL="0" indent="0">
              <a:lnSpc>
                <a:spcPct val="100000"/>
              </a:lnSpc>
              <a:spcBef>
                <a:spcPts val="0"/>
              </a:spcBef>
              <a:spcAft>
                <a:spcPts val="0"/>
              </a:spcAft>
              <a:buNone/>
            </a:pPr>
            <a:r>
              <a:rPr lang="en-US" altLang="en-US" b="1" dirty="0">
                <a:solidFill>
                  <a:schemeClr val="tx1"/>
                </a:solidFill>
              </a:rPr>
              <a:t>Then…</a:t>
            </a:r>
          </a:p>
          <a:p>
            <a:pPr marL="457200" indent="-457200">
              <a:lnSpc>
                <a:spcPct val="100000"/>
              </a:lnSpc>
              <a:spcBef>
                <a:spcPts val="0"/>
              </a:spcBef>
              <a:spcAft>
                <a:spcPts val="0"/>
              </a:spcAft>
              <a:buClr>
                <a:schemeClr val="accent2"/>
              </a:buClr>
              <a:buFont typeface="Arial" panose="020B0604020202020204" pitchFamily="34" charset="0"/>
              <a:buChar char="•"/>
            </a:pPr>
            <a:r>
              <a:rPr lang="en-US" altLang="en-US" sz="2800" dirty="0">
                <a:solidFill>
                  <a:schemeClr val="tx1"/>
                </a:solidFill>
              </a:rPr>
              <a:t>Fewer Complaints</a:t>
            </a:r>
          </a:p>
          <a:p>
            <a:pPr marL="457200" indent="-457200">
              <a:lnSpc>
                <a:spcPct val="100000"/>
              </a:lnSpc>
              <a:spcBef>
                <a:spcPts val="0"/>
              </a:spcBef>
              <a:spcAft>
                <a:spcPts val="0"/>
              </a:spcAft>
              <a:buClr>
                <a:schemeClr val="accent2"/>
              </a:buClr>
              <a:buFont typeface="Arial" panose="020B0604020202020204" pitchFamily="34" charset="0"/>
              <a:buChar char="•"/>
            </a:pPr>
            <a:r>
              <a:rPr lang="en-US" altLang="en-US" sz="2800" dirty="0">
                <a:solidFill>
                  <a:schemeClr val="tx1"/>
                </a:solidFill>
              </a:rPr>
              <a:t>Fewer Pests</a:t>
            </a:r>
          </a:p>
          <a:p>
            <a:pPr marL="457200" indent="-457200">
              <a:lnSpc>
                <a:spcPct val="100000"/>
              </a:lnSpc>
              <a:spcBef>
                <a:spcPts val="0"/>
              </a:spcBef>
              <a:spcAft>
                <a:spcPts val="0"/>
              </a:spcAft>
              <a:buClr>
                <a:schemeClr val="accent2"/>
              </a:buClr>
              <a:buFont typeface="Arial" panose="020B0604020202020204" pitchFamily="34" charset="0"/>
              <a:buChar char="•"/>
            </a:pPr>
            <a:r>
              <a:rPr lang="en-US" altLang="en-US" sz="2800" dirty="0">
                <a:solidFill>
                  <a:schemeClr val="tx1"/>
                </a:solidFill>
              </a:rPr>
              <a:t>A Better Place To Live</a:t>
            </a:r>
          </a:p>
        </p:txBody>
      </p:sp>
      <p:sp>
        <p:nvSpPr>
          <p:cNvPr id="189444" name="Slide Number Placeholder 3">
            <a:extLst>
              <a:ext uri="{FF2B5EF4-FFF2-40B4-BE49-F238E27FC236}">
                <a16:creationId xmlns:a16="http://schemas.microsoft.com/office/drawing/2014/main" id="{DCD8BE43-7AFA-0244-AEAB-0DC03405DCC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B7EE714-8615-7D4B-869E-254351FCF9E8}" type="slidenum">
              <a:rPr kumimoji="0" lang="en-US" altLang="en-US" sz="1400" b="0" i="0" u="none" strike="noStrike" kern="1200" cap="none" spc="0" normalizeH="0" baseline="0" noProof="0">
                <a:ln>
                  <a:noFill/>
                </a:ln>
                <a:solidFill>
                  <a:schemeClr val="bg1"/>
                </a:solidFill>
                <a:effectLst/>
                <a:uLnTx/>
                <a:uFillTx/>
                <a:latin typeface="Arial" panose="020B0604020202020204" pitchFamily="34" charset="0"/>
                <a:ea typeface="Osaka" panose="020B06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56</a:t>
            </a:fld>
            <a:endPar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ea typeface="Osaka" panose="020B0600000000000000" pitchFamily="34" charset="-128"/>
              <a:cs typeface="+mn-cs"/>
            </a:endParaRPr>
          </a:p>
        </p:txBody>
      </p:sp>
      <p:pic>
        <p:nvPicPr>
          <p:cNvPr id="8" name="Picture 7" descr="LV303VAC">
            <a:extLst>
              <a:ext uri="{FF2B5EF4-FFF2-40B4-BE49-F238E27FC236}">
                <a16:creationId xmlns:a16="http://schemas.microsoft.com/office/drawing/2014/main" id="{ECEA278E-106B-470F-B61F-44C825AFB11A}"/>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6824301" y="1864734"/>
            <a:ext cx="5170880" cy="4345566"/>
          </a:xfrm>
          <a:prstGeom prst="rect">
            <a:avLst/>
          </a:prstGeom>
          <a:noFill/>
          <a:ln w="9525">
            <a:solidFill>
              <a:schemeClr val="tx1"/>
            </a:solidFill>
            <a:miter lim="800000"/>
            <a:headEnd/>
            <a:tailEnd/>
          </a:ln>
          <a:effectLst>
            <a:outerShdw dist="35921" dir="2700000" algn="ctr" rotWithShape="0">
              <a:srgbClr val="333333"/>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6442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944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944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944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944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ACDB01-35E4-4E93-9E12-CE9506E8A1F7}"/>
              </a:ext>
            </a:extLst>
          </p:cNvPr>
          <p:cNvSpPr/>
          <p:nvPr/>
        </p:nvSpPr>
        <p:spPr>
          <a:xfrm>
            <a:off x="1075764" y="1635295"/>
            <a:ext cx="10596283" cy="372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683" name="Title 1">
            <a:extLst>
              <a:ext uri="{FF2B5EF4-FFF2-40B4-BE49-F238E27FC236}">
                <a16:creationId xmlns:a16="http://schemas.microsoft.com/office/drawing/2014/main" id="{1DD247B3-BA2C-5E48-A72D-E9874D837CF7}"/>
              </a:ext>
            </a:extLst>
          </p:cNvPr>
          <p:cNvSpPr>
            <a:spLocks noGrp="1" noChangeArrowheads="1"/>
          </p:cNvSpPr>
          <p:nvPr>
            <p:ph type="title"/>
          </p:nvPr>
        </p:nvSpPr>
        <p:spPr>
          <a:noFill/>
          <a:ln>
            <a:noFill/>
          </a:ln>
        </p:spPr>
        <p:txBody>
          <a:bodyPr vert="horz" wrap="square" lIns="91440" tIns="45720" rIns="91440" bIns="45720" numCol="1" anchor="ctr" anchorCtr="0" compatLnSpc="1">
            <a:prstTxWarp prst="textNoShape">
              <a:avLst/>
            </a:prstTxWarp>
            <a:normAutofit fontScale="90000"/>
          </a:bodyPr>
          <a:lstStyle/>
          <a:p>
            <a:r>
              <a:rPr lang="en-US" altLang="en-US" sz="7200" b="1" dirty="0">
                <a:solidFill>
                  <a:srgbClr val="9B2D1F"/>
                </a:solidFill>
                <a:latin typeface="+mn-lt"/>
                <a:ea typeface="+mj-ea"/>
                <a:cs typeface="+mj-cs"/>
              </a:rPr>
              <a:t>What’s a Pesticide?</a:t>
            </a:r>
          </a:p>
        </p:txBody>
      </p:sp>
      <p:sp>
        <p:nvSpPr>
          <p:cNvPr id="199684" name="Content Placeholder 2">
            <a:extLst>
              <a:ext uri="{FF2B5EF4-FFF2-40B4-BE49-F238E27FC236}">
                <a16:creationId xmlns:a16="http://schemas.microsoft.com/office/drawing/2014/main" id="{31068C00-8FE7-1846-8396-DD5479F6B200}"/>
              </a:ext>
            </a:extLst>
          </p:cNvPr>
          <p:cNvSpPr>
            <a:spLocks noGrp="1" noChangeArrowheads="1"/>
          </p:cNvSpPr>
          <p:nvPr>
            <p:ph idx="1"/>
          </p:nvPr>
        </p:nvSpPr>
        <p:spPr>
          <a:xfrm>
            <a:off x="1409700" y="2009869"/>
            <a:ext cx="8572501" cy="4263340"/>
          </a:xfrm>
        </p:spPr>
        <p:txBody>
          <a:bodyPr>
            <a:normAutofit fontScale="77500" lnSpcReduction="20000"/>
          </a:bodyPr>
          <a:lstStyle/>
          <a:p>
            <a:pPr marL="0" indent="0">
              <a:buNone/>
            </a:pPr>
            <a:r>
              <a:rPr lang="en-US" altLang="en-US" sz="5200" dirty="0">
                <a:solidFill>
                  <a:schemeClr val="tx1"/>
                </a:solidFill>
              </a:rPr>
              <a:t>Any substance or mixture of substances intended for:</a:t>
            </a:r>
          </a:p>
          <a:p>
            <a:pPr marL="685800" lvl="1" indent="-485775">
              <a:buClr>
                <a:schemeClr val="accent2"/>
              </a:buClr>
              <a:buFont typeface="Arial" panose="020B0604020202020204" pitchFamily="34" charset="0"/>
              <a:buChar char="•"/>
            </a:pPr>
            <a:r>
              <a:rPr lang="en-US" altLang="en-US" sz="4800" dirty="0">
                <a:solidFill>
                  <a:schemeClr val="tx1"/>
                </a:solidFill>
              </a:rPr>
              <a:t>Preventing</a:t>
            </a:r>
          </a:p>
          <a:p>
            <a:pPr marL="685800" lvl="1" indent="-485775">
              <a:buClr>
                <a:schemeClr val="accent2"/>
              </a:buClr>
              <a:buFont typeface="Arial" panose="020B0604020202020204" pitchFamily="34" charset="0"/>
              <a:buChar char="•"/>
            </a:pPr>
            <a:r>
              <a:rPr lang="en-US" altLang="en-US" sz="4800" dirty="0">
                <a:solidFill>
                  <a:schemeClr val="tx1"/>
                </a:solidFill>
              </a:rPr>
              <a:t>Destroying</a:t>
            </a:r>
          </a:p>
          <a:p>
            <a:pPr marL="685800" lvl="1" indent="-485775">
              <a:buClr>
                <a:schemeClr val="accent2"/>
              </a:buClr>
              <a:buFont typeface="Arial" panose="020B0604020202020204" pitchFamily="34" charset="0"/>
              <a:buChar char="•"/>
            </a:pPr>
            <a:r>
              <a:rPr lang="en-US" altLang="en-US" sz="4800" dirty="0">
                <a:solidFill>
                  <a:schemeClr val="tx1"/>
                </a:solidFill>
              </a:rPr>
              <a:t>Repelling </a:t>
            </a:r>
            <a:r>
              <a:rPr lang="en-US" altLang="en-US" sz="3500" dirty="0">
                <a:solidFill>
                  <a:schemeClr val="tx1"/>
                </a:solidFill>
              </a:rPr>
              <a:t>or</a:t>
            </a:r>
            <a:r>
              <a:rPr lang="en-US" altLang="en-US" sz="4800" dirty="0">
                <a:solidFill>
                  <a:schemeClr val="tx1"/>
                </a:solidFill>
              </a:rPr>
              <a:t> </a:t>
            </a:r>
          </a:p>
          <a:p>
            <a:pPr marL="685800" lvl="1" indent="-485775">
              <a:buClr>
                <a:schemeClr val="accent2"/>
              </a:buClr>
              <a:buFont typeface="Arial" panose="020B0604020202020204" pitchFamily="34" charset="0"/>
              <a:buChar char="•"/>
            </a:pPr>
            <a:r>
              <a:rPr lang="en-US" altLang="en-US" sz="4800" dirty="0">
                <a:solidFill>
                  <a:schemeClr val="tx1"/>
                </a:solidFill>
              </a:rPr>
              <a:t>Mitigating</a:t>
            </a:r>
          </a:p>
          <a:p>
            <a:pPr marL="0" indent="0">
              <a:buNone/>
            </a:pPr>
            <a:r>
              <a:rPr lang="en-US" altLang="en-US" dirty="0">
                <a:solidFill>
                  <a:schemeClr val="tx1"/>
                </a:solidFill>
              </a:rPr>
              <a:t>			</a:t>
            </a:r>
            <a:r>
              <a:rPr lang="en-US" altLang="en-US" sz="4800" dirty="0">
                <a:solidFill>
                  <a:schemeClr val="tx1"/>
                </a:solidFill>
              </a:rPr>
              <a:t>…any pest</a:t>
            </a:r>
            <a:endParaRPr lang="en-US" altLang="en-US" sz="3600" dirty="0">
              <a:solidFill>
                <a:schemeClr val="tx1"/>
              </a:solidFill>
            </a:endParaRPr>
          </a:p>
        </p:txBody>
      </p:sp>
      <p:sp>
        <p:nvSpPr>
          <p:cNvPr id="199685" name="Slide Number Placeholder 3">
            <a:extLst>
              <a:ext uri="{FF2B5EF4-FFF2-40B4-BE49-F238E27FC236}">
                <a16:creationId xmlns:a16="http://schemas.microsoft.com/office/drawing/2014/main" id="{0CCE3749-AD38-F44E-BF4A-71EFD1E63B42}"/>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858117A-5577-4E4B-981D-F288E1832E9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57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endParaRPr>
          </a:p>
        </p:txBody>
      </p:sp>
      <p:pic>
        <p:nvPicPr>
          <p:cNvPr id="6" name="Picture 4">
            <a:extLst>
              <a:ext uri="{FF2B5EF4-FFF2-40B4-BE49-F238E27FC236}">
                <a16:creationId xmlns:a16="http://schemas.microsoft.com/office/drawing/2014/main" id="{FE794594-2BEC-4B60-85DE-038167D183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56142" y="2665904"/>
            <a:ext cx="3052118" cy="332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37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968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968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968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968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968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968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4"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a:extLst>
              <a:ext uri="{FF2B5EF4-FFF2-40B4-BE49-F238E27FC236}">
                <a16:creationId xmlns:a16="http://schemas.microsoft.com/office/drawing/2014/main" id="{67FEA920-C08C-5F47-95F2-547A724093CF}"/>
              </a:ext>
            </a:extLst>
          </p:cNvPr>
          <p:cNvSpPr>
            <a:spLocks noGrp="1" noChangeArrowheads="1"/>
          </p:cNvSpPr>
          <p:nvPr>
            <p:ph type="title"/>
          </p:nvPr>
        </p:nvSpPr>
        <p:spPr>
          <a:xfrm>
            <a:off x="1219201" y="569912"/>
            <a:ext cx="6334125" cy="990600"/>
          </a:xfrm>
          <a:noFill/>
          <a:ln>
            <a:noFill/>
          </a:ln>
        </p:spPr>
        <p:txBody>
          <a:bodyPr vert="horz" wrap="square" lIns="91440" tIns="45720" rIns="91440" bIns="45720" numCol="1" anchor="ctr" anchorCtr="0" compatLnSpc="1">
            <a:prstTxWarp prst="textNoShape">
              <a:avLst/>
            </a:prstTxWarp>
          </a:bodyPr>
          <a:lstStyle/>
          <a:p>
            <a:r>
              <a:rPr lang="en-US" altLang="en-US" sz="6600" b="1" dirty="0">
                <a:solidFill>
                  <a:srgbClr val="9B2D1F"/>
                </a:solidFill>
                <a:latin typeface="+mn-lt"/>
                <a:ea typeface="+mj-ea"/>
                <a:cs typeface="+mj-cs"/>
              </a:rPr>
              <a:t>Pesticides</a:t>
            </a:r>
            <a:endParaRPr lang="en-US" altLang="en-US" sz="5400" b="1" dirty="0">
              <a:solidFill>
                <a:srgbClr val="9B2D1F"/>
              </a:solidFill>
              <a:latin typeface="+mn-lt"/>
              <a:ea typeface="+mj-ea"/>
              <a:cs typeface="+mj-cs"/>
            </a:endParaRPr>
          </a:p>
        </p:txBody>
      </p:sp>
      <p:sp>
        <p:nvSpPr>
          <p:cNvPr id="201731" name="Content Placeholder 2">
            <a:extLst>
              <a:ext uri="{FF2B5EF4-FFF2-40B4-BE49-F238E27FC236}">
                <a16:creationId xmlns:a16="http://schemas.microsoft.com/office/drawing/2014/main" id="{F4BB757A-7FF7-2445-88ED-7FF7EDF09405}"/>
              </a:ext>
            </a:extLst>
          </p:cNvPr>
          <p:cNvSpPr>
            <a:spLocks noGrp="1" noChangeArrowheads="1"/>
          </p:cNvSpPr>
          <p:nvPr>
            <p:ph idx="1"/>
          </p:nvPr>
        </p:nvSpPr>
        <p:spPr>
          <a:xfrm>
            <a:off x="717176" y="1886120"/>
            <a:ext cx="10757647" cy="4652793"/>
          </a:xfrm>
        </p:spPr>
        <p:txBody>
          <a:bodyPr>
            <a:normAutofit fontScale="92500" lnSpcReduction="10000"/>
          </a:bodyPr>
          <a:lstStyle/>
          <a:p>
            <a:pPr marL="404813" indent="-298450">
              <a:lnSpc>
                <a:spcPct val="100000"/>
              </a:lnSpc>
              <a:spcBef>
                <a:spcPts val="0"/>
              </a:spcBef>
              <a:spcAft>
                <a:spcPts val="0"/>
              </a:spcAft>
              <a:buClr>
                <a:schemeClr val="accent2"/>
              </a:buClr>
              <a:buFont typeface="Arial" panose="020B0604020202020204" pitchFamily="34" charset="0"/>
              <a:buChar char="•"/>
            </a:pPr>
            <a:r>
              <a:rPr lang="en-US" altLang="en-US" sz="4400" dirty="0">
                <a:solidFill>
                  <a:schemeClr val="tx1"/>
                </a:solidFill>
                <a:ea typeface="ＭＳ Ｐゴシック" panose="020B0600070205080204" pitchFamily="34" charset="-128"/>
              </a:rPr>
              <a:t>Pesticides should be applied </a:t>
            </a:r>
            <a:r>
              <a:rPr lang="en-US" altLang="en-US" sz="4400" b="1" dirty="0">
                <a:solidFill>
                  <a:schemeClr val="tx1"/>
                </a:solidFill>
                <a:ea typeface="ＭＳ Ｐゴシック" panose="020B0600070205080204" pitchFamily="34" charset="-128"/>
              </a:rPr>
              <a:t>only by a licensed PMP</a:t>
            </a:r>
          </a:p>
          <a:p>
            <a:pPr marL="404813" indent="-298450">
              <a:lnSpc>
                <a:spcPct val="100000"/>
              </a:lnSpc>
              <a:spcBef>
                <a:spcPts val="0"/>
              </a:spcBef>
              <a:spcAft>
                <a:spcPts val="0"/>
              </a:spcAft>
              <a:buClr>
                <a:schemeClr val="accent2"/>
              </a:buClr>
              <a:buFont typeface="Arial" panose="020B0604020202020204" pitchFamily="34" charset="0"/>
              <a:buChar char="•"/>
            </a:pPr>
            <a:r>
              <a:rPr lang="en-GB" altLang="en-US" sz="4400" dirty="0">
                <a:solidFill>
                  <a:schemeClr val="tx1"/>
                </a:solidFill>
              </a:rPr>
              <a:t>The label is the law</a:t>
            </a:r>
          </a:p>
          <a:p>
            <a:pPr marL="404813" indent="-298450">
              <a:lnSpc>
                <a:spcPct val="100000"/>
              </a:lnSpc>
              <a:spcBef>
                <a:spcPts val="0"/>
              </a:spcBef>
              <a:spcAft>
                <a:spcPts val="0"/>
              </a:spcAft>
              <a:buClr>
                <a:schemeClr val="accent2"/>
              </a:buClr>
              <a:buFont typeface="Arial" panose="020B0604020202020204" pitchFamily="34" charset="0"/>
              <a:buChar char="•"/>
            </a:pPr>
            <a:r>
              <a:rPr lang="en-GB" altLang="en-US" sz="4400" dirty="0">
                <a:solidFill>
                  <a:schemeClr val="tx1"/>
                </a:solidFill>
              </a:rPr>
              <a:t>EPA does not assess effectiveness, only risk/benefit when used in accordance with the label</a:t>
            </a:r>
          </a:p>
          <a:p>
            <a:pPr marL="404813" indent="-298450">
              <a:lnSpc>
                <a:spcPct val="100000"/>
              </a:lnSpc>
              <a:spcBef>
                <a:spcPts val="0"/>
              </a:spcBef>
              <a:spcAft>
                <a:spcPts val="0"/>
              </a:spcAft>
              <a:buClr>
                <a:schemeClr val="accent2"/>
              </a:buClr>
              <a:buFont typeface="Arial" panose="020B0604020202020204" pitchFamily="34" charset="0"/>
              <a:buChar char="•"/>
            </a:pPr>
            <a:r>
              <a:rPr lang="en-GB" altLang="en-US" sz="4400" dirty="0">
                <a:solidFill>
                  <a:schemeClr val="tx1"/>
                </a:solidFill>
              </a:rPr>
              <a:t>Look for the key words </a:t>
            </a:r>
            <a:r>
              <a:rPr lang="en-GB" altLang="en-US" sz="4400" b="1" dirty="0">
                <a:solidFill>
                  <a:schemeClr val="tx1"/>
                </a:solidFill>
              </a:rPr>
              <a:t>Caution</a:t>
            </a:r>
            <a:r>
              <a:rPr lang="en-GB" altLang="en-US" sz="4400" dirty="0">
                <a:solidFill>
                  <a:schemeClr val="tx1"/>
                </a:solidFill>
              </a:rPr>
              <a:t>, </a:t>
            </a:r>
            <a:r>
              <a:rPr lang="en-GB" altLang="en-US" sz="4400" b="1" dirty="0">
                <a:solidFill>
                  <a:schemeClr val="tx1"/>
                </a:solidFill>
              </a:rPr>
              <a:t>Danger</a:t>
            </a:r>
            <a:r>
              <a:rPr lang="en-GB" altLang="en-US" sz="4400" dirty="0">
                <a:solidFill>
                  <a:schemeClr val="tx1"/>
                </a:solidFill>
              </a:rPr>
              <a:t> and </a:t>
            </a:r>
            <a:r>
              <a:rPr lang="en-GB" altLang="en-US" sz="4400" b="1" dirty="0">
                <a:solidFill>
                  <a:schemeClr val="tx1"/>
                </a:solidFill>
              </a:rPr>
              <a:t>Poison</a:t>
            </a:r>
            <a:endParaRPr lang="en-GB" altLang="en-US" sz="4400" dirty="0">
              <a:solidFill>
                <a:schemeClr val="tx1"/>
              </a:solidFill>
            </a:endParaRPr>
          </a:p>
          <a:p>
            <a:endParaRPr lang="en-US" altLang="en-US" sz="2400" dirty="0"/>
          </a:p>
        </p:txBody>
      </p:sp>
      <p:sp>
        <p:nvSpPr>
          <p:cNvPr id="201732" name="Slide Number Placeholder 3">
            <a:extLst>
              <a:ext uri="{FF2B5EF4-FFF2-40B4-BE49-F238E27FC236}">
                <a16:creationId xmlns:a16="http://schemas.microsoft.com/office/drawing/2014/main" id="{7655BE2D-FB56-E145-A953-E6EE84995A6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25F48BE-AE75-514E-AD06-67B949D6A079}"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58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endParaRPr>
          </a:p>
        </p:txBody>
      </p:sp>
      <p:pic>
        <p:nvPicPr>
          <p:cNvPr id="201733" name="Picture 1">
            <a:extLst>
              <a:ext uri="{FF2B5EF4-FFF2-40B4-BE49-F238E27FC236}">
                <a16:creationId xmlns:a16="http://schemas.microsoft.com/office/drawing/2014/main" id="{D13A5ECC-8CD2-C943-B31D-D175AEC7D8D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55215" y="1886120"/>
            <a:ext cx="1342947" cy="1058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617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73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1731">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17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B5493-8729-4E50-924A-BF7CABEACDD8}"/>
              </a:ext>
            </a:extLst>
          </p:cNvPr>
          <p:cNvSpPr>
            <a:spLocks noGrp="1"/>
          </p:cNvSpPr>
          <p:nvPr>
            <p:ph type="title"/>
          </p:nvPr>
        </p:nvSpPr>
        <p:spPr>
          <a:xfrm>
            <a:off x="234082" y="44385"/>
            <a:ext cx="11723834" cy="1450757"/>
          </a:xfrm>
        </p:spPr>
        <p:txBody>
          <a:bodyPr>
            <a:noAutofit/>
          </a:bodyPr>
          <a:lstStyle/>
          <a:p>
            <a:r>
              <a:rPr lang="en-US" altLang="en-US" sz="4800" b="1" dirty="0">
                <a:solidFill>
                  <a:srgbClr val="9B2D1F"/>
                </a:solidFill>
                <a:latin typeface="+mn-lt"/>
                <a:ea typeface="ヒラギノ角ゴ Pro W3" panose="020B0300000000000000" pitchFamily="34" charset="-128"/>
              </a:rPr>
              <a:t>The chemicals that people use to kill pests pose a risk to humans, too</a:t>
            </a:r>
            <a:endParaRPr lang="en-US" sz="4800" b="1" dirty="0">
              <a:solidFill>
                <a:srgbClr val="9B2D1F"/>
              </a:solidFill>
              <a:latin typeface="+mn-lt"/>
            </a:endParaRPr>
          </a:p>
        </p:txBody>
      </p:sp>
      <p:sp>
        <p:nvSpPr>
          <p:cNvPr id="5" name="Rectangle 4">
            <a:extLst>
              <a:ext uri="{FF2B5EF4-FFF2-40B4-BE49-F238E27FC236}">
                <a16:creationId xmlns:a16="http://schemas.microsoft.com/office/drawing/2014/main" id="{5A250CA7-2D3D-4537-9FD7-C33721CFA089}"/>
              </a:ext>
            </a:extLst>
          </p:cNvPr>
          <p:cNvSpPr/>
          <p:nvPr/>
        </p:nvSpPr>
        <p:spPr>
          <a:xfrm>
            <a:off x="1075764" y="1635295"/>
            <a:ext cx="10596283" cy="372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hild sitting on the floor&#10;&#10;Description automatically generated with medium confidence">
            <a:extLst>
              <a:ext uri="{FF2B5EF4-FFF2-40B4-BE49-F238E27FC236}">
                <a16:creationId xmlns:a16="http://schemas.microsoft.com/office/drawing/2014/main" id="{383A0DC3-392C-FE5B-F8C9-281BD42D9126}"/>
              </a:ext>
            </a:extLst>
          </p:cNvPr>
          <p:cNvPicPr>
            <a:picLocks noChangeAspect="1"/>
          </p:cNvPicPr>
          <p:nvPr/>
        </p:nvPicPr>
        <p:blipFill>
          <a:blip r:embed="rId3"/>
          <a:stretch>
            <a:fillRect/>
          </a:stretch>
        </p:blipFill>
        <p:spPr>
          <a:xfrm>
            <a:off x="7625951" y="1821694"/>
            <a:ext cx="3282848" cy="4422256"/>
          </a:xfrm>
          <a:prstGeom prst="rect">
            <a:avLst/>
          </a:prstGeom>
          <a:ln w="28575">
            <a:solidFill>
              <a:schemeClr val="tx1"/>
            </a:solidFill>
          </a:ln>
        </p:spPr>
      </p:pic>
      <p:pic>
        <p:nvPicPr>
          <p:cNvPr id="11" name="Picture 10" descr="A picture containing bottle, indoor, dirty&#10;&#10;Description automatically generated">
            <a:extLst>
              <a:ext uri="{FF2B5EF4-FFF2-40B4-BE49-F238E27FC236}">
                <a16:creationId xmlns:a16="http://schemas.microsoft.com/office/drawing/2014/main" id="{0E2F6E18-ED74-F7EC-C9BB-6081D2CD41B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18892" y="1821694"/>
            <a:ext cx="4866896" cy="4422256"/>
          </a:xfrm>
          <a:prstGeom prst="rect">
            <a:avLst/>
          </a:prstGeom>
          <a:ln w="28575">
            <a:solidFill>
              <a:schemeClr val="tx1"/>
            </a:solidFill>
          </a:ln>
        </p:spPr>
      </p:pic>
    </p:spTree>
    <p:extLst>
      <p:ext uri="{BB962C8B-B14F-4D97-AF65-F5344CB8AC3E}">
        <p14:creationId xmlns:p14="http://schemas.microsoft.com/office/powerpoint/2010/main" val="392529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1C83E-BF84-A655-C154-34F51F61F00F}"/>
              </a:ext>
            </a:extLst>
          </p:cNvPr>
          <p:cNvSpPr>
            <a:spLocks noGrp="1"/>
          </p:cNvSpPr>
          <p:nvPr>
            <p:ph type="title"/>
          </p:nvPr>
        </p:nvSpPr>
        <p:spPr/>
        <p:txBody>
          <a:bodyPr/>
          <a:lstStyle/>
          <a:p>
            <a:r>
              <a:rPr lang="en-US" sz="5400" b="1" dirty="0">
                <a:solidFill>
                  <a:srgbClr val="9B2D1F"/>
                </a:solidFill>
                <a:latin typeface="+mn-lt"/>
              </a:rPr>
              <a:t>Schedule</a:t>
            </a:r>
          </a:p>
        </p:txBody>
      </p:sp>
      <p:sp>
        <p:nvSpPr>
          <p:cNvPr id="3" name="Content Placeholder 2">
            <a:extLst>
              <a:ext uri="{FF2B5EF4-FFF2-40B4-BE49-F238E27FC236}">
                <a16:creationId xmlns:a16="http://schemas.microsoft.com/office/drawing/2014/main" id="{B32D2A41-1913-FD0D-AA0B-5D166CFBF283}"/>
              </a:ext>
            </a:extLst>
          </p:cNvPr>
          <p:cNvSpPr>
            <a:spLocks noGrp="1"/>
          </p:cNvSpPr>
          <p:nvPr>
            <p:ph sz="half" idx="1"/>
          </p:nvPr>
        </p:nvSpPr>
        <p:spPr/>
        <p:txBody>
          <a:bodyPr/>
          <a:lstStyle/>
          <a:p>
            <a:r>
              <a:rPr lang="en-US" dirty="0"/>
              <a:t>agenda</a:t>
            </a:r>
          </a:p>
        </p:txBody>
      </p:sp>
      <p:sp>
        <p:nvSpPr>
          <p:cNvPr id="4" name="Content Placeholder 3">
            <a:extLst>
              <a:ext uri="{FF2B5EF4-FFF2-40B4-BE49-F238E27FC236}">
                <a16:creationId xmlns:a16="http://schemas.microsoft.com/office/drawing/2014/main" id="{B21FEB88-C909-307A-31E5-98F75F023733}"/>
              </a:ext>
            </a:extLst>
          </p:cNvPr>
          <p:cNvSpPr>
            <a:spLocks noGrp="1"/>
          </p:cNvSpPr>
          <p:nvPr>
            <p:ph sz="half" idx="2"/>
          </p:nvPr>
        </p:nvSpPr>
        <p:spPr/>
        <p:txBody>
          <a:bodyPr/>
          <a:lstStyle/>
          <a:p>
            <a:r>
              <a:rPr lang="en-US" dirty="0"/>
              <a:t>agenda</a:t>
            </a:r>
          </a:p>
        </p:txBody>
      </p:sp>
    </p:spTree>
    <p:extLst>
      <p:ext uri="{BB962C8B-B14F-4D97-AF65-F5344CB8AC3E}">
        <p14:creationId xmlns:p14="http://schemas.microsoft.com/office/powerpoint/2010/main" val="38734277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9" name="Rectangle 8">
            <a:extLst>
              <a:ext uri="{FF2B5EF4-FFF2-40B4-BE49-F238E27FC236}">
                <a16:creationId xmlns:a16="http://schemas.microsoft.com/office/drawing/2014/main" id="{C62A72A6-740C-6245-B9B9-9568BE2F815B}"/>
              </a:ext>
            </a:extLst>
          </p:cNvPr>
          <p:cNvSpPr>
            <a:spLocks noGrp="1" noChangeArrowheads="1"/>
          </p:cNvSpPr>
          <p:nvPr>
            <p:ph type="title"/>
          </p:nvPr>
        </p:nvSpPr>
        <p:spPr>
          <a:xfrm>
            <a:off x="372533" y="283662"/>
            <a:ext cx="11173703" cy="1450757"/>
          </a:xfrm>
          <a:noFill/>
          <a:ln>
            <a:noFill/>
          </a:ln>
        </p:spPr>
        <p:txBody>
          <a:bodyPr vert="horz" wrap="square" lIns="91440" tIns="45720" rIns="91440" bIns="45720" numCol="1" anchor="ctr" anchorCtr="0" compatLnSpc="1">
            <a:prstTxWarp prst="textNoShape">
              <a:avLst/>
            </a:prstTxWarp>
            <a:normAutofit/>
          </a:bodyPr>
          <a:lstStyle/>
          <a:p>
            <a:r>
              <a:rPr lang="en-US" altLang="en-US" sz="6600" b="1" dirty="0">
                <a:solidFill>
                  <a:srgbClr val="9B2D1F"/>
                </a:solidFill>
                <a:latin typeface="+mn-lt"/>
                <a:ea typeface="+mj-ea"/>
                <a:cs typeface="+mj-cs"/>
              </a:rPr>
              <a:t>Concerns with Pesticides</a:t>
            </a:r>
          </a:p>
        </p:txBody>
      </p:sp>
      <p:sp>
        <p:nvSpPr>
          <p:cNvPr id="203780" name="Rectangle 9">
            <a:extLst>
              <a:ext uri="{FF2B5EF4-FFF2-40B4-BE49-F238E27FC236}">
                <a16:creationId xmlns:a16="http://schemas.microsoft.com/office/drawing/2014/main" id="{118EC4B7-753C-AA4A-8EB0-34CEEB712096}"/>
              </a:ext>
            </a:extLst>
          </p:cNvPr>
          <p:cNvSpPr>
            <a:spLocks noGrp="1" noChangeArrowheads="1"/>
          </p:cNvSpPr>
          <p:nvPr>
            <p:ph idx="1"/>
          </p:nvPr>
        </p:nvSpPr>
        <p:spPr>
          <a:xfrm>
            <a:off x="241236" y="1837853"/>
            <a:ext cx="5359464" cy="4277197"/>
          </a:xfrm>
        </p:spPr>
        <p:txBody>
          <a:bodyPr>
            <a:normAutofit lnSpcReduction="10000"/>
          </a:bodyPr>
          <a:lstStyle/>
          <a:p>
            <a:pPr>
              <a:lnSpc>
                <a:spcPct val="100000"/>
              </a:lnSpc>
              <a:spcBef>
                <a:spcPts val="0"/>
              </a:spcBef>
              <a:spcAft>
                <a:spcPts val="0"/>
              </a:spcAft>
            </a:pPr>
            <a:r>
              <a:rPr lang="en-US" altLang="en-US" sz="3600" b="1" dirty="0">
                <a:solidFill>
                  <a:schemeClr val="tx1"/>
                </a:solidFill>
              </a:rPr>
              <a:t>Vulnerable populations:</a:t>
            </a:r>
          </a:p>
          <a:p>
            <a:pPr marL="657225" lvl="1" indent="-457200">
              <a:lnSpc>
                <a:spcPct val="100000"/>
              </a:lnSpc>
              <a:spcBef>
                <a:spcPts val="0"/>
              </a:spcBef>
              <a:spcAft>
                <a:spcPts val="0"/>
              </a:spcAft>
              <a:buClr>
                <a:schemeClr val="accent2"/>
              </a:buClr>
              <a:buFont typeface="Arial" panose="020B0604020202020204" pitchFamily="34" charset="0"/>
              <a:buChar char="•"/>
            </a:pPr>
            <a:r>
              <a:rPr lang="en-US" altLang="en-US" sz="3200" dirty="0">
                <a:solidFill>
                  <a:schemeClr val="tx1"/>
                </a:solidFill>
              </a:rPr>
              <a:t>Elderly, children, pregnant women</a:t>
            </a:r>
          </a:p>
          <a:p>
            <a:pPr marL="657225" lvl="1" indent="-457200">
              <a:lnSpc>
                <a:spcPct val="100000"/>
              </a:lnSpc>
              <a:spcBef>
                <a:spcPts val="0"/>
              </a:spcBef>
              <a:spcAft>
                <a:spcPts val="0"/>
              </a:spcAft>
              <a:buClr>
                <a:schemeClr val="accent2"/>
              </a:buClr>
              <a:buFont typeface="Arial" panose="020B0604020202020204" pitchFamily="34" charset="0"/>
              <a:buChar char="•"/>
            </a:pPr>
            <a:r>
              <a:rPr lang="en-US" altLang="en-US" sz="3200" dirty="0">
                <a:solidFill>
                  <a:schemeClr val="tx1"/>
                </a:solidFill>
              </a:rPr>
              <a:t>People with breathing or lung disorders such as asthma</a:t>
            </a:r>
          </a:p>
          <a:p>
            <a:pPr marL="657225" lvl="1" indent="-457200">
              <a:lnSpc>
                <a:spcPct val="100000"/>
              </a:lnSpc>
              <a:spcBef>
                <a:spcPts val="0"/>
              </a:spcBef>
              <a:spcAft>
                <a:spcPts val="0"/>
              </a:spcAft>
              <a:buClr>
                <a:schemeClr val="accent2"/>
              </a:buClr>
              <a:buFont typeface="Arial" panose="020B0604020202020204" pitchFamily="34" charset="0"/>
              <a:buChar char="•"/>
            </a:pPr>
            <a:r>
              <a:rPr lang="en-US" altLang="en-US" sz="3200" dirty="0">
                <a:solidFill>
                  <a:schemeClr val="tx1"/>
                </a:solidFill>
              </a:rPr>
              <a:t>People with chemical sensitivities</a:t>
            </a:r>
          </a:p>
        </p:txBody>
      </p:sp>
      <p:pic>
        <p:nvPicPr>
          <p:cNvPr id="3" name="Picture 2">
            <a:extLst>
              <a:ext uri="{FF2B5EF4-FFF2-40B4-BE49-F238E27FC236}">
                <a16:creationId xmlns:a16="http://schemas.microsoft.com/office/drawing/2014/main" id="{F8CF6F58-F75D-B447-9751-93591D58A20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743594" y="1734419"/>
            <a:ext cx="4812876" cy="3848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A0065359-A695-4BEA-AB7E-EAFD5F17ECAC}"/>
              </a:ext>
            </a:extLst>
          </p:cNvPr>
          <p:cNvPicPr>
            <a:picLocks noChangeAspect="1"/>
          </p:cNvPicPr>
          <p:nvPr/>
        </p:nvPicPr>
        <p:blipFill>
          <a:blip r:embed="rId4"/>
          <a:stretch>
            <a:fillRect/>
          </a:stretch>
        </p:blipFill>
        <p:spPr>
          <a:xfrm>
            <a:off x="9142537" y="4128178"/>
            <a:ext cx="2827866" cy="2420825"/>
          </a:xfrm>
          <a:prstGeom prst="rect">
            <a:avLst/>
          </a:prstGeom>
          <a:ln w="28575">
            <a:solidFill>
              <a:schemeClr val="tx1"/>
            </a:solidFill>
          </a:ln>
        </p:spPr>
      </p:pic>
    </p:spTree>
    <p:extLst>
      <p:ext uri="{BB962C8B-B14F-4D97-AF65-F5344CB8AC3E}">
        <p14:creationId xmlns:p14="http://schemas.microsoft.com/office/powerpoint/2010/main" val="328869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9" name="Rectangle 8">
            <a:extLst>
              <a:ext uri="{FF2B5EF4-FFF2-40B4-BE49-F238E27FC236}">
                <a16:creationId xmlns:a16="http://schemas.microsoft.com/office/drawing/2014/main" id="{C62A72A6-740C-6245-B9B9-9568BE2F815B}"/>
              </a:ext>
            </a:extLst>
          </p:cNvPr>
          <p:cNvSpPr>
            <a:spLocks noGrp="1" noChangeArrowheads="1"/>
          </p:cNvSpPr>
          <p:nvPr>
            <p:ph type="title"/>
          </p:nvPr>
        </p:nvSpPr>
        <p:spPr>
          <a:xfrm>
            <a:off x="725713" y="283662"/>
            <a:ext cx="10544865" cy="1554191"/>
          </a:xfrm>
          <a:noFill/>
          <a:ln>
            <a:noFill/>
          </a:ln>
        </p:spPr>
        <p:txBody>
          <a:bodyPr vert="horz" wrap="square" lIns="91440" tIns="45720" rIns="91440" bIns="45720" numCol="1" anchor="ctr" anchorCtr="0" compatLnSpc="1">
            <a:prstTxWarp prst="textNoShape">
              <a:avLst/>
            </a:prstTxWarp>
            <a:normAutofit/>
          </a:bodyPr>
          <a:lstStyle/>
          <a:p>
            <a:r>
              <a:rPr lang="en-US" altLang="en-US" sz="6600" b="1" dirty="0">
                <a:solidFill>
                  <a:srgbClr val="9B2D1F"/>
                </a:solidFill>
                <a:latin typeface="+mn-lt"/>
                <a:ea typeface="+mj-ea"/>
                <a:cs typeface="+mj-cs"/>
              </a:rPr>
              <a:t>Concerns with Pesticides</a:t>
            </a:r>
          </a:p>
        </p:txBody>
      </p:sp>
      <p:sp>
        <p:nvSpPr>
          <p:cNvPr id="203780" name="Rectangle 9">
            <a:extLst>
              <a:ext uri="{FF2B5EF4-FFF2-40B4-BE49-F238E27FC236}">
                <a16:creationId xmlns:a16="http://schemas.microsoft.com/office/drawing/2014/main" id="{118EC4B7-753C-AA4A-8EB0-34CEEB712096}"/>
              </a:ext>
            </a:extLst>
          </p:cNvPr>
          <p:cNvSpPr>
            <a:spLocks noGrp="1" noChangeArrowheads="1"/>
          </p:cNvSpPr>
          <p:nvPr>
            <p:ph idx="1"/>
          </p:nvPr>
        </p:nvSpPr>
        <p:spPr>
          <a:xfrm>
            <a:off x="725714" y="2247900"/>
            <a:ext cx="5292346" cy="1181100"/>
          </a:xfrm>
        </p:spPr>
        <p:txBody>
          <a:bodyPr/>
          <a:lstStyle/>
          <a:p>
            <a:pPr marL="0" indent="0">
              <a:lnSpc>
                <a:spcPct val="80000"/>
              </a:lnSpc>
              <a:buClr>
                <a:schemeClr val="accent2"/>
              </a:buClr>
              <a:buNone/>
            </a:pPr>
            <a:r>
              <a:rPr lang="en-US" altLang="en-US" sz="3600" dirty="0">
                <a:solidFill>
                  <a:schemeClr val="tx1"/>
                </a:solidFill>
              </a:rPr>
              <a:t>Residents use of “illegal” pesticides</a:t>
            </a:r>
          </a:p>
        </p:txBody>
      </p:sp>
      <p:sp>
        <p:nvSpPr>
          <p:cNvPr id="203778" name="Rectangle 6">
            <a:extLst>
              <a:ext uri="{FF2B5EF4-FFF2-40B4-BE49-F238E27FC236}">
                <a16:creationId xmlns:a16="http://schemas.microsoft.com/office/drawing/2014/main" id="{4CF9A24B-9214-4845-BB0A-FA337085EDC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3733CEEF-5FA6-DF45-A1E5-5C100075122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61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endParaRPr>
          </a:p>
        </p:txBody>
      </p:sp>
      <p:pic>
        <p:nvPicPr>
          <p:cNvPr id="4" name="Picture 3">
            <a:extLst>
              <a:ext uri="{FF2B5EF4-FFF2-40B4-BE49-F238E27FC236}">
                <a16:creationId xmlns:a16="http://schemas.microsoft.com/office/drawing/2014/main" id="{93CA6A9A-A331-4930-9255-F7C5C50D8C8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41093" y="1997580"/>
            <a:ext cx="4429486" cy="4640538"/>
          </a:xfrm>
          <a:prstGeom prst="rect">
            <a:avLst/>
          </a:prstGeom>
          <a:ln w="38100">
            <a:solidFill>
              <a:schemeClr val="tx1"/>
            </a:solidFill>
          </a:ln>
        </p:spPr>
      </p:pic>
      <p:pic>
        <p:nvPicPr>
          <p:cNvPr id="6" name="Picture 5">
            <a:extLst>
              <a:ext uri="{FF2B5EF4-FFF2-40B4-BE49-F238E27FC236}">
                <a16:creationId xmlns:a16="http://schemas.microsoft.com/office/drawing/2014/main" id="{6AE52F55-0817-4440-913B-3999178E372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9600" y="3711513"/>
            <a:ext cx="4333181" cy="2827400"/>
          </a:xfrm>
          <a:prstGeom prst="rect">
            <a:avLst/>
          </a:prstGeom>
          <a:ln w="38100">
            <a:solidFill>
              <a:schemeClr val="tx1"/>
            </a:solidFill>
          </a:ln>
        </p:spPr>
      </p:pic>
    </p:spTree>
    <p:extLst>
      <p:ext uri="{BB962C8B-B14F-4D97-AF65-F5344CB8AC3E}">
        <p14:creationId xmlns:p14="http://schemas.microsoft.com/office/powerpoint/2010/main" val="22597476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9" name="Rectangle 8">
            <a:extLst>
              <a:ext uri="{FF2B5EF4-FFF2-40B4-BE49-F238E27FC236}">
                <a16:creationId xmlns:a16="http://schemas.microsoft.com/office/drawing/2014/main" id="{C62A72A6-740C-6245-B9B9-9568BE2F815B}"/>
              </a:ext>
            </a:extLst>
          </p:cNvPr>
          <p:cNvSpPr>
            <a:spLocks noGrp="1" noChangeArrowheads="1"/>
          </p:cNvSpPr>
          <p:nvPr>
            <p:ph type="title"/>
          </p:nvPr>
        </p:nvSpPr>
        <p:spPr>
          <a:xfrm>
            <a:off x="372533" y="283662"/>
            <a:ext cx="11065215" cy="1554191"/>
          </a:xfrm>
          <a:noFill/>
          <a:ln>
            <a:noFill/>
          </a:ln>
        </p:spPr>
        <p:txBody>
          <a:bodyPr vert="horz" wrap="square" lIns="91440" tIns="45720" rIns="91440" bIns="45720" numCol="1" anchor="ctr" anchorCtr="0" compatLnSpc="1">
            <a:prstTxWarp prst="textNoShape">
              <a:avLst/>
            </a:prstTxWarp>
            <a:normAutofit/>
          </a:bodyPr>
          <a:lstStyle/>
          <a:p>
            <a:r>
              <a:rPr lang="en-US" altLang="en-US" sz="6600" b="1" dirty="0">
                <a:solidFill>
                  <a:srgbClr val="9B2D1F"/>
                </a:solidFill>
                <a:latin typeface="+mn-lt"/>
                <a:ea typeface="+mj-ea"/>
                <a:cs typeface="+mj-cs"/>
              </a:rPr>
              <a:t>Concerns with Pesticides</a:t>
            </a:r>
          </a:p>
        </p:txBody>
      </p:sp>
      <p:sp>
        <p:nvSpPr>
          <p:cNvPr id="203780" name="Rectangle 9">
            <a:extLst>
              <a:ext uri="{FF2B5EF4-FFF2-40B4-BE49-F238E27FC236}">
                <a16:creationId xmlns:a16="http://schemas.microsoft.com/office/drawing/2014/main" id="{118EC4B7-753C-AA4A-8EB0-34CEEB712096}"/>
              </a:ext>
            </a:extLst>
          </p:cNvPr>
          <p:cNvSpPr>
            <a:spLocks noGrp="1" noChangeArrowheads="1"/>
          </p:cNvSpPr>
          <p:nvPr>
            <p:ph idx="1"/>
          </p:nvPr>
        </p:nvSpPr>
        <p:spPr>
          <a:xfrm>
            <a:off x="488886" y="2247900"/>
            <a:ext cx="5778564" cy="3752850"/>
          </a:xfrm>
        </p:spPr>
        <p:txBody>
          <a:bodyPr/>
          <a:lstStyle/>
          <a:p>
            <a:pPr marL="285750" indent="-285750">
              <a:lnSpc>
                <a:spcPct val="80000"/>
              </a:lnSpc>
              <a:buClr>
                <a:schemeClr val="accent2"/>
              </a:buClr>
              <a:buFont typeface="Arial" panose="020B0604020202020204" pitchFamily="34" charset="0"/>
              <a:buChar char="•"/>
            </a:pPr>
            <a:r>
              <a:rPr lang="en-US" altLang="en-US" sz="2800" dirty="0">
                <a:solidFill>
                  <a:schemeClr val="tx1"/>
                </a:solidFill>
              </a:rPr>
              <a:t>Residents use of “illegal” pesticides</a:t>
            </a:r>
          </a:p>
          <a:p>
            <a:pPr marL="285750" indent="-285750">
              <a:lnSpc>
                <a:spcPct val="80000"/>
              </a:lnSpc>
              <a:buClr>
                <a:schemeClr val="accent2"/>
              </a:buClr>
              <a:buFont typeface="Arial" panose="020B0604020202020204" pitchFamily="34" charset="0"/>
              <a:buChar char="•"/>
            </a:pPr>
            <a:r>
              <a:rPr lang="en-US" altLang="en-US" sz="3600" dirty="0">
                <a:solidFill>
                  <a:schemeClr val="tx1"/>
                </a:solidFill>
              </a:rPr>
              <a:t>Pests become tolerant/avoid</a:t>
            </a:r>
          </a:p>
          <a:p>
            <a:pPr marL="285750" indent="-285750">
              <a:lnSpc>
                <a:spcPct val="80000"/>
              </a:lnSpc>
              <a:buClr>
                <a:schemeClr val="accent2"/>
              </a:buClr>
              <a:buFont typeface="Arial" panose="020B0604020202020204" pitchFamily="34" charset="0"/>
              <a:buChar char="•"/>
            </a:pPr>
            <a:r>
              <a:rPr lang="en-US" altLang="en-US" sz="3600" dirty="0">
                <a:solidFill>
                  <a:schemeClr val="tx1"/>
                </a:solidFill>
              </a:rPr>
              <a:t>Exposure risk may outweigh benefit </a:t>
            </a:r>
          </a:p>
          <a:p>
            <a:pPr marL="285750" indent="-285750">
              <a:lnSpc>
                <a:spcPct val="80000"/>
              </a:lnSpc>
              <a:buClr>
                <a:schemeClr val="accent2"/>
              </a:buClr>
              <a:buFont typeface="Arial" panose="020B0604020202020204" pitchFamily="34" charset="0"/>
              <a:buChar char="•"/>
            </a:pPr>
            <a:r>
              <a:rPr lang="en-US" altLang="en-US" sz="3600" dirty="0">
                <a:solidFill>
                  <a:schemeClr val="tx1"/>
                </a:solidFill>
              </a:rPr>
              <a:t>Possible harm to pets and wildlife</a:t>
            </a:r>
          </a:p>
        </p:txBody>
      </p:sp>
      <p:pic>
        <p:nvPicPr>
          <p:cNvPr id="3" name="Picture 2" descr="A group of bottles on a table&#10;&#10;Description automatically generated with medium confidence">
            <a:extLst>
              <a:ext uri="{FF2B5EF4-FFF2-40B4-BE49-F238E27FC236}">
                <a16:creationId xmlns:a16="http://schemas.microsoft.com/office/drawing/2014/main" id="{008676B7-91B9-08B7-D083-C4CE490FF43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80716" y="1820269"/>
            <a:ext cx="5321929" cy="3991447"/>
          </a:xfrm>
          <a:prstGeom prst="rect">
            <a:avLst/>
          </a:prstGeom>
          <a:ln w="38100">
            <a:solidFill>
              <a:schemeClr val="tx1"/>
            </a:solidFill>
          </a:ln>
        </p:spPr>
      </p:pic>
    </p:spTree>
    <p:extLst>
      <p:ext uri="{BB962C8B-B14F-4D97-AF65-F5344CB8AC3E}">
        <p14:creationId xmlns:p14="http://schemas.microsoft.com/office/powerpoint/2010/main" val="16372095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a:extLst>
              <a:ext uri="{FF2B5EF4-FFF2-40B4-BE49-F238E27FC236}">
                <a16:creationId xmlns:a16="http://schemas.microsoft.com/office/drawing/2014/main" id="{0EE65264-487E-8540-9112-80ADD2116F5C}"/>
              </a:ext>
            </a:extLst>
          </p:cNvPr>
          <p:cNvSpPr>
            <a:spLocks noGrp="1" noChangeArrowheads="1"/>
          </p:cNvSpPr>
          <p:nvPr>
            <p:ph type="title"/>
          </p:nvPr>
        </p:nvSpPr>
        <p:spPr>
          <a:xfrm>
            <a:off x="0" y="188913"/>
            <a:ext cx="12192000" cy="1250950"/>
          </a:xfrm>
          <a:noFill/>
          <a:ln>
            <a:noFill/>
          </a:ln>
        </p:spPr>
        <p:txBody>
          <a:bodyPr vert="horz" wrap="square" lIns="91440" tIns="45720" rIns="91440" bIns="45720" numCol="1" anchor="ctr" anchorCtr="0" compatLnSpc="1">
            <a:prstTxWarp prst="textNoShape">
              <a:avLst/>
            </a:prstTxWarp>
            <a:normAutofit fontScale="90000"/>
          </a:bodyPr>
          <a:lstStyle/>
          <a:p>
            <a:pPr algn="ctr"/>
            <a:r>
              <a:rPr lang="en-US" altLang="en-US" sz="6000" b="1" dirty="0">
                <a:solidFill>
                  <a:srgbClr val="9B2D1F"/>
                </a:solidFill>
                <a:latin typeface="+mn-lt"/>
                <a:ea typeface="+mj-ea"/>
                <a:cs typeface="+mj-cs"/>
              </a:rPr>
              <a:t>Total Release Foggers or “bug</a:t>
            </a:r>
            <a:r>
              <a:rPr lang="en-US" altLang="ja-JP" sz="6000" b="1" dirty="0">
                <a:solidFill>
                  <a:srgbClr val="9B2D1F"/>
                </a:solidFill>
                <a:latin typeface="+mn-lt"/>
                <a:ea typeface="+mj-ea"/>
                <a:cs typeface="+mj-cs"/>
              </a:rPr>
              <a:t> bombs”</a:t>
            </a:r>
            <a:endParaRPr lang="en-US" altLang="en-US" sz="6000" b="1" dirty="0">
              <a:solidFill>
                <a:srgbClr val="9B2D1F"/>
              </a:solidFill>
              <a:latin typeface="+mn-lt"/>
              <a:ea typeface="+mj-ea"/>
              <a:cs typeface="+mj-cs"/>
            </a:endParaRPr>
          </a:p>
        </p:txBody>
      </p:sp>
      <p:sp>
        <p:nvSpPr>
          <p:cNvPr id="207874" name="Rectangle 6">
            <a:extLst>
              <a:ext uri="{FF2B5EF4-FFF2-40B4-BE49-F238E27FC236}">
                <a16:creationId xmlns:a16="http://schemas.microsoft.com/office/drawing/2014/main" id="{97484268-CC6F-CB44-85C4-D1BB8AAF990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1F4C189-C9D9-F94B-B298-5A5CBED7E915}" type="slidenum">
              <a:rPr kumimoji="0" lang="en-US" altLang="en-US" sz="1400" b="0" i="0" u="none" strike="noStrike" kern="1200" cap="none" spc="0" normalizeH="0" baseline="0" noProof="0">
                <a:ln>
                  <a:noFill/>
                </a:ln>
                <a:solidFill>
                  <a:prstClr val="white"/>
                </a:solidFill>
                <a:effectLst/>
                <a:uLnTx/>
                <a:uFillTx/>
                <a:latin typeface="Arial" panose="020B0604020202020204" pitchFamily="34" charset="0"/>
                <a:ea typeface="Osaka" panose="020B06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63</a:t>
            </a:fld>
            <a:endPar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Osaka" panose="020B0600000000000000" pitchFamily="34" charset="-128"/>
              <a:cs typeface="+mn-cs"/>
            </a:endParaRPr>
          </a:p>
        </p:txBody>
      </p:sp>
      <p:grpSp>
        <p:nvGrpSpPr>
          <p:cNvPr id="207876" name="Group 5">
            <a:extLst>
              <a:ext uri="{FF2B5EF4-FFF2-40B4-BE49-F238E27FC236}">
                <a16:creationId xmlns:a16="http://schemas.microsoft.com/office/drawing/2014/main" id="{AEC08E0E-3C3C-2F40-A7D3-EC00FF5C7C5E}"/>
              </a:ext>
            </a:extLst>
          </p:cNvPr>
          <p:cNvGrpSpPr>
            <a:grpSpLocks/>
          </p:cNvGrpSpPr>
          <p:nvPr/>
        </p:nvGrpSpPr>
        <p:grpSpPr bwMode="auto">
          <a:xfrm>
            <a:off x="289513" y="1810731"/>
            <a:ext cx="6054137" cy="4790543"/>
            <a:chOff x="451" y="1006"/>
            <a:chExt cx="2334" cy="1543"/>
          </a:xfrm>
        </p:grpSpPr>
        <p:pic>
          <p:nvPicPr>
            <p:cNvPr id="207884" name="Picture 1028">
              <a:extLst>
                <a:ext uri="{FF2B5EF4-FFF2-40B4-BE49-F238E27FC236}">
                  <a16:creationId xmlns:a16="http://schemas.microsoft.com/office/drawing/2014/main" id="{4C63CC00-3FB7-0B42-AA26-5C6587203D7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1" y="1006"/>
              <a:ext cx="2334" cy="1543"/>
            </a:xfrm>
            <a:prstGeom prst="rect">
              <a:avLst/>
            </a:prstGeom>
            <a:noFill/>
            <a:ln w="12700">
              <a:solidFill>
                <a:schemeClr val="tx1"/>
              </a:solidFill>
              <a:miter lim="800000"/>
              <a:headEnd/>
              <a:tailEnd/>
            </a:ln>
            <a:effectLst>
              <a:outerShdw dist="35921" dir="2700000" algn="ctr" rotWithShape="0">
                <a:srgbClr val="333333"/>
              </a:outerShdw>
            </a:effectLst>
            <a:extLst>
              <a:ext uri="{909E8E84-426E-40DD-AFC4-6F175D3DCCD1}">
                <a14:hiddenFill xmlns:a14="http://schemas.microsoft.com/office/drawing/2010/main">
                  <a:solidFill>
                    <a:srgbClr val="FFFFFF"/>
                  </a:solidFill>
                </a14:hiddenFill>
              </a:ext>
            </a:extLst>
          </p:spPr>
        </p:pic>
        <p:sp>
          <p:nvSpPr>
            <p:cNvPr id="207885" name="TextBox 11">
              <a:extLst>
                <a:ext uri="{FF2B5EF4-FFF2-40B4-BE49-F238E27FC236}">
                  <a16:creationId xmlns:a16="http://schemas.microsoft.com/office/drawing/2014/main" id="{F16396E1-39D8-ED42-9F44-1F7757DD58E5}"/>
                </a:ext>
              </a:extLst>
            </p:cNvPr>
            <p:cNvSpPr txBox="1">
              <a:spLocks noChangeArrowheads="1"/>
            </p:cNvSpPr>
            <p:nvPr/>
          </p:nvSpPr>
          <p:spPr bwMode="auto">
            <a:xfrm>
              <a:off x="520" y="2386"/>
              <a:ext cx="1572"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Osaka" panose="020B0600000000000000" pitchFamily="34" charset="-128"/>
                  <a:cs typeface="+mn-cs"/>
                </a:rPr>
                <a:t>San Diego, CA, July 1992</a:t>
              </a: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Osaka" panose="020B0600000000000000" pitchFamily="34" charset="-128"/>
                <a:cs typeface="+mn-cs"/>
              </a:endParaRPr>
            </a:p>
          </p:txBody>
        </p:sp>
      </p:grpSp>
      <p:sp>
        <p:nvSpPr>
          <p:cNvPr id="2" name="Rectangle 1">
            <a:extLst>
              <a:ext uri="{FF2B5EF4-FFF2-40B4-BE49-F238E27FC236}">
                <a16:creationId xmlns:a16="http://schemas.microsoft.com/office/drawing/2014/main" id="{2A209B04-24BD-49F7-9943-550D9AA1BAF0}"/>
              </a:ext>
            </a:extLst>
          </p:cNvPr>
          <p:cNvSpPr/>
          <p:nvPr/>
        </p:nvSpPr>
        <p:spPr>
          <a:xfrm>
            <a:off x="6633163" y="1752600"/>
            <a:ext cx="5269324" cy="1569660"/>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n-cs"/>
              </a:rPr>
              <a:t>Chemicals fail to reach places where pests congregate</a:t>
            </a:r>
          </a:p>
        </p:txBody>
      </p:sp>
    </p:spTree>
    <p:extLst>
      <p:ext uri="{BB962C8B-B14F-4D97-AF65-F5344CB8AC3E}">
        <p14:creationId xmlns:p14="http://schemas.microsoft.com/office/powerpoint/2010/main" val="63330208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78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a:extLst>
              <a:ext uri="{FF2B5EF4-FFF2-40B4-BE49-F238E27FC236}">
                <a16:creationId xmlns:a16="http://schemas.microsoft.com/office/drawing/2014/main" id="{0EE65264-487E-8540-9112-80ADD2116F5C}"/>
              </a:ext>
            </a:extLst>
          </p:cNvPr>
          <p:cNvSpPr>
            <a:spLocks noGrp="1" noChangeArrowheads="1"/>
          </p:cNvSpPr>
          <p:nvPr>
            <p:ph type="title"/>
          </p:nvPr>
        </p:nvSpPr>
        <p:spPr>
          <a:xfrm>
            <a:off x="0" y="188913"/>
            <a:ext cx="12192000" cy="1250950"/>
          </a:xfrm>
          <a:noFill/>
          <a:ln>
            <a:noFill/>
          </a:ln>
        </p:spPr>
        <p:txBody>
          <a:bodyPr vert="horz" wrap="square" lIns="91440" tIns="45720" rIns="91440" bIns="45720" numCol="1" anchor="ctr" anchorCtr="0" compatLnSpc="1">
            <a:prstTxWarp prst="textNoShape">
              <a:avLst/>
            </a:prstTxWarp>
            <a:normAutofit fontScale="90000"/>
          </a:bodyPr>
          <a:lstStyle/>
          <a:p>
            <a:pPr algn="ctr"/>
            <a:r>
              <a:rPr lang="en-US" altLang="en-US" sz="6000" b="1" dirty="0">
                <a:solidFill>
                  <a:srgbClr val="9B2D1F"/>
                </a:solidFill>
                <a:latin typeface="+mn-lt"/>
                <a:ea typeface="+mj-ea"/>
                <a:cs typeface="+mj-cs"/>
              </a:rPr>
              <a:t>Total Release Foggers “bug</a:t>
            </a:r>
            <a:r>
              <a:rPr lang="en-US" altLang="ja-JP" sz="6000" b="1" dirty="0">
                <a:solidFill>
                  <a:srgbClr val="9B2D1F"/>
                </a:solidFill>
                <a:latin typeface="+mn-lt"/>
                <a:ea typeface="+mj-ea"/>
                <a:cs typeface="+mj-cs"/>
              </a:rPr>
              <a:t> bombs”</a:t>
            </a:r>
            <a:endParaRPr lang="en-US" altLang="en-US" sz="6000" b="1" dirty="0">
              <a:solidFill>
                <a:srgbClr val="9B2D1F"/>
              </a:solidFill>
              <a:latin typeface="+mn-lt"/>
              <a:ea typeface="+mj-ea"/>
              <a:cs typeface="+mj-cs"/>
            </a:endParaRPr>
          </a:p>
        </p:txBody>
      </p:sp>
      <p:sp>
        <p:nvSpPr>
          <p:cNvPr id="207874" name="Rectangle 6">
            <a:extLst>
              <a:ext uri="{FF2B5EF4-FFF2-40B4-BE49-F238E27FC236}">
                <a16:creationId xmlns:a16="http://schemas.microsoft.com/office/drawing/2014/main" id="{97484268-CC6F-CB44-85C4-D1BB8AAF990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1F4C189-C9D9-F94B-B298-5A5CBED7E915}"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64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endParaRPr>
          </a:p>
        </p:txBody>
      </p:sp>
      <p:grpSp>
        <p:nvGrpSpPr>
          <p:cNvPr id="207875" name="Group 2">
            <a:extLst>
              <a:ext uri="{FF2B5EF4-FFF2-40B4-BE49-F238E27FC236}">
                <a16:creationId xmlns:a16="http://schemas.microsoft.com/office/drawing/2014/main" id="{63DF5A99-7FAF-D549-8EB0-A848DAAD4E41}"/>
              </a:ext>
            </a:extLst>
          </p:cNvPr>
          <p:cNvGrpSpPr>
            <a:grpSpLocks/>
          </p:cNvGrpSpPr>
          <p:nvPr/>
        </p:nvGrpSpPr>
        <p:grpSpPr bwMode="auto">
          <a:xfrm>
            <a:off x="221632" y="1779326"/>
            <a:ext cx="4960350" cy="4889761"/>
            <a:chOff x="473" y="2354"/>
            <a:chExt cx="2705" cy="1630"/>
          </a:xfrm>
        </p:grpSpPr>
        <p:pic>
          <p:nvPicPr>
            <p:cNvPr id="207882" name="Picture 9">
              <a:extLst>
                <a:ext uri="{FF2B5EF4-FFF2-40B4-BE49-F238E27FC236}">
                  <a16:creationId xmlns:a16="http://schemas.microsoft.com/office/drawing/2014/main" id="{75BFC02B-1EB1-F741-A88C-013EE116E2A5}"/>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473" y="2354"/>
              <a:ext cx="2705" cy="16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7883" name="TextBox 10">
              <a:extLst>
                <a:ext uri="{FF2B5EF4-FFF2-40B4-BE49-F238E27FC236}">
                  <a16:creationId xmlns:a16="http://schemas.microsoft.com/office/drawing/2014/main" id="{A68FF4BD-AADD-574E-ACC8-914C1CC169EF}"/>
                </a:ext>
              </a:extLst>
            </p:cNvPr>
            <p:cNvSpPr txBox="1">
              <a:spLocks noChangeArrowheads="1"/>
            </p:cNvSpPr>
            <p:nvPr/>
          </p:nvSpPr>
          <p:spPr bwMode="auto">
            <a:xfrm>
              <a:off x="1826" y="3719"/>
              <a:ext cx="1023"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Osaka" panose="020B0600000000000000" pitchFamily="34" charset="-128"/>
                  <a:cs typeface="+mn-cs"/>
                </a:rPr>
                <a:t>Washington, DC, </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Osaka" panose="020B0600000000000000" pitchFamily="34" charset="-128"/>
                  <a:cs typeface="+mn-cs"/>
                </a:rPr>
                <a:t>August 2008</a:t>
              </a:r>
              <a:endParaRPr kumimoji="0" lang="en-US" altLang="en-US" sz="1600" b="0" i="0" u="none" strike="noStrike" kern="1200" cap="none" spc="0" normalizeH="0" baseline="0" noProof="0" dirty="0">
                <a:ln>
                  <a:noFill/>
                </a:ln>
                <a:solidFill>
                  <a:prstClr val="white"/>
                </a:solidFill>
                <a:effectLst/>
                <a:uLnTx/>
                <a:uFillTx/>
                <a:latin typeface="Arial" panose="020B0604020202020204" pitchFamily="34" charset="0"/>
                <a:ea typeface="Osaka" panose="020B0600000000000000" pitchFamily="34" charset="-128"/>
                <a:cs typeface="+mn-cs"/>
              </a:endParaRPr>
            </a:p>
          </p:txBody>
        </p:sp>
      </p:grpSp>
      <p:sp>
        <p:nvSpPr>
          <p:cNvPr id="2" name="Rectangle 1">
            <a:extLst>
              <a:ext uri="{FF2B5EF4-FFF2-40B4-BE49-F238E27FC236}">
                <a16:creationId xmlns:a16="http://schemas.microsoft.com/office/drawing/2014/main" id="{2A209B04-24BD-49F7-9943-550D9AA1BAF0}"/>
              </a:ext>
            </a:extLst>
          </p:cNvPr>
          <p:cNvSpPr/>
          <p:nvPr/>
        </p:nvSpPr>
        <p:spPr>
          <a:xfrm>
            <a:off x="6096000" y="1752600"/>
            <a:ext cx="5377841" cy="3046988"/>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n-cs"/>
              </a:rPr>
              <a:t>Chemicals fail to reach places where pests congregate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n-cs"/>
              </a:rPr>
              <a:t>Nasty toxic residue in… areas pests generally avoid but which are heavily used by humans and pets</a:t>
            </a:r>
          </a:p>
        </p:txBody>
      </p:sp>
    </p:spTree>
    <p:extLst>
      <p:ext uri="{BB962C8B-B14F-4D97-AF65-F5344CB8AC3E}">
        <p14:creationId xmlns:p14="http://schemas.microsoft.com/office/powerpoint/2010/main" val="1900983780"/>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a:extLst>
              <a:ext uri="{FF2B5EF4-FFF2-40B4-BE49-F238E27FC236}">
                <a16:creationId xmlns:a16="http://schemas.microsoft.com/office/drawing/2014/main" id="{FC5303AF-CF27-4743-B766-C2D41D67D00C}"/>
              </a:ext>
            </a:extLst>
          </p:cNvPr>
          <p:cNvSpPr>
            <a:spLocks noGrp="1" noChangeArrowheads="1"/>
          </p:cNvSpPr>
          <p:nvPr>
            <p:ph type="title"/>
          </p:nvPr>
        </p:nvSpPr>
        <p:spPr>
          <a:xfrm>
            <a:off x="411480" y="286603"/>
            <a:ext cx="10058400" cy="1450757"/>
          </a:xfrm>
          <a:noFill/>
          <a:ln>
            <a:noFill/>
          </a:ln>
        </p:spPr>
        <p:txBody>
          <a:bodyPr vert="horz" wrap="square" lIns="91440" tIns="45720" rIns="91440" bIns="45720" numCol="1" anchor="ctr" anchorCtr="0" compatLnSpc="1">
            <a:prstTxWarp prst="textNoShape">
              <a:avLst/>
            </a:prstTxWarp>
            <a:normAutofit fontScale="90000"/>
          </a:bodyPr>
          <a:lstStyle/>
          <a:p>
            <a:r>
              <a:rPr lang="en-US" altLang="en-US" sz="9600" b="1" dirty="0">
                <a:solidFill>
                  <a:srgbClr val="9B2D1F"/>
                </a:solidFill>
                <a:latin typeface="+mn-lt"/>
                <a:ea typeface="+mj-ea"/>
                <a:cs typeface="+mj-cs"/>
              </a:rPr>
              <a:t>Pesticide Risk</a:t>
            </a:r>
          </a:p>
        </p:txBody>
      </p:sp>
      <p:sp>
        <p:nvSpPr>
          <p:cNvPr id="209923" name="Slide Number Placeholder 2">
            <a:extLst>
              <a:ext uri="{FF2B5EF4-FFF2-40B4-BE49-F238E27FC236}">
                <a16:creationId xmlns:a16="http://schemas.microsoft.com/office/drawing/2014/main" id="{08AD807F-6168-5545-BAC1-24BBA219C10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7C8AC54-5326-524D-95BA-180154F33F7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65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endParaRPr>
          </a:p>
        </p:txBody>
      </p:sp>
      <p:pic>
        <p:nvPicPr>
          <p:cNvPr id="209924" name="Picture 3">
            <a:extLst>
              <a:ext uri="{FF2B5EF4-FFF2-40B4-BE49-F238E27FC236}">
                <a16:creationId xmlns:a16="http://schemas.microsoft.com/office/drawing/2014/main" id="{08A4C3E5-D2B5-1D4F-82E7-27C17C7861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2201" y="2152651"/>
            <a:ext cx="7261225"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29560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Rectangle 6">
            <a:extLst>
              <a:ext uri="{FF2B5EF4-FFF2-40B4-BE49-F238E27FC236}">
                <a16:creationId xmlns:a16="http://schemas.microsoft.com/office/drawing/2014/main" id="{05BC9FC9-CA25-DF44-B32B-CE05DF036F36}"/>
              </a:ext>
            </a:extLst>
          </p:cNvPr>
          <p:cNvSpPr>
            <a:spLocks noGrp="1" noChangeArrowheads="1"/>
          </p:cNvSpPr>
          <p:nvPr>
            <p:ph type="title"/>
          </p:nvPr>
        </p:nvSpPr>
        <p:spPr>
          <a:xfrm>
            <a:off x="-21535" y="44450"/>
            <a:ext cx="12006470" cy="1371599"/>
          </a:xfrm>
          <a:noFill/>
          <a:ln>
            <a:noFill/>
          </a:ln>
        </p:spPr>
        <p:txBody>
          <a:bodyPr vert="horz" wrap="square" lIns="91440" tIns="45720" rIns="91440" bIns="45720" numCol="1" anchor="ctr" anchorCtr="0" compatLnSpc="1">
            <a:prstTxWarp prst="textNoShape">
              <a:avLst/>
            </a:prstTxWarp>
            <a:noAutofit/>
          </a:bodyPr>
          <a:lstStyle/>
          <a:p>
            <a:pPr algn="ctr"/>
            <a:r>
              <a:rPr lang="en-US" altLang="en-US" sz="5400" b="1" dirty="0">
                <a:solidFill>
                  <a:srgbClr val="9B2D1F"/>
                </a:solidFill>
                <a:latin typeface="+mn-lt"/>
                <a:ea typeface="+mj-ea"/>
                <a:cs typeface="+mj-cs"/>
              </a:rPr>
              <a:t>Pesticide risk of exposure by application method</a:t>
            </a:r>
          </a:p>
        </p:txBody>
      </p:sp>
      <p:sp>
        <p:nvSpPr>
          <p:cNvPr id="211970" name="Rectangle 6">
            <a:extLst>
              <a:ext uri="{FF2B5EF4-FFF2-40B4-BE49-F238E27FC236}">
                <a16:creationId xmlns:a16="http://schemas.microsoft.com/office/drawing/2014/main" id="{130630DC-2C3B-2F4F-BA11-FFC3403559B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B03E6B8-7673-5B48-9F77-E7626BC07F3F}"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66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endParaRPr>
          </a:p>
        </p:txBody>
      </p:sp>
      <p:sp>
        <p:nvSpPr>
          <p:cNvPr id="211972" name="AutoShape 11">
            <a:extLst>
              <a:ext uri="{FF2B5EF4-FFF2-40B4-BE49-F238E27FC236}">
                <a16:creationId xmlns:a16="http://schemas.microsoft.com/office/drawing/2014/main" id="{AF491DC9-82D2-7542-B9E3-6D65F4D49DD3}"/>
              </a:ext>
            </a:extLst>
          </p:cNvPr>
          <p:cNvSpPr>
            <a:spLocks noChangeArrowheads="1"/>
          </p:cNvSpPr>
          <p:nvPr/>
        </p:nvSpPr>
        <p:spPr bwMode="auto">
          <a:xfrm>
            <a:off x="2133600" y="3200400"/>
            <a:ext cx="7772400" cy="1981200"/>
          </a:xfrm>
          <a:prstGeom prst="roundRect">
            <a:avLst>
              <a:gd name="adj" fmla="val 16667"/>
            </a:avLst>
          </a:prstGeom>
          <a:gradFill rotWithShape="0">
            <a:gsLst>
              <a:gs pos="0">
                <a:srgbClr val="37C47A"/>
              </a:gs>
              <a:gs pos="53000">
                <a:srgbClr val="FFCC66"/>
              </a:gs>
              <a:gs pos="100000">
                <a:srgbClr val="FF3300"/>
              </a:gs>
            </a:gsLst>
            <a:lin ang="0" scaled="1"/>
          </a:gradFill>
          <a:ln w="38100">
            <a:solidFill>
              <a:schemeClr val="tx1"/>
            </a:solidFill>
            <a:round/>
            <a:headEnd/>
            <a:tailEnd/>
          </a:ln>
        </p:spPr>
        <p:txBody>
          <a:bodyPr wrap="none" anchor="ct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endParaRPr>
          </a:p>
        </p:txBody>
      </p:sp>
      <p:sp>
        <p:nvSpPr>
          <p:cNvPr id="211973" name="Text Box 12">
            <a:extLst>
              <a:ext uri="{FF2B5EF4-FFF2-40B4-BE49-F238E27FC236}">
                <a16:creationId xmlns:a16="http://schemas.microsoft.com/office/drawing/2014/main" id="{B56BA8BB-CD34-8A41-BA85-D032BF5B1894}"/>
              </a:ext>
            </a:extLst>
          </p:cNvPr>
          <p:cNvSpPr txBox="1">
            <a:spLocks noChangeArrowheads="1"/>
          </p:cNvSpPr>
          <p:nvPr/>
        </p:nvSpPr>
        <p:spPr bwMode="auto">
          <a:xfrm>
            <a:off x="2133600" y="3505200"/>
            <a:ext cx="1828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t>Tamper- resistant station</a:t>
            </a:r>
          </a:p>
        </p:txBody>
      </p:sp>
      <p:sp>
        <p:nvSpPr>
          <p:cNvPr id="211974" name="Text Box 14">
            <a:extLst>
              <a:ext uri="{FF2B5EF4-FFF2-40B4-BE49-F238E27FC236}">
                <a16:creationId xmlns:a16="http://schemas.microsoft.com/office/drawing/2014/main" id="{A78E4A71-B64B-204B-B6BD-FD8CC5B14639}"/>
              </a:ext>
            </a:extLst>
          </p:cNvPr>
          <p:cNvSpPr txBox="1">
            <a:spLocks noChangeArrowheads="1"/>
          </p:cNvSpPr>
          <p:nvPr/>
        </p:nvSpPr>
        <p:spPr bwMode="auto">
          <a:xfrm>
            <a:off x="8077200" y="3505200"/>
            <a:ext cx="1828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t>Total release fogger</a:t>
            </a:r>
          </a:p>
        </p:txBody>
      </p:sp>
      <p:sp>
        <p:nvSpPr>
          <p:cNvPr id="211975" name="Text Box 20">
            <a:extLst>
              <a:ext uri="{FF2B5EF4-FFF2-40B4-BE49-F238E27FC236}">
                <a16:creationId xmlns:a16="http://schemas.microsoft.com/office/drawing/2014/main" id="{F5E9065C-8C53-B94A-9F46-C4842E0B4537}"/>
              </a:ext>
            </a:extLst>
          </p:cNvPr>
          <p:cNvSpPr txBox="1">
            <a:spLocks noChangeArrowheads="1"/>
          </p:cNvSpPr>
          <p:nvPr/>
        </p:nvSpPr>
        <p:spPr bwMode="auto">
          <a:xfrm>
            <a:off x="2209800" y="2133600"/>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Osaka" panose="020B0600000000000000" pitchFamily="34" charset="-128"/>
                <a:cs typeface="+mn-cs"/>
              </a:rPr>
              <a:t>Less risk of exposure</a:t>
            </a:r>
          </a:p>
        </p:txBody>
      </p:sp>
      <p:sp>
        <p:nvSpPr>
          <p:cNvPr id="211976" name="Text Box 21">
            <a:extLst>
              <a:ext uri="{FF2B5EF4-FFF2-40B4-BE49-F238E27FC236}">
                <a16:creationId xmlns:a16="http://schemas.microsoft.com/office/drawing/2014/main" id="{89D7D505-A0FA-954A-A492-F3F22D7FFCFA}"/>
              </a:ext>
            </a:extLst>
          </p:cNvPr>
          <p:cNvSpPr txBox="1">
            <a:spLocks noChangeArrowheads="1"/>
          </p:cNvSpPr>
          <p:nvPr/>
        </p:nvSpPr>
        <p:spPr bwMode="auto">
          <a:xfrm>
            <a:off x="7315200" y="2133600"/>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t>More risk of exposure</a:t>
            </a:r>
          </a:p>
        </p:txBody>
      </p:sp>
      <p:sp>
        <p:nvSpPr>
          <p:cNvPr id="211977" name="Line 22">
            <a:extLst>
              <a:ext uri="{FF2B5EF4-FFF2-40B4-BE49-F238E27FC236}">
                <a16:creationId xmlns:a16="http://schemas.microsoft.com/office/drawing/2014/main" id="{E95026C3-E127-B94C-9D25-F1936F9FD4BE}"/>
              </a:ext>
            </a:extLst>
          </p:cNvPr>
          <p:cNvSpPr>
            <a:spLocks noChangeShapeType="1"/>
          </p:cNvSpPr>
          <p:nvPr/>
        </p:nvSpPr>
        <p:spPr bwMode="auto">
          <a:xfrm>
            <a:off x="4343400" y="2590800"/>
            <a:ext cx="3276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978" name="Text Box 23">
            <a:extLst>
              <a:ext uri="{FF2B5EF4-FFF2-40B4-BE49-F238E27FC236}">
                <a16:creationId xmlns:a16="http://schemas.microsoft.com/office/drawing/2014/main" id="{B538E1C7-D6EF-3D4B-ABB8-5B1F96850488}"/>
              </a:ext>
            </a:extLst>
          </p:cNvPr>
          <p:cNvSpPr txBox="1">
            <a:spLocks noChangeArrowheads="1"/>
          </p:cNvSpPr>
          <p:nvPr/>
        </p:nvSpPr>
        <p:spPr bwMode="auto">
          <a:xfrm>
            <a:off x="3886200" y="3505200"/>
            <a:ext cx="1828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t>Gel bait </a:t>
            </a:r>
            <a:b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b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t>in a crevice</a:t>
            </a:r>
          </a:p>
        </p:txBody>
      </p:sp>
    </p:spTree>
    <p:extLst>
      <p:ext uri="{BB962C8B-B14F-4D97-AF65-F5344CB8AC3E}">
        <p14:creationId xmlns:p14="http://schemas.microsoft.com/office/powerpoint/2010/main" val="10417618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AutoShape 11">
            <a:extLst>
              <a:ext uri="{FF2B5EF4-FFF2-40B4-BE49-F238E27FC236}">
                <a16:creationId xmlns:a16="http://schemas.microsoft.com/office/drawing/2014/main" id="{B4039C1F-6E29-C247-94C7-FEB58395532F}"/>
              </a:ext>
            </a:extLst>
          </p:cNvPr>
          <p:cNvSpPr>
            <a:spLocks noChangeArrowheads="1"/>
          </p:cNvSpPr>
          <p:nvPr/>
        </p:nvSpPr>
        <p:spPr bwMode="auto">
          <a:xfrm>
            <a:off x="3654552" y="3402358"/>
            <a:ext cx="4882896" cy="954088"/>
          </a:xfrm>
          <a:prstGeom prst="roundRect">
            <a:avLst>
              <a:gd name="adj" fmla="val 16667"/>
            </a:avLst>
          </a:prstGeom>
          <a:gradFill rotWithShape="0">
            <a:gsLst>
              <a:gs pos="0">
                <a:srgbClr val="37C47A"/>
              </a:gs>
              <a:gs pos="53000">
                <a:srgbClr val="FFCC66"/>
              </a:gs>
              <a:gs pos="100000">
                <a:srgbClr val="FF3300"/>
              </a:gs>
            </a:gsLst>
            <a:lin ang="0" scaled="1"/>
          </a:gradFill>
          <a:ln w="381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Osaka" panose="020B0600000000000000" pitchFamily="34" charset="-128"/>
              </a:defRPr>
            </a:lvl1pPr>
            <a:lvl2pPr marL="742950" indent="-285750" eaLnBrk="0" hangingPunct="0">
              <a:defRPr sz="2400">
                <a:solidFill>
                  <a:schemeClr val="tx1"/>
                </a:solidFill>
                <a:latin typeface="Arial" panose="020B0604020202020204" pitchFamily="34" charset="0"/>
                <a:ea typeface="Osaka" panose="020B0600000000000000" pitchFamily="34" charset="-128"/>
              </a:defRPr>
            </a:lvl2pPr>
            <a:lvl3pPr marL="1143000" indent="-228600" eaLnBrk="0" hangingPunct="0">
              <a:defRPr sz="2400">
                <a:solidFill>
                  <a:schemeClr val="tx1"/>
                </a:solidFill>
                <a:latin typeface="Arial" panose="020B0604020202020204" pitchFamily="34" charset="0"/>
                <a:ea typeface="Osaka" panose="020B0600000000000000" pitchFamily="34" charset="-128"/>
              </a:defRPr>
            </a:lvl3pPr>
            <a:lvl4pPr marL="1600200" indent="-228600" eaLnBrk="0" hangingPunct="0">
              <a:defRPr sz="2400">
                <a:solidFill>
                  <a:schemeClr val="tx1"/>
                </a:solidFill>
                <a:latin typeface="Arial" panose="020B0604020202020204" pitchFamily="34" charset="0"/>
                <a:ea typeface="Osaka" panose="020B0600000000000000" pitchFamily="34" charset="-128"/>
              </a:defRPr>
            </a:lvl4pPr>
            <a:lvl5pPr marL="2057400" indent="-228600" eaLnBrk="0" hangingPunct="0">
              <a:defRPr sz="2400">
                <a:solidFill>
                  <a:schemeClr val="tx1"/>
                </a:solidFill>
                <a:latin typeface="Arial" panose="020B0604020202020204" pitchFamily="34" charset="0"/>
                <a:ea typeface="Osaka" panose="020B0600000000000000"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pPr eaLnBrk="1" hangingPunct="1"/>
            <a:endParaRPr lang="en-US" altLang="en-US" sz="2800"/>
          </a:p>
        </p:txBody>
      </p:sp>
      <p:sp>
        <p:nvSpPr>
          <p:cNvPr id="55302" name="Text Box 20">
            <a:extLst>
              <a:ext uri="{FF2B5EF4-FFF2-40B4-BE49-F238E27FC236}">
                <a16:creationId xmlns:a16="http://schemas.microsoft.com/office/drawing/2014/main" id="{553F4B7F-567A-0F4D-B108-E2EFCB7D54C6}"/>
              </a:ext>
            </a:extLst>
          </p:cNvPr>
          <p:cNvSpPr txBox="1">
            <a:spLocks noChangeArrowheads="1"/>
          </p:cNvSpPr>
          <p:nvPr/>
        </p:nvSpPr>
        <p:spPr bwMode="auto">
          <a:xfrm>
            <a:off x="2971795" y="2019524"/>
            <a:ext cx="22585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Osaka" panose="020B0600000000000000" pitchFamily="34" charset="-128"/>
              </a:defRPr>
            </a:lvl1pPr>
            <a:lvl2pPr marL="742950" indent="-285750" eaLnBrk="0" hangingPunct="0">
              <a:defRPr sz="2400">
                <a:solidFill>
                  <a:schemeClr val="tx1"/>
                </a:solidFill>
                <a:latin typeface="Arial" panose="020B0604020202020204" pitchFamily="34" charset="0"/>
                <a:ea typeface="Osaka" panose="020B0600000000000000" pitchFamily="34" charset="-128"/>
              </a:defRPr>
            </a:lvl2pPr>
            <a:lvl3pPr marL="1143000" indent="-228600" eaLnBrk="0" hangingPunct="0">
              <a:defRPr sz="2400">
                <a:solidFill>
                  <a:schemeClr val="tx1"/>
                </a:solidFill>
                <a:latin typeface="Arial" panose="020B0604020202020204" pitchFamily="34" charset="0"/>
                <a:ea typeface="Osaka" panose="020B0600000000000000" pitchFamily="34" charset="-128"/>
              </a:defRPr>
            </a:lvl3pPr>
            <a:lvl4pPr marL="1600200" indent="-228600" eaLnBrk="0" hangingPunct="0">
              <a:defRPr sz="2400">
                <a:solidFill>
                  <a:schemeClr val="tx1"/>
                </a:solidFill>
                <a:latin typeface="Arial" panose="020B0604020202020204" pitchFamily="34" charset="0"/>
                <a:ea typeface="Osaka" panose="020B0600000000000000" pitchFamily="34" charset="-128"/>
              </a:defRPr>
            </a:lvl4pPr>
            <a:lvl5pPr marL="2057400" indent="-228600" eaLnBrk="0" hangingPunct="0">
              <a:defRPr sz="2400">
                <a:solidFill>
                  <a:schemeClr val="tx1"/>
                </a:solidFill>
                <a:latin typeface="Arial" panose="020B0604020202020204" pitchFamily="34" charset="0"/>
                <a:ea typeface="Osaka" panose="020B0600000000000000"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pPr algn="l" eaLnBrk="1" hangingPunct="1">
              <a:spcBef>
                <a:spcPct val="50000"/>
              </a:spcBef>
            </a:pPr>
            <a:r>
              <a:rPr lang="en-US" altLang="en-US" sz="2800" b="1" dirty="0"/>
              <a:t>Less risk of exposure</a:t>
            </a:r>
          </a:p>
        </p:txBody>
      </p:sp>
      <p:sp>
        <p:nvSpPr>
          <p:cNvPr id="55303" name="Text Box 21">
            <a:extLst>
              <a:ext uri="{FF2B5EF4-FFF2-40B4-BE49-F238E27FC236}">
                <a16:creationId xmlns:a16="http://schemas.microsoft.com/office/drawing/2014/main" id="{1E6DE91B-1298-1642-B5A8-1DEC83427D59}"/>
              </a:ext>
            </a:extLst>
          </p:cNvPr>
          <p:cNvSpPr txBox="1">
            <a:spLocks noChangeArrowheads="1"/>
          </p:cNvSpPr>
          <p:nvPr/>
        </p:nvSpPr>
        <p:spPr bwMode="auto">
          <a:xfrm>
            <a:off x="7315200" y="2024511"/>
            <a:ext cx="225856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Osaka" panose="020B0600000000000000" pitchFamily="34" charset="-128"/>
              </a:defRPr>
            </a:lvl1pPr>
            <a:lvl2pPr marL="742950" indent="-285750" eaLnBrk="0" hangingPunct="0">
              <a:defRPr sz="2400">
                <a:solidFill>
                  <a:schemeClr val="tx1"/>
                </a:solidFill>
                <a:latin typeface="Arial" panose="020B0604020202020204" pitchFamily="34" charset="0"/>
                <a:ea typeface="Osaka" panose="020B0600000000000000" pitchFamily="34" charset="-128"/>
              </a:defRPr>
            </a:lvl2pPr>
            <a:lvl3pPr marL="1143000" indent="-228600" eaLnBrk="0" hangingPunct="0">
              <a:defRPr sz="2400">
                <a:solidFill>
                  <a:schemeClr val="tx1"/>
                </a:solidFill>
                <a:latin typeface="Arial" panose="020B0604020202020204" pitchFamily="34" charset="0"/>
                <a:ea typeface="Osaka" panose="020B0600000000000000" pitchFamily="34" charset="-128"/>
              </a:defRPr>
            </a:lvl3pPr>
            <a:lvl4pPr marL="1600200" indent="-228600" eaLnBrk="0" hangingPunct="0">
              <a:defRPr sz="2400">
                <a:solidFill>
                  <a:schemeClr val="tx1"/>
                </a:solidFill>
                <a:latin typeface="Arial" panose="020B0604020202020204" pitchFamily="34" charset="0"/>
                <a:ea typeface="Osaka" panose="020B0600000000000000" pitchFamily="34" charset="-128"/>
              </a:defRPr>
            </a:lvl4pPr>
            <a:lvl5pPr marL="2057400" indent="-228600" eaLnBrk="0" hangingPunct="0">
              <a:defRPr sz="2400">
                <a:solidFill>
                  <a:schemeClr val="tx1"/>
                </a:solidFill>
                <a:latin typeface="Arial" panose="020B0604020202020204" pitchFamily="34" charset="0"/>
                <a:ea typeface="Osaka" panose="020B0600000000000000"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pPr algn="r" eaLnBrk="1" hangingPunct="1">
              <a:spcBef>
                <a:spcPct val="50000"/>
              </a:spcBef>
            </a:pPr>
            <a:r>
              <a:rPr lang="en-US" altLang="en-US" sz="2800" b="1" dirty="0"/>
              <a:t>More risk of exposure</a:t>
            </a:r>
          </a:p>
        </p:txBody>
      </p:sp>
      <p:sp>
        <p:nvSpPr>
          <p:cNvPr id="55304" name="Line 22">
            <a:extLst>
              <a:ext uri="{FF2B5EF4-FFF2-40B4-BE49-F238E27FC236}">
                <a16:creationId xmlns:a16="http://schemas.microsoft.com/office/drawing/2014/main" id="{A83B35D8-2249-3C42-B4C4-78BCC93B6D9B}"/>
              </a:ext>
            </a:extLst>
          </p:cNvPr>
          <p:cNvSpPr>
            <a:spLocks noChangeShapeType="1"/>
          </p:cNvSpPr>
          <p:nvPr/>
        </p:nvSpPr>
        <p:spPr bwMode="auto">
          <a:xfrm>
            <a:off x="5230362" y="2481711"/>
            <a:ext cx="2084837"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13" name="Picture 3" descr="C:\Users\janet.hurley\Pictures\My Pictures\IPM images\rodent station new bait.jpg">
            <a:extLst>
              <a:ext uri="{FF2B5EF4-FFF2-40B4-BE49-F238E27FC236}">
                <a16:creationId xmlns:a16="http://schemas.microsoft.com/office/drawing/2014/main" id="{C93E1F3F-E271-E14E-9FDA-6356EF55F9F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9205" y="2375436"/>
            <a:ext cx="2039418" cy="19544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ombat 2.1-oz Roach Killer">
            <a:extLst>
              <a:ext uri="{FF2B5EF4-FFF2-40B4-BE49-F238E27FC236}">
                <a16:creationId xmlns:a16="http://schemas.microsoft.com/office/drawing/2014/main" id="{29BB4261-4B20-5E4F-9B74-6D9369D1257C}"/>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94183" y="4685386"/>
            <a:ext cx="3458818" cy="16141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0ED9222-E761-4F31-B336-22C8A92B750A}"/>
              </a:ext>
            </a:extLst>
          </p:cNvPr>
          <p:cNvSpPr/>
          <p:nvPr/>
        </p:nvSpPr>
        <p:spPr>
          <a:xfrm>
            <a:off x="527694" y="4943945"/>
            <a:ext cx="1643295" cy="4873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
            <a:extLst>
              <a:ext uri="{FF2B5EF4-FFF2-40B4-BE49-F238E27FC236}">
                <a16:creationId xmlns:a16="http://schemas.microsoft.com/office/drawing/2014/main" id="{0B0B5D19-F9AF-4AA2-B764-557F816043A7}"/>
              </a:ext>
            </a:extLst>
          </p:cNvPr>
          <p:cNvSpPr txBox="1">
            <a:spLocks noChangeArrowheads="1"/>
          </p:cNvSpPr>
          <p:nvPr/>
        </p:nvSpPr>
        <p:spPr>
          <a:xfrm>
            <a:off x="0" y="187602"/>
            <a:ext cx="12006470" cy="1371599"/>
          </a:xfrm>
          <a:prstGeom prst="rect">
            <a:avLst/>
          </a:prstGeom>
          <a:noFill/>
          <a:ln>
            <a:noFill/>
          </a:ln>
        </p:spPr>
        <p:txBody>
          <a:bodyPr vert="horz" wrap="square" lIns="91440" tIns="45720" rIns="91440" bIns="45720" numCol="1" rtlCol="0" anchor="ctr"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altLang="en-US" sz="6000" b="1" dirty="0">
                <a:solidFill>
                  <a:srgbClr val="9B2D1F"/>
                </a:solidFill>
                <a:latin typeface="+mn-lt"/>
              </a:rPr>
              <a:t>Pesticide risk of exposure by application method</a:t>
            </a:r>
          </a:p>
        </p:txBody>
      </p:sp>
      <p:sp>
        <p:nvSpPr>
          <p:cNvPr id="2" name="Rectangle 1">
            <a:extLst>
              <a:ext uri="{FF2B5EF4-FFF2-40B4-BE49-F238E27FC236}">
                <a16:creationId xmlns:a16="http://schemas.microsoft.com/office/drawing/2014/main" id="{A24B6802-857C-B9C2-A7BD-FD4B9009FDED}"/>
              </a:ext>
            </a:extLst>
          </p:cNvPr>
          <p:cNvSpPr/>
          <p:nvPr/>
        </p:nvSpPr>
        <p:spPr>
          <a:xfrm>
            <a:off x="815328" y="5695551"/>
            <a:ext cx="1247172"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13775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AutoShape 11">
            <a:extLst>
              <a:ext uri="{FF2B5EF4-FFF2-40B4-BE49-F238E27FC236}">
                <a16:creationId xmlns:a16="http://schemas.microsoft.com/office/drawing/2014/main" id="{B4039C1F-6E29-C247-94C7-FEB58395532F}"/>
              </a:ext>
            </a:extLst>
          </p:cNvPr>
          <p:cNvSpPr>
            <a:spLocks noChangeArrowheads="1"/>
          </p:cNvSpPr>
          <p:nvPr/>
        </p:nvSpPr>
        <p:spPr bwMode="auto">
          <a:xfrm>
            <a:off x="3654552" y="3402358"/>
            <a:ext cx="4882896" cy="954088"/>
          </a:xfrm>
          <a:prstGeom prst="roundRect">
            <a:avLst>
              <a:gd name="adj" fmla="val 16667"/>
            </a:avLst>
          </a:prstGeom>
          <a:gradFill rotWithShape="0">
            <a:gsLst>
              <a:gs pos="0">
                <a:srgbClr val="37C47A"/>
              </a:gs>
              <a:gs pos="53000">
                <a:srgbClr val="FFCC66"/>
              </a:gs>
              <a:gs pos="100000">
                <a:srgbClr val="FF3300"/>
              </a:gs>
            </a:gsLst>
            <a:lin ang="0" scaled="1"/>
          </a:gradFill>
          <a:ln w="381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Osaka" panose="020B0600000000000000" pitchFamily="34" charset="-128"/>
              </a:defRPr>
            </a:lvl1pPr>
            <a:lvl2pPr marL="742950" indent="-285750" eaLnBrk="0" hangingPunct="0">
              <a:defRPr sz="2400">
                <a:solidFill>
                  <a:schemeClr val="tx1"/>
                </a:solidFill>
                <a:latin typeface="Arial" panose="020B0604020202020204" pitchFamily="34" charset="0"/>
                <a:ea typeface="Osaka" panose="020B0600000000000000" pitchFamily="34" charset="-128"/>
              </a:defRPr>
            </a:lvl2pPr>
            <a:lvl3pPr marL="1143000" indent="-228600" eaLnBrk="0" hangingPunct="0">
              <a:defRPr sz="2400">
                <a:solidFill>
                  <a:schemeClr val="tx1"/>
                </a:solidFill>
                <a:latin typeface="Arial" panose="020B0604020202020204" pitchFamily="34" charset="0"/>
                <a:ea typeface="Osaka" panose="020B0600000000000000" pitchFamily="34" charset="-128"/>
              </a:defRPr>
            </a:lvl3pPr>
            <a:lvl4pPr marL="1600200" indent="-228600" eaLnBrk="0" hangingPunct="0">
              <a:defRPr sz="2400">
                <a:solidFill>
                  <a:schemeClr val="tx1"/>
                </a:solidFill>
                <a:latin typeface="Arial" panose="020B0604020202020204" pitchFamily="34" charset="0"/>
                <a:ea typeface="Osaka" panose="020B0600000000000000" pitchFamily="34" charset="-128"/>
              </a:defRPr>
            </a:lvl4pPr>
            <a:lvl5pPr marL="2057400" indent="-228600" eaLnBrk="0" hangingPunct="0">
              <a:defRPr sz="2400">
                <a:solidFill>
                  <a:schemeClr val="tx1"/>
                </a:solidFill>
                <a:latin typeface="Arial" panose="020B0604020202020204" pitchFamily="34" charset="0"/>
                <a:ea typeface="Osaka" panose="020B0600000000000000"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pPr eaLnBrk="1" hangingPunct="1"/>
            <a:endParaRPr lang="en-US" altLang="en-US" sz="2800"/>
          </a:p>
        </p:txBody>
      </p:sp>
      <p:sp>
        <p:nvSpPr>
          <p:cNvPr id="55302" name="Text Box 20">
            <a:extLst>
              <a:ext uri="{FF2B5EF4-FFF2-40B4-BE49-F238E27FC236}">
                <a16:creationId xmlns:a16="http://schemas.microsoft.com/office/drawing/2014/main" id="{553F4B7F-567A-0F4D-B108-E2EFCB7D54C6}"/>
              </a:ext>
            </a:extLst>
          </p:cNvPr>
          <p:cNvSpPr txBox="1">
            <a:spLocks noChangeArrowheads="1"/>
          </p:cNvSpPr>
          <p:nvPr/>
        </p:nvSpPr>
        <p:spPr bwMode="auto">
          <a:xfrm>
            <a:off x="2971795" y="2019524"/>
            <a:ext cx="22585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Osaka" panose="020B0600000000000000" pitchFamily="34" charset="-128"/>
              </a:defRPr>
            </a:lvl1pPr>
            <a:lvl2pPr marL="742950" indent="-285750" eaLnBrk="0" hangingPunct="0">
              <a:defRPr sz="2400">
                <a:solidFill>
                  <a:schemeClr val="tx1"/>
                </a:solidFill>
                <a:latin typeface="Arial" panose="020B0604020202020204" pitchFamily="34" charset="0"/>
                <a:ea typeface="Osaka" panose="020B0600000000000000" pitchFamily="34" charset="-128"/>
              </a:defRPr>
            </a:lvl2pPr>
            <a:lvl3pPr marL="1143000" indent="-228600" eaLnBrk="0" hangingPunct="0">
              <a:defRPr sz="2400">
                <a:solidFill>
                  <a:schemeClr val="tx1"/>
                </a:solidFill>
                <a:latin typeface="Arial" panose="020B0604020202020204" pitchFamily="34" charset="0"/>
                <a:ea typeface="Osaka" panose="020B0600000000000000" pitchFamily="34" charset="-128"/>
              </a:defRPr>
            </a:lvl3pPr>
            <a:lvl4pPr marL="1600200" indent="-228600" eaLnBrk="0" hangingPunct="0">
              <a:defRPr sz="2400">
                <a:solidFill>
                  <a:schemeClr val="tx1"/>
                </a:solidFill>
                <a:latin typeface="Arial" panose="020B0604020202020204" pitchFamily="34" charset="0"/>
                <a:ea typeface="Osaka" panose="020B0600000000000000" pitchFamily="34" charset="-128"/>
              </a:defRPr>
            </a:lvl4pPr>
            <a:lvl5pPr marL="2057400" indent="-228600" eaLnBrk="0" hangingPunct="0">
              <a:defRPr sz="2400">
                <a:solidFill>
                  <a:schemeClr val="tx1"/>
                </a:solidFill>
                <a:latin typeface="Arial" panose="020B0604020202020204" pitchFamily="34" charset="0"/>
                <a:ea typeface="Osaka" panose="020B0600000000000000"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pPr algn="l" eaLnBrk="1" hangingPunct="1">
              <a:spcBef>
                <a:spcPct val="50000"/>
              </a:spcBef>
            </a:pPr>
            <a:r>
              <a:rPr lang="en-US" altLang="en-US" sz="2800" b="1" dirty="0"/>
              <a:t>Less risk of exposure</a:t>
            </a:r>
          </a:p>
        </p:txBody>
      </p:sp>
      <p:sp>
        <p:nvSpPr>
          <p:cNvPr id="55303" name="Text Box 21">
            <a:extLst>
              <a:ext uri="{FF2B5EF4-FFF2-40B4-BE49-F238E27FC236}">
                <a16:creationId xmlns:a16="http://schemas.microsoft.com/office/drawing/2014/main" id="{1E6DE91B-1298-1642-B5A8-1DEC83427D59}"/>
              </a:ext>
            </a:extLst>
          </p:cNvPr>
          <p:cNvSpPr txBox="1">
            <a:spLocks noChangeArrowheads="1"/>
          </p:cNvSpPr>
          <p:nvPr/>
        </p:nvSpPr>
        <p:spPr bwMode="auto">
          <a:xfrm>
            <a:off x="7315200" y="2024511"/>
            <a:ext cx="225856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Osaka" panose="020B0600000000000000" pitchFamily="34" charset="-128"/>
              </a:defRPr>
            </a:lvl1pPr>
            <a:lvl2pPr marL="742950" indent="-285750" eaLnBrk="0" hangingPunct="0">
              <a:defRPr sz="2400">
                <a:solidFill>
                  <a:schemeClr val="tx1"/>
                </a:solidFill>
                <a:latin typeface="Arial" panose="020B0604020202020204" pitchFamily="34" charset="0"/>
                <a:ea typeface="Osaka" panose="020B0600000000000000" pitchFamily="34" charset="-128"/>
              </a:defRPr>
            </a:lvl2pPr>
            <a:lvl3pPr marL="1143000" indent="-228600" eaLnBrk="0" hangingPunct="0">
              <a:defRPr sz="2400">
                <a:solidFill>
                  <a:schemeClr val="tx1"/>
                </a:solidFill>
                <a:latin typeface="Arial" panose="020B0604020202020204" pitchFamily="34" charset="0"/>
                <a:ea typeface="Osaka" panose="020B0600000000000000" pitchFamily="34" charset="-128"/>
              </a:defRPr>
            </a:lvl3pPr>
            <a:lvl4pPr marL="1600200" indent="-228600" eaLnBrk="0" hangingPunct="0">
              <a:defRPr sz="2400">
                <a:solidFill>
                  <a:schemeClr val="tx1"/>
                </a:solidFill>
                <a:latin typeface="Arial" panose="020B0604020202020204" pitchFamily="34" charset="0"/>
                <a:ea typeface="Osaka" panose="020B0600000000000000" pitchFamily="34" charset="-128"/>
              </a:defRPr>
            </a:lvl4pPr>
            <a:lvl5pPr marL="2057400" indent="-228600" eaLnBrk="0" hangingPunct="0">
              <a:defRPr sz="2400">
                <a:solidFill>
                  <a:schemeClr val="tx1"/>
                </a:solidFill>
                <a:latin typeface="Arial" panose="020B0604020202020204" pitchFamily="34" charset="0"/>
                <a:ea typeface="Osaka" panose="020B0600000000000000"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pPr algn="r" eaLnBrk="1" hangingPunct="1">
              <a:spcBef>
                <a:spcPct val="50000"/>
              </a:spcBef>
            </a:pPr>
            <a:r>
              <a:rPr lang="en-US" altLang="en-US" sz="2800" b="1" dirty="0"/>
              <a:t>More risk of exposure</a:t>
            </a:r>
          </a:p>
        </p:txBody>
      </p:sp>
      <p:sp>
        <p:nvSpPr>
          <p:cNvPr id="55304" name="Line 22">
            <a:extLst>
              <a:ext uri="{FF2B5EF4-FFF2-40B4-BE49-F238E27FC236}">
                <a16:creationId xmlns:a16="http://schemas.microsoft.com/office/drawing/2014/main" id="{A83B35D8-2249-3C42-B4C4-78BCC93B6D9B}"/>
              </a:ext>
            </a:extLst>
          </p:cNvPr>
          <p:cNvSpPr>
            <a:spLocks noChangeShapeType="1"/>
          </p:cNvSpPr>
          <p:nvPr/>
        </p:nvSpPr>
        <p:spPr bwMode="auto">
          <a:xfrm>
            <a:off x="5230362" y="2481711"/>
            <a:ext cx="2084837"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5122" name="Picture 2">
            <a:extLst>
              <a:ext uri="{FF2B5EF4-FFF2-40B4-BE49-F238E27FC236}">
                <a16:creationId xmlns:a16="http://schemas.microsoft.com/office/drawing/2014/main" id="{1C08DE7A-6F2E-9B4A-8C48-E6E15BCA1030}"/>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9984138" y="1900728"/>
            <a:ext cx="1983258" cy="14874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s://i5.walmartimages.com/asr/9e4c0556-ce31-4989-8191-33621e9b7a4e_1.ca8376765ae3348c5601329e241d575d.jpeg?odnWidth=undefined&amp;odnHeight=undefined&amp;odnBg=ffffff">
            <a:extLst>
              <a:ext uri="{FF2B5EF4-FFF2-40B4-BE49-F238E27FC236}">
                <a16:creationId xmlns:a16="http://schemas.microsoft.com/office/drawing/2014/main" id="{C3833F26-FFAD-A14F-8CA6-6533007D6148}"/>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3700" b="95600" l="9896" r="89915">
                        <a14:foregroundMark x1="19510" y1="48367" x2="68897" y2="49200"/>
                        <a14:foregroundMark x1="68897" y1="49200" x2="9331" y2="67733"/>
                        <a14:foregroundMark x1="9331" y1="67733" x2="21866" y2="47867"/>
                        <a14:foregroundMark x1="21866" y1="47867" x2="29689" y2="64500"/>
                        <a14:foregroundMark x1="29689" y1="64500" x2="53346" y2="80300"/>
                        <a14:foregroundMark x1="53346" y1="80300" x2="44863" y2="63200"/>
                        <a14:foregroundMark x1="44863" y1="63200" x2="43827" y2="84267"/>
                        <a14:foregroundMark x1="43827" y1="84267" x2="25542" y2="65600"/>
                        <a14:foregroundMark x1="25542" y1="65600" x2="43544" y2="3700"/>
                        <a14:foregroundMark x1="43544" y1="3700" x2="29689" y2="7633"/>
                        <a14:foregroundMark x1="24599" y1="23200" x2="11027" y2="39267"/>
                        <a14:foregroundMark x1="11027" y1="39267" x2="7634" y2="90133"/>
                        <a14:foregroundMark x1="7634" y1="90133" x2="52026" y2="95633"/>
                        <a14:foregroundMark x1="52026" y1="95633" x2="80113" y2="81267"/>
                        <a14:foregroundMark x1="80113" y1="81267" x2="75306" y2="24400"/>
                        <a14:foregroundMark x1="75306" y1="24400" x2="19793" y2="22367"/>
                        <a14:foregroundMark x1="19793" y1="22367" x2="16117" y2="19033"/>
                        <a14:foregroundMark x1="58435" y1="47767" x2="65221" y2="48933"/>
                        <a14:foregroundMark x1="31385" y1="64500" x2="63525" y2="69300"/>
                        <a14:foregroundMark x1="55042" y1="63300" x2="38077" y2="62700"/>
                      </a14:backgroundRemoval>
                    </a14:imgEffect>
                  </a14:imgLayer>
                </a14:imgProps>
              </a:ext>
              <a:ext uri="{28A0092B-C50C-407E-A947-70E740481C1C}">
                <a14:useLocalDpi xmlns:a14="http://schemas.microsoft.com/office/drawing/2010/main"/>
              </a:ext>
            </a:extLst>
          </a:blip>
          <a:srcRect/>
          <a:stretch/>
        </p:blipFill>
        <p:spPr bwMode="auto">
          <a:xfrm>
            <a:off x="10197787" y="3724471"/>
            <a:ext cx="904220" cy="255701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6FE93C8A-3467-4EFD-ABF2-61D35B548157}"/>
              </a:ext>
            </a:extLst>
          </p:cNvPr>
          <p:cNvSpPr/>
          <p:nvPr/>
        </p:nvSpPr>
        <p:spPr>
          <a:xfrm>
            <a:off x="10369333" y="4540293"/>
            <a:ext cx="484632" cy="462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FA9AB7A-8872-4280-AF59-B85E4619A355}"/>
              </a:ext>
            </a:extLst>
          </p:cNvPr>
          <p:cNvSpPr/>
          <p:nvPr/>
        </p:nvSpPr>
        <p:spPr>
          <a:xfrm>
            <a:off x="10497311" y="2024511"/>
            <a:ext cx="713309" cy="2523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
            <a:extLst>
              <a:ext uri="{FF2B5EF4-FFF2-40B4-BE49-F238E27FC236}">
                <a16:creationId xmlns:a16="http://schemas.microsoft.com/office/drawing/2014/main" id="{0B0B5D19-F9AF-4AA2-B764-557F816043A7}"/>
              </a:ext>
            </a:extLst>
          </p:cNvPr>
          <p:cNvSpPr txBox="1">
            <a:spLocks noChangeArrowheads="1"/>
          </p:cNvSpPr>
          <p:nvPr/>
        </p:nvSpPr>
        <p:spPr>
          <a:xfrm>
            <a:off x="0" y="151038"/>
            <a:ext cx="12006470" cy="1371599"/>
          </a:xfrm>
          <a:prstGeom prst="rect">
            <a:avLst/>
          </a:prstGeom>
          <a:noFill/>
          <a:ln>
            <a:noFill/>
          </a:ln>
        </p:spPr>
        <p:txBody>
          <a:bodyPr vert="horz" wrap="square" lIns="91440" tIns="45720" rIns="91440" bIns="45720" numCol="1" rtlCol="0" anchor="ctr"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altLang="en-US" sz="6000" b="1" dirty="0">
                <a:solidFill>
                  <a:srgbClr val="9B2D1F"/>
                </a:solidFill>
                <a:latin typeface="+mn-lt"/>
              </a:rPr>
              <a:t>Pesticide risk of exposure by application method</a:t>
            </a:r>
          </a:p>
        </p:txBody>
      </p:sp>
    </p:spTree>
    <p:extLst>
      <p:ext uri="{BB962C8B-B14F-4D97-AF65-F5344CB8AC3E}">
        <p14:creationId xmlns:p14="http://schemas.microsoft.com/office/powerpoint/2010/main" val="14862357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AutoShape 11">
            <a:extLst>
              <a:ext uri="{FF2B5EF4-FFF2-40B4-BE49-F238E27FC236}">
                <a16:creationId xmlns:a16="http://schemas.microsoft.com/office/drawing/2014/main" id="{B4039C1F-6E29-C247-94C7-FEB58395532F}"/>
              </a:ext>
            </a:extLst>
          </p:cNvPr>
          <p:cNvSpPr>
            <a:spLocks noChangeArrowheads="1"/>
          </p:cNvSpPr>
          <p:nvPr/>
        </p:nvSpPr>
        <p:spPr bwMode="auto">
          <a:xfrm>
            <a:off x="3654552" y="3402358"/>
            <a:ext cx="4882896" cy="954088"/>
          </a:xfrm>
          <a:prstGeom prst="roundRect">
            <a:avLst>
              <a:gd name="adj" fmla="val 16667"/>
            </a:avLst>
          </a:prstGeom>
          <a:gradFill rotWithShape="0">
            <a:gsLst>
              <a:gs pos="0">
                <a:srgbClr val="37C47A"/>
              </a:gs>
              <a:gs pos="53000">
                <a:srgbClr val="FFCC66"/>
              </a:gs>
              <a:gs pos="100000">
                <a:srgbClr val="FF3300"/>
              </a:gs>
            </a:gsLst>
            <a:lin ang="0" scaled="1"/>
          </a:gradFill>
          <a:ln w="381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Osaka" panose="020B0600000000000000" pitchFamily="34" charset="-128"/>
              </a:defRPr>
            </a:lvl1pPr>
            <a:lvl2pPr marL="742950" indent="-285750" eaLnBrk="0" hangingPunct="0">
              <a:defRPr sz="2400">
                <a:solidFill>
                  <a:schemeClr val="tx1"/>
                </a:solidFill>
                <a:latin typeface="Arial" panose="020B0604020202020204" pitchFamily="34" charset="0"/>
                <a:ea typeface="Osaka" panose="020B0600000000000000" pitchFamily="34" charset="-128"/>
              </a:defRPr>
            </a:lvl2pPr>
            <a:lvl3pPr marL="1143000" indent="-228600" eaLnBrk="0" hangingPunct="0">
              <a:defRPr sz="2400">
                <a:solidFill>
                  <a:schemeClr val="tx1"/>
                </a:solidFill>
                <a:latin typeface="Arial" panose="020B0604020202020204" pitchFamily="34" charset="0"/>
                <a:ea typeface="Osaka" panose="020B0600000000000000" pitchFamily="34" charset="-128"/>
              </a:defRPr>
            </a:lvl3pPr>
            <a:lvl4pPr marL="1600200" indent="-228600" eaLnBrk="0" hangingPunct="0">
              <a:defRPr sz="2400">
                <a:solidFill>
                  <a:schemeClr val="tx1"/>
                </a:solidFill>
                <a:latin typeface="Arial" panose="020B0604020202020204" pitchFamily="34" charset="0"/>
                <a:ea typeface="Osaka" panose="020B0600000000000000" pitchFamily="34" charset="-128"/>
              </a:defRPr>
            </a:lvl4pPr>
            <a:lvl5pPr marL="2057400" indent="-228600" eaLnBrk="0" hangingPunct="0">
              <a:defRPr sz="2400">
                <a:solidFill>
                  <a:schemeClr val="tx1"/>
                </a:solidFill>
                <a:latin typeface="Arial" panose="020B0604020202020204" pitchFamily="34" charset="0"/>
                <a:ea typeface="Osaka" panose="020B0600000000000000"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pPr eaLnBrk="1" hangingPunct="1"/>
            <a:endParaRPr lang="en-US" altLang="en-US" sz="2800"/>
          </a:p>
        </p:txBody>
      </p:sp>
      <p:sp>
        <p:nvSpPr>
          <p:cNvPr id="55302" name="Text Box 20">
            <a:extLst>
              <a:ext uri="{FF2B5EF4-FFF2-40B4-BE49-F238E27FC236}">
                <a16:creationId xmlns:a16="http://schemas.microsoft.com/office/drawing/2014/main" id="{553F4B7F-567A-0F4D-B108-E2EFCB7D54C6}"/>
              </a:ext>
            </a:extLst>
          </p:cNvPr>
          <p:cNvSpPr txBox="1">
            <a:spLocks noChangeArrowheads="1"/>
          </p:cNvSpPr>
          <p:nvPr/>
        </p:nvSpPr>
        <p:spPr bwMode="auto">
          <a:xfrm>
            <a:off x="2971795" y="2019524"/>
            <a:ext cx="22585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Osaka" panose="020B0600000000000000" pitchFamily="34" charset="-128"/>
              </a:defRPr>
            </a:lvl1pPr>
            <a:lvl2pPr marL="742950" indent="-285750" eaLnBrk="0" hangingPunct="0">
              <a:defRPr sz="2400">
                <a:solidFill>
                  <a:schemeClr val="tx1"/>
                </a:solidFill>
                <a:latin typeface="Arial" panose="020B0604020202020204" pitchFamily="34" charset="0"/>
                <a:ea typeface="Osaka" panose="020B0600000000000000" pitchFamily="34" charset="-128"/>
              </a:defRPr>
            </a:lvl2pPr>
            <a:lvl3pPr marL="1143000" indent="-228600" eaLnBrk="0" hangingPunct="0">
              <a:defRPr sz="2400">
                <a:solidFill>
                  <a:schemeClr val="tx1"/>
                </a:solidFill>
                <a:latin typeface="Arial" panose="020B0604020202020204" pitchFamily="34" charset="0"/>
                <a:ea typeface="Osaka" panose="020B0600000000000000" pitchFamily="34" charset="-128"/>
              </a:defRPr>
            </a:lvl3pPr>
            <a:lvl4pPr marL="1600200" indent="-228600" eaLnBrk="0" hangingPunct="0">
              <a:defRPr sz="2400">
                <a:solidFill>
                  <a:schemeClr val="tx1"/>
                </a:solidFill>
                <a:latin typeface="Arial" panose="020B0604020202020204" pitchFamily="34" charset="0"/>
                <a:ea typeface="Osaka" panose="020B0600000000000000" pitchFamily="34" charset="-128"/>
              </a:defRPr>
            </a:lvl4pPr>
            <a:lvl5pPr marL="2057400" indent="-228600" eaLnBrk="0" hangingPunct="0">
              <a:defRPr sz="2400">
                <a:solidFill>
                  <a:schemeClr val="tx1"/>
                </a:solidFill>
                <a:latin typeface="Arial" panose="020B0604020202020204" pitchFamily="34" charset="0"/>
                <a:ea typeface="Osaka" panose="020B0600000000000000"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pPr algn="l" eaLnBrk="1" hangingPunct="1">
              <a:spcBef>
                <a:spcPct val="50000"/>
              </a:spcBef>
            </a:pPr>
            <a:r>
              <a:rPr lang="en-US" altLang="en-US" sz="2800" b="1" dirty="0"/>
              <a:t>Less risk of exposure</a:t>
            </a:r>
          </a:p>
        </p:txBody>
      </p:sp>
      <p:sp>
        <p:nvSpPr>
          <p:cNvPr id="55303" name="Text Box 21">
            <a:extLst>
              <a:ext uri="{FF2B5EF4-FFF2-40B4-BE49-F238E27FC236}">
                <a16:creationId xmlns:a16="http://schemas.microsoft.com/office/drawing/2014/main" id="{1E6DE91B-1298-1642-B5A8-1DEC83427D59}"/>
              </a:ext>
            </a:extLst>
          </p:cNvPr>
          <p:cNvSpPr txBox="1">
            <a:spLocks noChangeArrowheads="1"/>
          </p:cNvSpPr>
          <p:nvPr/>
        </p:nvSpPr>
        <p:spPr bwMode="auto">
          <a:xfrm>
            <a:off x="7315200" y="2024511"/>
            <a:ext cx="225856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Osaka" panose="020B0600000000000000" pitchFamily="34" charset="-128"/>
              </a:defRPr>
            </a:lvl1pPr>
            <a:lvl2pPr marL="742950" indent="-285750" eaLnBrk="0" hangingPunct="0">
              <a:defRPr sz="2400">
                <a:solidFill>
                  <a:schemeClr val="tx1"/>
                </a:solidFill>
                <a:latin typeface="Arial" panose="020B0604020202020204" pitchFamily="34" charset="0"/>
                <a:ea typeface="Osaka" panose="020B0600000000000000" pitchFamily="34" charset="-128"/>
              </a:defRPr>
            </a:lvl2pPr>
            <a:lvl3pPr marL="1143000" indent="-228600" eaLnBrk="0" hangingPunct="0">
              <a:defRPr sz="2400">
                <a:solidFill>
                  <a:schemeClr val="tx1"/>
                </a:solidFill>
                <a:latin typeface="Arial" panose="020B0604020202020204" pitchFamily="34" charset="0"/>
                <a:ea typeface="Osaka" panose="020B0600000000000000" pitchFamily="34" charset="-128"/>
              </a:defRPr>
            </a:lvl3pPr>
            <a:lvl4pPr marL="1600200" indent="-228600" eaLnBrk="0" hangingPunct="0">
              <a:defRPr sz="2400">
                <a:solidFill>
                  <a:schemeClr val="tx1"/>
                </a:solidFill>
                <a:latin typeface="Arial" panose="020B0604020202020204" pitchFamily="34" charset="0"/>
                <a:ea typeface="Osaka" panose="020B0600000000000000" pitchFamily="34" charset="-128"/>
              </a:defRPr>
            </a:lvl4pPr>
            <a:lvl5pPr marL="2057400" indent="-228600" eaLnBrk="0" hangingPunct="0">
              <a:defRPr sz="2400">
                <a:solidFill>
                  <a:schemeClr val="tx1"/>
                </a:solidFill>
                <a:latin typeface="Arial" panose="020B0604020202020204" pitchFamily="34" charset="0"/>
                <a:ea typeface="Osaka" panose="020B0600000000000000"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pitchFamily="34" charset="-128"/>
              </a:defRPr>
            </a:lvl9pPr>
          </a:lstStyle>
          <a:p>
            <a:pPr algn="r" eaLnBrk="1" hangingPunct="1">
              <a:spcBef>
                <a:spcPct val="50000"/>
              </a:spcBef>
            </a:pPr>
            <a:r>
              <a:rPr lang="en-US" altLang="en-US" sz="2800" b="1" dirty="0"/>
              <a:t>More risk of exposure</a:t>
            </a:r>
          </a:p>
        </p:txBody>
      </p:sp>
      <p:sp>
        <p:nvSpPr>
          <p:cNvPr id="55304" name="Line 22">
            <a:extLst>
              <a:ext uri="{FF2B5EF4-FFF2-40B4-BE49-F238E27FC236}">
                <a16:creationId xmlns:a16="http://schemas.microsoft.com/office/drawing/2014/main" id="{A83B35D8-2249-3C42-B4C4-78BCC93B6D9B}"/>
              </a:ext>
            </a:extLst>
          </p:cNvPr>
          <p:cNvSpPr>
            <a:spLocks noChangeShapeType="1"/>
          </p:cNvSpPr>
          <p:nvPr/>
        </p:nvSpPr>
        <p:spPr bwMode="auto">
          <a:xfrm>
            <a:off x="5230362" y="2481711"/>
            <a:ext cx="2084837"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5122" name="Picture 2">
            <a:extLst>
              <a:ext uri="{FF2B5EF4-FFF2-40B4-BE49-F238E27FC236}">
                <a16:creationId xmlns:a16="http://schemas.microsoft.com/office/drawing/2014/main" id="{1C08DE7A-6F2E-9B4A-8C48-E6E15BCA1030}"/>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9984138" y="1900728"/>
            <a:ext cx="1983258" cy="14874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janet.hurley\Pictures\My Pictures\IPM images\rodent station new bait.jpg">
            <a:extLst>
              <a:ext uri="{FF2B5EF4-FFF2-40B4-BE49-F238E27FC236}">
                <a16:creationId xmlns:a16="http://schemas.microsoft.com/office/drawing/2014/main" id="{C93E1F3F-E271-E14E-9FDA-6356EF55F9F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9205" y="2375436"/>
            <a:ext cx="2039418" cy="19544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ombat 2.1-oz Roach Killer">
            <a:extLst>
              <a:ext uri="{FF2B5EF4-FFF2-40B4-BE49-F238E27FC236}">
                <a16:creationId xmlns:a16="http://schemas.microsoft.com/office/drawing/2014/main" id="{29BB4261-4B20-5E4F-9B74-6D9369D1257C}"/>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94183" y="4685386"/>
            <a:ext cx="3458818" cy="16141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4" descr="https://i5.walmartimages.com/asr/9e4c0556-ce31-4989-8191-33621e9b7a4e_1.ca8376765ae3348c5601329e241d575d.jpeg?odnWidth=undefined&amp;odnHeight=undefined&amp;odnBg=ffffff">
            <a:extLst>
              <a:ext uri="{FF2B5EF4-FFF2-40B4-BE49-F238E27FC236}">
                <a16:creationId xmlns:a16="http://schemas.microsoft.com/office/drawing/2014/main" id="{C3833F26-FFAD-A14F-8CA6-6533007D6148}"/>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3700" b="95600" l="9896" r="89915">
                        <a14:foregroundMark x1="19510" y1="48367" x2="68897" y2="49200"/>
                        <a14:foregroundMark x1="68897" y1="49200" x2="9331" y2="67733"/>
                        <a14:foregroundMark x1="9331" y1="67733" x2="21866" y2="47867"/>
                        <a14:foregroundMark x1="21866" y1="47867" x2="29689" y2="64500"/>
                        <a14:foregroundMark x1="29689" y1="64500" x2="53346" y2="80300"/>
                        <a14:foregroundMark x1="53346" y1="80300" x2="44863" y2="63200"/>
                        <a14:foregroundMark x1="44863" y1="63200" x2="43827" y2="84267"/>
                        <a14:foregroundMark x1="43827" y1="84267" x2="25542" y2="65600"/>
                        <a14:foregroundMark x1="25542" y1="65600" x2="43544" y2="3700"/>
                        <a14:foregroundMark x1="43544" y1="3700" x2="29689" y2="7633"/>
                        <a14:foregroundMark x1="24599" y1="23200" x2="11027" y2="39267"/>
                        <a14:foregroundMark x1="11027" y1="39267" x2="7634" y2="90133"/>
                        <a14:foregroundMark x1="7634" y1="90133" x2="52026" y2="95633"/>
                        <a14:foregroundMark x1="52026" y1="95633" x2="80113" y2="81267"/>
                        <a14:foregroundMark x1="80113" y1="81267" x2="75306" y2="24400"/>
                        <a14:foregroundMark x1="75306" y1="24400" x2="19793" y2="22367"/>
                        <a14:foregroundMark x1="19793" y1="22367" x2="16117" y2="19033"/>
                        <a14:foregroundMark x1="58435" y1="47767" x2="65221" y2="48933"/>
                        <a14:foregroundMark x1="31385" y1="64500" x2="63525" y2="69300"/>
                        <a14:foregroundMark x1="55042" y1="63300" x2="38077" y2="62700"/>
                      </a14:backgroundRemoval>
                    </a14:imgEffect>
                  </a14:imgLayer>
                </a14:imgProps>
              </a:ext>
              <a:ext uri="{28A0092B-C50C-407E-A947-70E740481C1C}">
                <a14:useLocalDpi xmlns:a14="http://schemas.microsoft.com/office/drawing/2010/main"/>
              </a:ext>
            </a:extLst>
          </a:blip>
          <a:srcRect/>
          <a:stretch/>
        </p:blipFill>
        <p:spPr bwMode="auto">
          <a:xfrm>
            <a:off x="10197787" y="3724471"/>
            <a:ext cx="904220" cy="25570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0ED9222-E761-4F31-B336-22C8A92B750A}"/>
              </a:ext>
            </a:extLst>
          </p:cNvPr>
          <p:cNvSpPr/>
          <p:nvPr/>
        </p:nvSpPr>
        <p:spPr>
          <a:xfrm>
            <a:off x="740510" y="5148072"/>
            <a:ext cx="1271170" cy="6397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FE93C8A-3467-4EFD-ABF2-61D35B548157}"/>
              </a:ext>
            </a:extLst>
          </p:cNvPr>
          <p:cNvSpPr/>
          <p:nvPr/>
        </p:nvSpPr>
        <p:spPr>
          <a:xfrm>
            <a:off x="10369333" y="4540293"/>
            <a:ext cx="484632" cy="462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FA9AB7A-8872-4280-AF59-B85E4619A355}"/>
              </a:ext>
            </a:extLst>
          </p:cNvPr>
          <p:cNvSpPr/>
          <p:nvPr/>
        </p:nvSpPr>
        <p:spPr>
          <a:xfrm>
            <a:off x="10497311" y="2024511"/>
            <a:ext cx="713309" cy="2523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
            <a:extLst>
              <a:ext uri="{FF2B5EF4-FFF2-40B4-BE49-F238E27FC236}">
                <a16:creationId xmlns:a16="http://schemas.microsoft.com/office/drawing/2014/main" id="{0B0B5D19-F9AF-4AA2-B764-557F816043A7}"/>
              </a:ext>
            </a:extLst>
          </p:cNvPr>
          <p:cNvSpPr txBox="1">
            <a:spLocks noChangeArrowheads="1"/>
          </p:cNvSpPr>
          <p:nvPr/>
        </p:nvSpPr>
        <p:spPr>
          <a:xfrm>
            <a:off x="0" y="149888"/>
            <a:ext cx="12006470" cy="1371599"/>
          </a:xfrm>
          <a:prstGeom prst="rect">
            <a:avLst/>
          </a:prstGeom>
          <a:noFill/>
          <a:ln>
            <a:noFill/>
          </a:ln>
        </p:spPr>
        <p:txBody>
          <a:bodyPr vert="horz" wrap="square" lIns="91440" tIns="45720" rIns="91440" bIns="45720" numCol="1" rtlCol="0" anchor="ctr"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altLang="en-US" sz="6000" b="1" dirty="0">
                <a:solidFill>
                  <a:srgbClr val="9B2D1F"/>
                </a:solidFill>
                <a:latin typeface="+mn-lt"/>
              </a:rPr>
              <a:t>Pesticide risk of exposure by application method</a:t>
            </a:r>
          </a:p>
        </p:txBody>
      </p:sp>
    </p:spTree>
    <p:extLst>
      <p:ext uri="{BB962C8B-B14F-4D97-AF65-F5344CB8AC3E}">
        <p14:creationId xmlns:p14="http://schemas.microsoft.com/office/powerpoint/2010/main" val="2576086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0A67FD-7E8E-4D41-A422-500B75E8023F}"/>
              </a:ext>
            </a:extLst>
          </p:cNvPr>
          <p:cNvSpPr>
            <a:spLocks noGrp="1"/>
          </p:cNvSpPr>
          <p:nvPr>
            <p:ph type="title"/>
          </p:nvPr>
        </p:nvSpPr>
        <p:spPr>
          <a:xfrm>
            <a:off x="754380" y="226330"/>
            <a:ext cx="10058400" cy="1193500"/>
          </a:xfrm>
        </p:spPr>
        <p:txBody>
          <a:bodyPr>
            <a:normAutofit fontScale="90000"/>
          </a:bodyPr>
          <a:lstStyle/>
          <a:p>
            <a:pPr algn="ctr"/>
            <a:br>
              <a:rPr lang="en-US" dirty="0"/>
            </a:br>
            <a:br>
              <a:rPr lang="en-US" dirty="0"/>
            </a:br>
            <a:endParaRPr lang="en-US" dirty="0"/>
          </a:p>
        </p:txBody>
      </p:sp>
      <p:pic>
        <p:nvPicPr>
          <p:cNvPr id="7" name="Picture 6">
            <a:extLst>
              <a:ext uri="{FF2B5EF4-FFF2-40B4-BE49-F238E27FC236}">
                <a16:creationId xmlns:a16="http://schemas.microsoft.com/office/drawing/2014/main" id="{498B7C13-21FC-4A1B-8FEA-1ED64022557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03603" y="4812107"/>
            <a:ext cx="1745190" cy="1605571"/>
          </a:xfrm>
          <a:prstGeom prst="rect">
            <a:avLst/>
          </a:prstGeom>
        </p:spPr>
      </p:pic>
      <p:grpSp>
        <p:nvGrpSpPr>
          <p:cNvPr id="22" name="Group 21">
            <a:extLst>
              <a:ext uri="{FF2B5EF4-FFF2-40B4-BE49-F238E27FC236}">
                <a16:creationId xmlns:a16="http://schemas.microsoft.com/office/drawing/2014/main" id="{60AE937E-AB62-4556-96C8-AD0573C8FDB7}"/>
              </a:ext>
            </a:extLst>
          </p:cNvPr>
          <p:cNvGrpSpPr/>
          <p:nvPr/>
        </p:nvGrpSpPr>
        <p:grpSpPr>
          <a:xfrm>
            <a:off x="312210" y="1907683"/>
            <a:ext cx="2678640" cy="2280576"/>
            <a:chOff x="871494" y="2793"/>
            <a:chExt cx="2209174" cy="1343806"/>
          </a:xfrm>
        </p:grpSpPr>
        <p:sp>
          <p:nvSpPr>
            <p:cNvPr id="23" name="Rectangle: Rounded Corners 22">
              <a:extLst>
                <a:ext uri="{FF2B5EF4-FFF2-40B4-BE49-F238E27FC236}">
                  <a16:creationId xmlns:a16="http://schemas.microsoft.com/office/drawing/2014/main" id="{FDB4F660-31D4-4313-BEDA-537192CA33E6}"/>
                </a:ext>
              </a:extLst>
            </p:cNvPr>
            <p:cNvSpPr/>
            <p:nvPr/>
          </p:nvSpPr>
          <p:spPr>
            <a:xfrm>
              <a:off x="871494" y="2793"/>
              <a:ext cx="2209174" cy="1343806"/>
            </a:xfrm>
            <a:prstGeom prst="roundRect">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ectangle: Rounded Corners 6">
              <a:extLst>
                <a:ext uri="{FF2B5EF4-FFF2-40B4-BE49-F238E27FC236}">
                  <a16:creationId xmlns:a16="http://schemas.microsoft.com/office/drawing/2014/main" id="{B9E258E4-671E-4220-9C17-F5E13285960B}"/>
                </a:ext>
              </a:extLst>
            </p:cNvPr>
            <p:cNvSpPr txBox="1"/>
            <p:nvPr/>
          </p:nvSpPr>
          <p:spPr>
            <a:xfrm>
              <a:off x="937093" y="68392"/>
              <a:ext cx="2077976" cy="121260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3200" kern="1200" dirty="0"/>
                <a:t>Session One Introduction</a:t>
              </a:r>
            </a:p>
          </p:txBody>
        </p:sp>
      </p:grpSp>
      <p:sp>
        <p:nvSpPr>
          <p:cNvPr id="60" name="Rectangle: Rounded Corners 59">
            <a:extLst>
              <a:ext uri="{FF2B5EF4-FFF2-40B4-BE49-F238E27FC236}">
                <a16:creationId xmlns:a16="http://schemas.microsoft.com/office/drawing/2014/main" id="{2964D50E-7C92-4F3C-AA86-944BD9B7E5AE}"/>
              </a:ext>
            </a:extLst>
          </p:cNvPr>
          <p:cNvSpPr/>
          <p:nvPr/>
        </p:nvSpPr>
        <p:spPr>
          <a:xfrm>
            <a:off x="3733800" y="1907683"/>
            <a:ext cx="5524499" cy="2280576"/>
          </a:xfrm>
          <a:prstGeom prst="roundRect">
            <a:avLst/>
          </a:prstGeom>
          <a:solidFill>
            <a:srgbClr val="F1D4D1"/>
          </a:solidFill>
          <a:ln w="38100">
            <a:solidFill>
              <a:srgbClr val="9B2D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0" lvl="1" indent="-342900" defTabSz="844550">
              <a:lnSpc>
                <a:spcPct val="90000"/>
              </a:lnSpc>
              <a:spcBef>
                <a:spcPct val="0"/>
              </a:spcBef>
              <a:spcAft>
                <a:spcPct val="15000"/>
              </a:spcAft>
              <a:buChar char="•"/>
            </a:pPr>
            <a:r>
              <a:rPr lang="en-US" sz="3600" dirty="0">
                <a:solidFill>
                  <a:srgbClr val="9B2D1F"/>
                </a:solidFill>
              </a:rPr>
              <a:t>Priority Pests</a:t>
            </a:r>
          </a:p>
          <a:p>
            <a:pPr marL="857250" lvl="1" indent="-342900" defTabSz="844550">
              <a:lnSpc>
                <a:spcPct val="90000"/>
              </a:lnSpc>
              <a:spcBef>
                <a:spcPct val="0"/>
              </a:spcBef>
              <a:spcAft>
                <a:spcPct val="15000"/>
              </a:spcAft>
              <a:buChar char="•"/>
            </a:pPr>
            <a:r>
              <a:rPr lang="en-US" sz="3600" dirty="0">
                <a:solidFill>
                  <a:srgbClr val="9B2D1F"/>
                </a:solidFill>
              </a:rPr>
              <a:t>Why IPM</a:t>
            </a:r>
          </a:p>
          <a:p>
            <a:pPr marL="857250" lvl="1" indent="-342900" defTabSz="844550">
              <a:lnSpc>
                <a:spcPct val="90000"/>
              </a:lnSpc>
              <a:spcBef>
                <a:spcPct val="0"/>
              </a:spcBef>
              <a:spcAft>
                <a:spcPct val="15000"/>
              </a:spcAft>
              <a:buChar char="•"/>
            </a:pPr>
            <a:r>
              <a:rPr lang="en-US" sz="3600" dirty="0">
                <a:solidFill>
                  <a:srgbClr val="9B2D1F"/>
                </a:solidFill>
              </a:rPr>
              <a:t>Pesticides &amp; Health</a:t>
            </a:r>
          </a:p>
        </p:txBody>
      </p:sp>
      <p:cxnSp>
        <p:nvCxnSpPr>
          <p:cNvPr id="9" name="Connector: Curved 8">
            <a:extLst>
              <a:ext uri="{FF2B5EF4-FFF2-40B4-BE49-F238E27FC236}">
                <a16:creationId xmlns:a16="http://schemas.microsoft.com/office/drawing/2014/main" id="{69E1629D-AFA7-406A-AF70-4B77600992A1}"/>
              </a:ext>
            </a:extLst>
          </p:cNvPr>
          <p:cNvCxnSpPr>
            <a:cxnSpLocks/>
            <a:stCxn id="24" idx="3"/>
            <a:endCxn id="60" idx="1"/>
          </p:cNvCxnSpPr>
          <p:nvPr/>
        </p:nvCxnSpPr>
        <p:spPr>
          <a:xfrm>
            <a:off x="2911310" y="3047971"/>
            <a:ext cx="822490" cy="12700"/>
          </a:xfrm>
          <a:prstGeom prst="curvedConnector3">
            <a:avLst>
              <a:gd name="adj1" fmla="val 50000"/>
            </a:avLst>
          </a:prstGeom>
          <a:ln w="38100">
            <a:solidFill>
              <a:srgbClr val="9B2D1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4915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E6BFBCC3-4E5A-4106-8430-8DCA6846F660}"/>
              </a:ext>
            </a:extLst>
          </p:cNvPr>
          <p:cNvSpPr>
            <a:spLocks noGrp="1" noChangeArrowheads="1"/>
          </p:cNvSpPr>
          <p:nvPr>
            <p:ph type="title"/>
          </p:nvPr>
        </p:nvSpPr>
        <p:spPr>
          <a:xfrm>
            <a:off x="123987" y="33089"/>
            <a:ext cx="7237708" cy="1776661"/>
          </a:xfrm>
        </p:spPr>
        <p:txBody>
          <a:bodyPr>
            <a:noAutofit/>
          </a:bodyPr>
          <a:lstStyle/>
          <a:p>
            <a:r>
              <a:rPr lang="en-US" altLang="en-US" sz="5400" b="1" dirty="0">
                <a:solidFill>
                  <a:srgbClr val="9B2D1F"/>
                </a:solidFill>
                <a:latin typeface="+mn-lt"/>
              </a:rPr>
              <a:t>How to Read a Label</a:t>
            </a:r>
            <a:endParaRPr lang="en-US" altLang="en-US" sz="5400" dirty="0">
              <a:solidFill>
                <a:srgbClr val="9B2D1F"/>
              </a:solidFill>
              <a:latin typeface="+mn-lt"/>
            </a:endParaRPr>
          </a:p>
        </p:txBody>
      </p:sp>
      <p:sp>
        <p:nvSpPr>
          <p:cNvPr id="59393" name="Rectangle 6">
            <a:extLst>
              <a:ext uri="{FF2B5EF4-FFF2-40B4-BE49-F238E27FC236}">
                <a16:creationId xmlns:a16="http://schemas.microsoft.com/office/drawing/2014/main" id="{76AF2489-7213-43BF-BBE9-65ED8D572B9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Osaka" panose="020B0600000000000000" charset="-128"/>
              </a:defRPr>
            </a:lvl1pPr>
            <a:lvl2pPr marL="742950" indent="-285750" eaLnBrk="0" hangingPunct="0">
              <a:defRPr sz="2400">
                <a:solidFill>
                  <a:schemeClr val="tx1"/>
                </a:solidFill>
                <a:latin typeface="Arial" panose="020B0604020202020204" pitchFamily="34" charset="0"/>
                <a:ea typeface="Osaka" panose="020B0600000000000000" charset="-128"/>
              </a:defRPr>
            </a:lvl2pPr>
            <a:lvl3pPr marL="1143000" indent="-228600" eaLnBrk="0" hangingPunct="0">
              <a:defRPr sz="2400">
                <a:solidFill>
                  <a:schemeClr val="tx1"/>
                </a:solidFill>
                <a:latin typeface="Arial" panose="020B0604020202020204" pitchFamily="34" charset="0"/>
                <a:ea typeface="Osaka" panose="020B0600000000000000" charset="-128"/>
              </a:defRPr>
            </a:lvl3pPr>
            <a:lvl4pPr marL="1600200" indent="-228600" eaLnBrk="0" hangingPunct="0">
              <a:defRPr sz="2400">
                <a:solidFill>
                  <a:schemeClr val="tx1"/>
                </a:solidFill>
                <a:latin typeface="Arial" panose="020B0604020202020204" pitchFamily="34" charset="0"/>
                <a:ea typeface="Osaka" panose="020B0600000000000000" charset="-128"/>
              </a:defRPr>
            </a:lvl4pPr>
            <a:lvl5pPr marL="2057400" indent="-228600" eaLnBrk="0" hangingPunct="0">
              <a:defRPr sz="2400">
                <a:solidFill>
                  <a:schemeClr val="tx1"/>
                </a:solidFill>
                <a:latin typeface="Arial" panose="020B0604020202020204" pitchFamily="34" charset="0"/>
                <a:ea typeface="Osaka" panose="020B0600000000000000"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charset="-128"/>
              </a:defRPr>
            </a:lvl9pPr>
          </a:lstStyle>
          <a:p>
            <a:fld id="{A16E463C-3666-4CD6-B631-B5FE9C3BBB14}" type="slidenum">
              <a:rPr lang="en-US" altLang="en-US" sz="1400"/>
              <a:pPr/>
              <a:t>70</a:t>
            </a:fld>
            <a:endParaRPr lang="en-US" altLang="en-US" sz="1400"/>
          </a:p>
        </p:txBody>
      </p:sp>
      <p:pic>
        <p:nvPicPr>
          <p:cNvPr id="6" name="Picture 5">
            <a:extLst>
              <a:ext uri="{FF2B5EF4-FFF2-40B4-BE49-F238E27FC236}">
                <a16:creationId xmlns:a16="http://schemas.microsoft.com/office/drawing/2014/main" id="{CD84BA28-3548-44B0-B717-06F578A061E2}"/>
              </a:ext>
            </a:extLst>
          </p:cNvPr>
          <p:cNvPicPr>
            <a:picLocks noChangeAspect="1"/>
          </p:cNvPicPr>
          <p:nvPr/>
        </p:nvPicPr>
        <p:blipFill>
          <a:blip r:embed="rId3"/>
          <a:stretch>
            <a:fillRect/>
          </a:stretch>
        </p:blipFill>
        <p:spPr>
          <a:xfrm>
            <a:off x="2367093" y="3670300"/>
            <a:ext cx="3891405" cy="2286000"/>
          </a:xfrm>
          <a:prstGeom prst="rect">
            <a:avLst/>
          </a:prstGeom>
          <a:ln w="28575">
            <a:solidFill>
              <a:schemeClr val="tx1"/>
            </a:solidFill>
          </a:ln>
        </p:spPr>
      </p:pic>
      <p:pic>
        <p:nvPicPr>
          <p:cNvPr id="4" name="Picture 3">
            <a:extLst>
              <a:ext uri="{FF2B5EF4-FFF2-40B4-BE49-F238E27FC236}">
                <a16:creationId xmlns:a16="http://schemas.microsoft.com/office/drawing/2014/main" id="{E9E98697-A472-4ACB-B416-B7336C87007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480301" y="127647"/>
            <a:ext cx="4464882" cy="6584304"/>
          </a:xfrm>
          <a:prstGeom prst="rect">
            <a:avLst/>
          </a:prstGeom>
        </p:spPr>
      </p:pic>
      <p:cxnSp>
        <p:nvCxnSpPr>
          <p:cNvPr id="8" name="Connector: Curved 7">
            <a:extLst>
              <a:ext uri="{FF2B5EF4-FFF2-40B4-BE49-F238E27FC236}">
                <a16:creationId xmlns:a16="http://schemas.microsoft.com/office/drawing/2014/main" id="{B2B916F6-9D30-4EC5-8632-CF990AC2B89F}"/>
              </a:ext>
            </a:extLst>
          </p:cNvPr>
          <p:cNvCxnSpPr>
            <a:stCxn id="6" idx="3"/>
          </p:cNvCxnSpPr>
          <p:nvPr/>
        </p:nvCxnSpPr>
        <p:spPr>
          <a:xfrm>
            <a:off x="6258498" y="4813300"/>
            <a:ext cx="1463102" cy="1270000"/>
          </a:xfrm>
          <a:prstGeom prst="curvedConnector3">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93863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a:extLst>
              <a:ext uri="{FF2B5EF4-FFF2-40B4-BE49-F238E27FC236}">
                <a16:creationId xmlns:a16="http://schemas.microsoft.com/office/drawing/2014/main" id="{C307E006-CA9D-484F-B2CE-FD291DBFBF30}"/>
              </a:ext>
            </a:extLst>
          </p:cNvPr>
          <p:cNvSpPr>
            <a:spLocks noGrp="1" noChangeArrowheads="1"/>
          </p:cNvSpPr>
          <p:nvPr>
            <p:ph idx="1"/>
          </p:nvPr>
        </p:nvSpPr>
        <p:spPr>
          <a:xfrm>
            <a:off x="800100" y="1809750"/>
            <a:ext cx="6096000" cy="869950"/>
          </a:xfrm>
        </p:spPr>
        <p:txBody>
          <a:bodyPr>
            <a:normAutofit fontScale="92500"/>
          </a:bodyPr>
          <a:lstStyle/>
          <a:p>
            <a:pPr marL="292100" indent="-292100">
              <a:lnSpc>
                <a:spcPct val="110000"/>
              </a:lnSpc>
              <a:spcBef>
                <a:spcPts val="0"/>
              </a:spcBef>
              <a:spcAft>
                <a:spcPts val="0"/>
              </a:spcAft>
              <a:buClr>
                <a:schemeClr val="accent2"/>
              </a:buClr>
              <a:buFont typeface="Arial" panose="020B0604020202020204" pitchFamily="34" charset="0"/>
              <a:buChar char="•"/>
            </a:pPr>
            <a:r>
              <a:rPr lang="en-US" altLang="en-US" sz="4000" dirty="0">
                <a:solidFill>
                  <a:schemeClr val="tx1"/>
                </a:solidFill>
              </a:rPr>
              <a:t>EPA Registration number</a:t>
            </a:r>
          </a:p>
          <a:p>
            <a:pPr marL="520700" indent="-520700">
              <a:lnSpc>
                <a:spcPct val="110000"/>
              </a:lnSpc>
              <a:spcBef>
                <a:spcPts val="0"/>
              </a:spcBef>
              <a:spcAft>
                <a:spcPts val="0"/>
              </a:spcAft>
              <a:buNone/>
            </a:pPr>
            <a:endParaRPr lang="en-US" altLang="en-US" sz="2800" b="1" dirty="0"/>
          </a:p>
          <a:p>
            <a:pPr marL="520700" indent="-520700">
              <a:lnSpc>
                <a:spcPct val="110000"/>
              </a:lnSpc>
              <a:spcBef>
                <a:spcPts val="0"/>
              </a:spcBef>
              <a:spcAft>
                <a:spcPts val="0"/>
              </a:spcAft>
            </a:pPr>
            <a:endParaRPr lang="en-US" altLang="en-US" sz="2800" dirty="0"/>
          </a:p>
        </p:txBody>
      </p:sp>
      <p:sp>
        <p:nvSpPr>
          <p:cNvPr id="59393" name="Rectangle 6">
            <a:extLst>
              <a:ext uri="{FF2B5EF4-FFF2-40B4-BE49-F238E27FC236}">
                <a16:creationId xmlns:a16="http://schemas.microsoft.com/office/drawing/2014/main" id="{76AF2489-7213-43BF-BBE9-65ED8D572B9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Osaka" panose="020B0600000000000000" charset="-128"/>
              </a:defRPr>
            </a:lvl1pPr>
            <a:lvl2pPr marL="742950" indent="-285750" eaLnBrk="0" hangingPunct="0">
              <a:defRPr sz="2400">
                <a:solidFill>
                  <a:schemeClr val="tx1"/>
                </a:solidFill>
                <a:latin typeface="Arial" panose="020B0604020202020204" pitchFamily="34" charset="0"/>
                <a:ea typeface="Osaka" panose="020B0600000000000000" charset="-128"/>
              </a:defRPr>
            </a:lvl2pPr>
            <a:lvl3pPr marL="1143000" indent="-228600" eaLnBrk="0" hangingPunct="0">
              <a:defRPr sz="2400">
                <a:solidFill>
                  <a:schemeClr val="tx1"/>
                </a:solidFill>
                <a:latin typeface="Arial" panose="020B0604020202020204" pitchFamily="34" charset="0"/>
                <a:ea typeface="Osaka" panose="020B0600000000000000" charset="-128"/>
              </a:defRPr>
            </a:lvl3pPr>
            <a:lvl4pPr marL="1600200" indent="-228600" eaLnBrk="0" hangingPunct="0">
              <a:defRPr sz="2400">
                <a:solidFill>
                  <a:schemeClr val="tx1"/>
                </a:solidFill>
                <a:latin typeface="Arial" panose="020B0604020202020204" pitchFamily="34" charset="0"/>
                <a:ea typeface="Osaka" panose="020B0600000000000000" charset="-128"/>
              </a:defRPr>
            </a:lvl4pPr>
            <a:lvl5pPr marL="2057400" indent="-228600" eaLnBrk="0" hangingPunct="0">
              <a:defRPr sz="2400">
                <a:solidFill>
                  <a:schemeClr val="tx1"/>
                </a:solidFill>
                <a:latin typeface="Arial" panose="020B0604020202020204" pitchFamily="34" charset="0"/>
                <a:ea typeface="Osaka" panose="020B0600000000000000"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charset="-128"/>
              </a:defRPr>
            </a:lvl9pPr>
          </a:lstStyle>
          <a:p>
            <a:fld id="{A16E463C-3666-4CD6-B631-B5FE9C3BBB14}" type="slidenum">
              <a:rPr lang="en-US" altLang="en-US" sz="1400"/>
              <a:pPr/>
              <a:t>71</a:t>
            </a:fld>
            <a:endParaRPr lang="en-US" altLang="en-US" sz="1400"/>
          </a:p>
        </p:txBody>
      </p:sp>
      <p:pic>
        <p:nvPicPr>
          <p:cNvPr id="3" name="Picture 2">
            <a:extLst>
              <a:ext uri="{FF2B5EF4-FFF2-40B4-BE49-F238E27FC236}">
                <a16:creationId xmlns:a16="http://schemas.microsoft.com/office/drawing/2014/main" id="{F9B86895-7096-47A8-A75F-61D147F90F11}"/>
              </a:ext>
            </a:extLst>
          </p:cNvPr>
          <p:cNvPicPr>
            <a:picLocks noChangeAspect="1"/>
          </p:cNvPicPr>
          <p:nvPr/>
        </p:nvPicPr>
        <p:blipFill>
          <a:blip r:embed="rId3"/>
          <a:stretch>
            <a:fillRect/>
          </a:stretch>
        </p:blipFill>
        <p:spPr>
          <a:xfrm>
            <a:off x="1289050" y="2847529"/>
            <a:ext cx="5118100" cy="2661544"/>
          </a:xfrm>
          <a:prstGeom prst="rect">
            <a:avLst/>
          </a:prstGeom>
          <a:ln w="28575">
            <a:solidFill>
              <a:schemeClr val="tx1"/>
            </a:solidFill>
          </a:ln>
        </p:spPr>
      </p:pic>
      <p:pic>
        <p:nvPicPr>
          <p:cNvPr id="4" name="Picture 3">
            <a:extLst>
              <a:ext uri="{FF2B5EF4-FFF2-40B4-BE49-F238E27FC236}">
                <a16:creationId xmlns:a16="http://schemas.microsoft.com/office/drawing/2014/main" id="{E9E98697-A472-4ACB-B416-B7336C87007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829550" y="187325"/>
            <a:ext cx="4089448" cy="6030657"/>
          </a:xfrm>
          <a:prstGeom prst="rect">
            <a:avLst/>
          </a:prstGeom>
        </p:spPr>
      </p:pic>
      <p:cxnSp>
        <p:nvCxnSpPr>
          <p:cNvPr id="8" name="Connector: Curved 7">
            <a:extLst>
              <a:ext uri="{FF2B5EF4-FFF2-40B4-BE49-F238E27FC236}">
                <a16:creationId xmlns:a16="http://schemas.microsoft.com/office/drawing/2014/main" id="{0F594E9A-5587-4958-AD05-AA9AA9A161D0}"/>
              </a:ext>
            </a:extLst>
          </p:cNvPr>
          <p:cNvCxnSpPr>
            <a:cxnSpLocks/>
            <a:stCxn id="3" idx="3"/>
          </p:cNvCxnSpPr>
          <p:nvPr/>
        </p:nvCxnSpPr>
        <p:spPr>
          <a:xfrm>
            <a:off x="6407150" y="4178301"/>
            <a:ext cx="1606550" cy="863599"/>
          </a:xfrm>
          <a:prstGeom prst="curvedConnector3">
            <a:avLst>
              <a:gd name="adj1" fmla="val 50000"/>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2">
            <a:extLst>
              <a:ext uri="{FF2B5EF4-FFF2-40B4-BE49-F238E27FC236}">
                <a16:creationId xmlns:a16="http://schemas.microsoft.com/office/drawing/2014/main" id="{967212D5-0BFC-3384-78CF-F771E24D54FA}"/>
              </a:ext>
            </a:extLst>
          </p:cNvPr>
          <p:cNvSpPr>
            <a:spLocks noGrp="1" noChangeArrowheads="1"/>
          </p:cNvSpPr>
          <p:nvPr>
            <p:ph type="title"/>
          </p:nvPr>
        </p:nvSpPr>
        <p:spPr/>
        <p:txBody>
          <a:bodyPr>
            <a:noAutofit/>
          </a:bodyPr>
          <a:lstStyle/>
          <a:p>
            <a:pPr algn="l"/>
            <a:r>
              <a:rPr lang="en-US" altLang="en-US" sz="5400" b="1" dirty="0">
                <a:solidFill>
                  <a:srgbClr val="9B2D1F"/>
                </a:solidFill>
                <a:latin typeface="+mn-lt"/>
              </a:rPr>
              <a:t>How to Read a Label</a:t>
            </a:r>
            <a:endParaRPr lang="en-US" altLang="en-US" sz="5400" dirty="0">
              <a:solidFill>
                <a:srgbClr val="9B2D1F"/>
              </a:solidFill>
              <a:latin typeface="+mn-lt"/>
            </a:endParaRPr>
          </a:p>
        </p:txBody>
      </p:sp>
    </p:spTree>
    <p:extLst>
      <p:ext uri="{BB962C8B-B14F-4D97-AF65-F5344CB8AC3E}">
        <p14:creationId xmlns:p14="http://schemas.microsoft.com/office/powerpoint/2010/main" val="37927458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a:extLst>
              <a:ext uri="{FF2B5EF4-FFF2-40B4-BE49-F238E27FC236}">
                <a16:creationId xmlns:a16="http://schemas.microsoft.com/office/drawing/2014/main" id="{C307E006-CA9D-484F-B2CE-FD291DBFBF30}"/>
              </a:ext>
            </a:extLst>
          </p:cNvPr>
          <p:cNvSpPr>
            <a:spLocks noGrp="1" noChangeArrowheads="1"/>
          </p:cNvSpPr>
          <p:nvPr>
            <p:ph idx="1"/>
          </p:nvPr>
        </p:nvSpPr>
        <p:spPr>
          <a:xfrm>
            <a:off x="800100" y="1809750"/>
            <a:ext cx="6324600" cy="1504950"/>
          </a:xfrm>
        </p:spPr>
        <p:txBody>
          <a:bodyPr>
            <a:normAutofit/>
          </a:bodyPr>
          <a:lstStyle/>
          <a:p>
            <a:pPr marL="292100" indent="-292100">
              <a:lnSpc>
                <a:spcPct val="110000"/>
              </a:lnSpc>
              <a:spcBef>
                <a:spcPts val="0"/>
              </a:spcBef>
              <a:spcAft>
                <a:spcPts val="0"/>
              </a:spcAft>
              <a:buClr>
                <a:schemeClr val="accent2"/>
              </a:buClr>
              <a:buFont typeface="Arial" panose="020B0604020202020204" pitchFamily="34" charset="0"/>
              <a:buChar char="•"/>
            </a:pPr>
            <a:r>
              <a:rPr lang="en-US" altLang="en-US" sz="4000" dirty="0">
                <a:solidFill>
                  <a:schemeClr val="tx1"/>
                </a:solidFill>
              </a:rPr>
              <a:t>EPA Registration number</a:t>
            </a:r>
          </a:p>
          <a:p>
            <a:pPr marL="292100" indent="-292100">
              <a:lnSpc>
                <a:spcPct val="110000"/>
              </a:lnSpc>
              <a:spcBef>
                <a:spcPts val="0"/>
              </a:spcBef>
              <a:spcAft>
                <a:spcPts val="0"/>
              </a:spcAft>
              <a:buClr>
                <a:schemeClr val="accent2"/>
              </a:buClr>
              <a:buFont typeface="Arial" panose="020B0604020202020204" pitchFamily="34" charset="0"/>
              <a:buChar char="•"/>
            </a:pPr>
            <a:r>
              <a:rPr lang="en-US" altLang="en-US" sz="4000" dirty="0">
                <a:solidFill>
                  <a:schemeClr val="tx1"/>
                </a:solidFill>
              </a:rPr>
              <a:t>Precautionary Statements</a:t>
            </a:r>
          </a:p>
          <a:p>
            <a:pPr marL="520700" indent="-520700">
              <a:lnSpc>
                <a:spcPct val="110000"/>
              </a:lnSpc>
              <a:spcBef>
                <a:spcPts val="0"/>
              </a:spcBef>
              <a:spcAft>
                <a:spcPts val="0"/>
              </a:spcAft>
              <a:buNone/>
            </a:pPr>
            <a:endParaRPr lang="en-US" altLang="en-US" sz="2800" b="1" dirty="0"/>
          </a:p>
          <a:p>
            <a:pPr marL="520700" indent="-520700">
              <a:lnSpc>
                <a:spcPct val="110000"/>
              </a:lnSpc>
              <a:spcBef>
                <a:spcPts val="0"/>
              </a:spcBef>
              <a:spcAft>
                <a:spcPts val="0"/>
              </a:spcAft>
            </a:pPr>
            <a:endParaRPr lang="en-US" altLang="en-US" sz="2800" dirty="0"/>
          </a:p>
        </p:txBody>
      </p:sp>
      <p:sp>
        <p:nvSpPr>
          <p:cNvPr id="59393" name="Rectangle 6">
            <a:extLst>
              <a:ext uri="{FF2B5EF4-FFF2-40B4-BE49-F238E27FC236}">
                <a16:creationId xmlns:a16="http://schemas.microsoft.com/office/drawing/2014/main" id="{76AF2489-7213-43BF-BBE9-65ED8D572B9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Osaka" panose="020B0600000000000000" charset="-128"/>
              </a:defRPr>
            </a:lvl1pPr>
            <a:lvl2pPr marL="742950" indent="-285750" eaLnBrk="0" hangingPunct="0">
              <a:defRPr sz="2400">
                <a:solidFill>
                  <a:schemeClr val="tx1"/>
                </a:solidFill>
                <a:latin typeface="Arial" panose="020B0604020202020204" pitchFamily="34" charset="0"/>
                <a:ea typeface="Osaka" panose="020B0600000000000000" charset="-128"/>
              </a:defRPr>
            </a:lvl2pPr>
            <a:lvl3pPr marL="1143000" indent="-228600" eaLnBrk="0" hangingPunct="0">
              <a:defRPr sz="2400">
                <a:solidFill>
                  <a:schemeClr val="tx1"/>
                </a:solidFill>
                <a:latin typeface="Arial" panose="020B0604020202020204" pitchFamily="34" charset="0"/>
                <a:ea typeface="Osaka" panose="020B0600000000000000" charset="-128"/>
              </a:defRPr>
            </a:lvl3pPr>
            <a:lvl4pPr marL="1600200" indent="-228600" eaLnBrk="0" hangingPunct="0">
              <a:defRPr sz="2400">
                <a:solidFill>
                  <a:schemeClr val="tx1"/>
                </a:solidFill>
                <a:latin typeface="Arial" panose="020B0604020202020204" pitchFamily="34" charset="0"/>
                <a:ea typeface="Osaka" panose="020B0600000000000000" charset="-128"/>
              </a:defRPr>
            </a:lvl4pPr>
            <a:lvl5pPr marL="2057400" indent="-228600" eaLnBrk="0" hangingPunct="0">
              <a:defRPr sz="2400">
                <a:solidFill>
                  <a:schemeClr val="tx1"/>
                </a:solidFill>
                <a:latin typeface="Arial" panose="020B0604020202020204" pitchFamily="34" charset="0"/>
                <a:ea typeface="Osaka" panose="020B0600000000000000"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charset="-128"/>
              </a:defRPr>
            </a:lvl9pPr>
          </a:lstStyle>
          <a:p>
            <a:fld id="{A16E463C-3666-4CD6-B631-B5FE9C3BBB14}" type="slidenum">
              <a:rPr lang="en-US" altLang="en-US" sz="1400"/>
              <a:pPr/>
              <a:t>72</a:t>
            </a:fld>
            <a:endParaRPr lang="en-US" altLang="en-US" sz="1400"/>
          </a:p>
        </p:txBody>
      </p:sp>
      <p:pic>
        <p:nvPicPr>
          <p:cNvPr id="3" name="Picture 2">
            <a:extLst>
              <a:ext uri="{FF2B5EF4-FFF2-40B4-BE49-F238E27FC236}">
                <a16:creationId xmlns:a16="http://schemas.microsoft.com/office/drawing/2014/main" id="{1CB25D3C-DE56-423F-8CC0-C9AC28F4D26F}"/>
              </a:ext>
            </a:extLst>
          </p:cNvPr>
          <p:cNvPicPr>
            <a:picLocks noChangeAspect="1"/>
          </p:cNvPicPr>
          <p:nvPr/>
        </p:nvPicPr>
        <p:blipFill>
          <a:blip r:embed="rId3"/>
          <a:stretch>
            <a:fillRect/>
          </a:stretch>
        </p:blipFill>
        <p:spPr>
          <a:xfrm>
            <a:off x="247052" y="3527034"/>
            <a:ext cx="7309448" cy="1756166"/>
          </a:xfrm>
          <a:prstGeom prst="rect">
            <a:avLst/>
          </a:prstGeom>
          <a:ln w="28575">
            <a:solidFill>
              <a:schemeClr val="tx1"/>
            </a:solidFill>
          </a:ln>
        </p:spPr>
      </p:pic>
      <p:pic>
        <p:nvPicPr>
          <p:cNvPr id="4" name="Picture 3">
            <a:extLst>
              <a:ext uri="{FF2B5EF4-FFF2-40B4-BE49-F238E27FC236}">
                <a16:creationId xmlns:a16="http://schemas.microsoft.com/office/drawing/2014/main" id="{E9E98697-A472-4ACB-B416-B7336C87007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829550" y="187325"/>
            <a:ext cx="4089448" cy="6030657"/>
          </a:xfrm>
          <a:prstGeom prst="rect">
            <a:avLst/>
          </a:prstGeom>
        </p:spPr>
      </p:pic>
      <p:cxnSp>
        <p:nvCxnSpPr>
          <p:cNvPr id="8" name="Connector: Curved 7">
            <a:extLst>
              <a:ext uri="{FF2B5EF4-FFF2-40B4-BE49-F238E27FC236}">
                <a16:creationId xmlns:a16="http://schemas.microsoft.com/office/drawing/2014/main" id="{2504AED1-0347-48FF-B0D4-64A6C95162C6}"/>
              </a:ext>
            </a:extLst>
          </p:cNvPr>
          <p:cNvCxnSpPr>
            <a:cxnSpLocks/>
            <a:stCxn id="3" idx="3"/>
          </p:cNvCxnSpPr>
          <p:nvPr/>
        </p:nvCxnSpPr>
        <p:spPr>
          <a:xfrm flipV="1">
            <a:off x="7556500" y="4000501"/>
            <a:ext cx="1625600" cy="404616"/>
          </a:xfrm>
          <a:prstGeom prst="curvedConnector3">
            <a:avLst>
              <a:gd name="adj1" fmla="val 50000"/>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2">
            <a:extLst>
              <a:ext uri="{FF2B5EF4-FFF2-40B4-BE49-F238E27FC236}">
                <a16:creationId xmlns:a16="http://schemas.microsoft.com/office/drawing/2014/main" id="{15C20D7B-6309-55D2-6964-8C7B853685F7}"/>
              </a:ext>
            </a:extLst>
          </p:cNvPr>
          <p:cNvSpPr>
            <a:spLocks noGrp="1" noChangeArrowheads="1"/>
          </p:cNvSpPr>
          <p:nvPr>
            <p:ph type="title"/>
          </p:nvPr>
        </p:nvSpPr>
        <p:spPr>
          <a:xfrm>
            <a:off x="247052" y="33338"/>
            <a:ext cx="7309448" cy="1776412"/>
          </a:xfrm>
        </p:spPr>
        <p:txBody>
          <a:bodyPr>
            <a:noAutofit/>
          </a:bodyPr>
          <a:lstStyle/>
          <a:p>
            <a:r>
              <a:rPr lang="en-US" altLang="en-US" sz="5400" b="1" dirty="0">
                <a:solidFill>
                  <a:srgbClr val="9B2D1F"/>
                </a:solidFill>
                <a:latin typeface="+mn-lt"/>
              </a:rPr>
              <a:t>How to Read a Label</a:t>
            </a:r>
            <a:endParaRPr lang="en-US" altLang="en-US" sz="5400" dirty="0">
              <a:solidFill>
                <a:srgbClr val="9B2D1F"/>
              </a:solidFill>
              <a:latin typeface="+mn-lt"/>
            </a:endParaRPr>
          </a:p>
        </p:txBody>
      </p:sp>
    </p:spTree>
    <p:extLst>
      <p:ext uri="{BB962C8B-B14F-4D97-AF65-F5344CB8AC3E}">
        <p14:creationId xmlns:p14="http://schemas.microsoft.com/office/powerpoint/2010/main" val="6065105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a:extLst>
              <a:ext uri="{FF2B5EF4-FFF2-40B4-BE49-F238E27FC236}">
                <a16:creationId xmlns:a16="http://schemas.microsoft.com/office/drawing/2014/main" id="{C307E006-CA9D-484F-B2CE-FD291DBFBF30}"/>
              </a:ext>
            </a:extLst>
          </p:cNvPr>
          <p:cNvSpPr>
            <a:spLocks noGrp="1" noChangeArrowheads="1"/>
          </p:cNvSpPr>
          <p:nvPr>
            <p:ph idx="1"/>
          </p:nvPr>
        </p:nvSpPr>
        <p:spPr>
          <a:xfrm>
            <a:off x="273002" y="1924050"/>
            <a:ext cx="7410498" cy="717550"/>
          </a:xfrm>
        </p:spPr>
        <p:txBody>
          <a:bodyPr>
            <a:normAutofit fontScale="85000" lnSpcReduction="10000"/>
          </a:bodyPr>
          <a:lstStyle/>
          <a:p>
            <a:pPr marL="292100" indent="-292100">
              <a:lnSpc>
                <a:spcPct val="110000"/>
              </a:lnSpc>
              <a:spcBef>
                <a:spcPts val="0"/>
              </a:spcBef>
              <a:spcAft>
                <a:spcPts val="0"/>
              </a:spcAft>
              <a:buClr>
                <a:schemeClr val="accent2"/>
              </a:buClr>
              <a:buFont typeface="Arial" panose="020B0604020202020204" pitchFamily="34" charset="0"/>
              <a:buChar char="•"/>
            </a:pPr>
            <a:r>
              <a:rPr lang="en-US" altLang="en-US" sz="3200" dirty="0">
                <a:solidFill>
                  <a:schemeClr val="tx1"/>
                </a:solidFill>
              </a:rPr>
              <a:t>Directions for: Use, Storage and Disposal</a:t>
            </a:r>
            <a:endParaRPr lang="en-US" altLang="en-US" b="1" dirty="0">
              <a:solidFill>
                <a:schemeClr val="tx1"/>
              </a:solidFill>
            </a:endParaRPr>
          </a:p>
          <a:p>
            <a:pPr marL="520700" indent="-520700">
              <a:lnSpc>
                <a:spcPct val="110000"/>
              </a:lnSpc>
              <a:spcBef>
                <a:spcPts val="0"/>
              </a:spcBef>
              <a:spcAft>
                <a:spcPts val="0"/>
              </a:spcAft>
            </a:pPr>
            <a:endParaRPr lang="en-US" altLang="en-US" dirty="0"/>
          </a:p>
        </p:txBody>
      </p:sp>
      <p:sp>
        <p:nvSpPr>
          <p:cNvPr id="59393" name="Rectangle 6">
            <a:extLst>
              <a:ext uri="{FF2B5EF4-FFF2-40B4-BE49-F238E27FC236}">
                <a16:creationId xmlns:a16="http://schemas.microsoft.com/office/drawing/2014/main" id="{76AF2489-7213-43BF-BBE9-65ED8D572B9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Osaka" panose="020B0600000000000000" charset="-128"/>
              </a:defRPr>
            </a:lvl1pPr>
            <a:lvl2pPr marL="742950" indent="-285750" eaLnBrk="0" hangingPunct="0">
              <a:defRPr sz="2400">
                <a:solidFill>
                  <a:schemeClr val="tx1"/>
                </a:solidFill>
                <a:latin typeface="Arial" panose="020B0604020202020204" pitchFamily="34" charset="0"/>
                <a:ea typeface="Osaka" panose="020B0600000000000000" charset="-128"/>
              </a:defRPr>
            </a:lvl2pPr>
            <a:lvl3pPr marL="1143000" indent="-228600" eaLnBrk="0" hangingPunct="0">
              <a:defRPr sz="2400">
                <a:solidFill>
                  <a:schemeClr val="tx1"/>
                </a:solidFill>
                <a:latin typeface="Arial" panose="020B0604020202020204" pitchFamily="34" charset="0"/>
                <a:ea typeface="Osaka" panose="020B0600000000000000" charset="-128"/>
              </a:defRPr>
            </a:lvl3pPr>
            <a:lvl4pPr marL="1600200" indent="-228600" eaLnBrk="0" hangingPunct="0">
              <a:defRPr sz="2400">
                <a:solidFill>
                  <a:schemeClr val="tx1"/>
                </a:solidFill>
                <a:latin typeface="Arial" panose="020B0604020202020204" pitchFamily="34" charset="0"/>
                <a:ea typeface="Osaka" panose="020B0600000000000000" charset="-128"/>
              </a:defRPr>
            </a:lvl4pPr>
            <a:lvl5pPr marL="2057400" indent="-228600" eaLnBrk="0" hangingPunct="0">
              <a:defRPr sz="2400">
                <a:solidFill>
                  <a:schemeClr val="tx1"/>
                </a:solidFill>
                <a:latin typeface="Arial" panose="020B0604020202020204" pitchFamily="34" charset="0"/>
                <a:ea typeface="Osaka" panose="020B0600000000000000"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Osaka" panose="020B0600000000000000" charset="-128"/>
              </a:defRPr>
            </a:lvl9pPr>
          </a:lstStyle>
          <a:p>
            <a:fld id="{A16E463C-3666-4CD6-B631-B5FE9C3BBB14}" type="slidenum">
              <a:rPr lang="en-US" altLang="en-US" sz="1400"/>
              <a:pPr/>
              <a:t>73</a:t>
            </a:fld>
            <a:endParaRPr lang="en-US" altLang="en-US" sz="1400"/>
          </a:p>
        </p:txBody>
      </p:sp>
      <p:pic>
        <p:nvPicPr>
          <p:cNvPr id="3" name="Picture 2">
            <a:extLst>
              <a:ext uri="{FF2B5EF4-FFF2-40B4-BE49-F238E27FC236}">
                <a16:creationId xmlns:a16="http://schemas.microsoft.com/office/drawing/2014/main" id="{3D1BB068-D1D8-46AD-A798-C0FDDCADD50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73002" y="2722880"/>
            <a:ext cx="7299214" cy="3466961"/>
          </a:xfrm>
          <a:prstGeom prst="rect">
            <a:avLst/>
          </a:prstGeom>
          <a:ln w="28575">
            <a:solidFill>
              <a:schemeClr val="tx1"/>
            </a:solidFill>
          </a:ln>
        </p:spPr>
      </p:pic>
      <p:pic>
        <p:nvPicPr>
          <p:cNvPr id="4" name="Picture 3">
            <a:extLst>
              <a:ext uri="{FF2B5EF4-FFF2-40B4-BE49-F238E27FC236}">
                <a16:creationId xmlns:a16="http://schemas.microsoft.com/office/drawing/2014/main" id="{E9E98697-A472-4ACB-B416-B7336C87007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917874" y="187325"/>
            <a:ext cx="4143498" cy="6030657"/>
          </a:xfrm>
          <a:prstGeom prst="rect">
            <a:avLst/>
          </a:prstGeom>
        </p:spPr>
      </p:pic>
      <p:cxnSp>
        <p:nvCxnSpPr>
          <p:cNvPr id="15" name="Connector: Curved 14">
            <a:extLst>
              <a:ext uri="{FF2B5EF4-FFF2-40B4-BE49-F238E27FC236}">
                <a16:creationId xmlns:a16="http://schemas.microsoft.com/office/drawing/2014/main" id="{3CA4AF5A-69DD-4C82-B5D2-A83E2B3A6907}"/>
              </a:ext>
            </a:extLst>
          </p:cNvPr>
          <p:cNvCxnSpPr>
            <a:cxnSpLocks/>
            <a:stCxn id="3" idx="3"/>
          </p:cNvCxnSpPr>
          <p:nvPr/>
        </p:nvCxnSpPr>
        <p:spPr>
          <a:xfrm flipV="1">
            <a:off x="7572216" y="3949701"/>
            <a:ext cx="555785" cy="506660"/>
          </a:xfrm>
          <a:prstGeom prst="curvedConnector3">
            <a:avLst>
              <a:gd name="adj1" fmla="val 50000"/>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or: Curved 7">
            <a:extLst>
              <a:ext uri="{FF2B5EF4-FFF2-40B4-BE49-F238E27FC236}">
                <a16:creationId xmlns:a16="http://schemas.microsoft.com/office/drawing/2014/main" id="{DD678C6E-FA7F-49C1-ACBA-F3CDC2447024}"/>
              </a:ext>
            </a:extLst>
          </p:cNvPr>
          <p:cNvCxnSpPr>
            <a:cxnSpLocks/>
            <a:stCxn id="3" idx="3"/>
          </p:cNvCxnSpPr>
          <p:nvPr/>
        </p:nvCxnSpPr>
        <p:spPr>
          <a:xfrm flipV="1">
            <a:off x="7572216" y="2933700"/>
            <a:ext cx="3210084" cy="1522661"/>
          </a:xfrm>
          <a:prstGeom prst="curvedConnector3">
            <a:avLst>
              <a:gd name="adj1" fmla="val 84815"/>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2">
            <a:extLst>
              <a:ext uri="{FF2B5EF4-FFF2-40B4-BE49-F238E27FC236}">
                <a16:creationId xmlns:a16="http://schemas.microsoft.com/office/drawing/2014/main" id="{142ECC77-7283-DEB9-656E-E81963EE937B}"/>
              </a:ext>
            </a:extLst>
          </p:cNvPr>
          <p:cNvSpPr>
            <a:spLocks noGrp="1" noChangeArrowheads="1"/>
          </p:cNvSpPr>
          <p:nvPr>
            <p:ph type="title"/>
          </p:nvPr>
        </p:nvSpPr>
        <p:spPr>
          <a:xfrm>
            <a:off x="-294468" y="33338"/>
            <a:ext cx="8212342" cy="1776412"/>
          </a:xfrm>
        </p:spPr>
        <p:txBody>
          <a:bodyPr>
            <a:noAutofit/>
          </a:bodyPr>
          <a:lstStyle/>
          <a:p>
            <a:r>
              <a:rPr lang="en-US" altLang="en-US" sz="5400" b="1" dirty="0">
                <a:solidFill>
                  <a:srgbClr val="9B2D1F"/>
                </a:solidFill>
                <a:latin typeface="+mn-lt"/>
              </a:rPr>
              <a:t>How to Read a Label</a:t>
            </a:r>
            <a:endParaRPr lang="en-US" altLang="en-US" sz="5400" dirty="0">
              <a:solidFill>
                <a:srgbClr val="9B2D1F"/>
              </a:solidFill>
              <a:latin typeface="+mn-lt"/>
            </a:endParaRPr>
          </a:p>
        </p:txBody>
      </p:sp>
    </p:spTree>
    <p:extLst>
      <p:ext uri="{BB962C8B-B14F-4D97-AF65-F5344CB8AC3E}">
        <p14:creationId xmlns:p14="http://schemas.microsoft.com/office/powerpoint/2010/main" val="33229355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2">
            <a:extLst>
              <a:ext uri="{FF2B5EF4-FFF2-40B4-BE49-F238E27FC236}">
                <a16:creationId xmlns:a16="http://schemas.microsoft.com/office/drawing/2014/main" id="{15D92BE2-ACB3-4E3D-A845-857B01D9AEDD}"/>
              </a:ext>
            </a:extLst>
          </p:cNvPr>
          <p:cNvSpPr>
            <a:spLocks noGrp="1" noChangeArrowheads="1"/>
          </p:cNvSpPr>
          <p:nvPr>
            <p:ph type="title"/>
          </p:nvPr>
        </p:nvSpPr>
        <p:spPr>
          <a:xfrm>
            <a:off x="1164969" y="134203"/>
            <a:ext cx="10058400" cy="1450757"/>
          </a:xfrm>
        </p:spPr>
        <p:txBody>
          <a:bodyPr>
            <a:normAutofit/>
          </a:bodyPr>
          <a:lstStyle/>
          <a:p>
            <a:r>
              <a:rPr lang="en-US" altLang="en-US" sz="5400" b="1" dirty="0">
                <a:solidFill>
                  <a:srgbClr val="9B2D1F"/>
                </a:solidFill>
                <a:latin typeface="+mn-lt"/>
              </a:rPr>
              <a:t>Signal Words on the Label</a:t>
            </a:r>
          </a:p>
        </p:txBody>
      </p:sp>
      <p:sp>
        <p:nvSpPr>
          <p:cNvPr id="161796" name="Rectangle 3">
            <a:extLst>
              <a:ext uri="{FF2B5EF4-FFF2-40B4-BE49-F238E27FC236}">
                <a16:creationId xmlns:a16="http://schemas.microsoft.com/office/drawing/2014/main" id="{45F7749F-B863-4EF0-8245-BC2C02058C8E}"/>
              </a:ext>
            </a:extLst>
          </p:cNvPr>
          <p:cNvSpPr>
            <a:spLocks noGrp="1" noChangeArrowheads="1"/>
          </p:cNvSpPr>
          <p:nvPr>
            <p:ph idx="1"/>
          </p:nvPr>
        </p:nvSpPr>
        <p:spPr>
          <a:xfrm>
            <a:off x="653143" y="2173687"/>
            <a:ext cx="5976257" cy="2487213"/>
          </a:xfrm>
        </p:spPr>
        <p:txBody>
          <a:bodyPr>
            <a:normAutofit fontScale="77500" lnSpcReduction="20000"/>
          </a:bodyPr>
          <a:lstStyle/>
          <a:p>
            <a:pPr>
              <a:lnSpc>
                <a:spcPct val="110000"/>
              </a:lnSpc>
              <a:spcBef>
                <a:spcPts val="0"/>
              </a:spcBef>
              <a:spcAft>
                <a:spcPts val="0"/>
              </a:spcAft>
            </a:pPr>
            <a:r>
              <a:rPr lang="en-US" altLang="en-US" sz="4000" b="1" dirty="0">
                <a:solidFill>
                  <a:schemeClr val="tx1"/>
                </a:solidFill>
              </a:rPr>
              <a:t>Signal words:</a:t>
            </a:r>
          </a:p>
          <a:p>
            <a:pPr>
              <a:lnSpc>
                <a:spcPct val="110000"/>
              </a:lnSpc>
              <a:spcBef>
                <a:spcPts val="0"/>
              </a:spcBef>
              <a:spcAft>
                <a:spcPts val="0"/>
              </a:spcAft>
            </a:pPr>
            <a:endParaRPr lang="en-US" altLang="en-US" sz="1500" b="1" dirty="0">
              <a:solidFill>
                <a:schemeClr val="tx1"/>
              </a:solidFill>
            </a:endParaRPr>
          </a:p>
          <a:p>
            <a:pPr>
              <a:lnSpc>
                <a:spcPct val="110000"/>
              </a:lnSpc>
              <a:spcBef>
                <a:spcPts val="0"/>
              </a:spcBef>
              <a:spcAft>
                <a:spcPts val="0"/>
              </a:spcAft>
              <a:buFontTx/>
              <a:buNone/>
            </a:pPr>
            <a:r>
              <a:rPr lang="en-US" altLang="en-US" sz="3100" dirty="0">
                <a:solidFill>
                  <a:schemeClr val="tx1"/>
                </a:solidFill>
              </a:rPr>
              <a:t>	</a:t>
            </a:r>
            <a:r>
              <a:rPr lang="en-US" altLang="en-US" sz="3100" b="1" dirty="0">
                <a:solidFill>
                  <a:schemeClr val="tx1"/>
                </a:solidFill>
              </a:rPr>
              <a:t>CAUTION</a:t>
            </a:r>
            <a:r>
              <a:rPr lang="en-US" altLang="en-US" sz="3100" dirty="0">
                <a:solidFill>
                  <a:schemeClr val="tx1"/>
                </a:solidFill>
              </a:rPr>
              <a:t> = slightly toxic</a:t>
            </a:r>
            <a:br>
              <a:rPr lang="en-US" altLang="en-US" sz="3100" dirty="0">
                <a:solidFill>
                  <a:schemeClr val="tx1"/>
                </a:solidFill>
              </a:rPr>
            </a:br>
            <a:r>
              <a:rPr lang="en-US" altLang="en-US" sz="3100" b="1" dirty="0">
                <a:solidFill>
                  <a:schemeClr val="tx1"/>
                </a:solidFill>
              </a:rPr>
              <a:t>WARNING</a:t>
            </a:r>
            <a:r>
              <a:rPr lang="en-US" altLang="en-US" sz="3100" dirty="0">
                <a:solidFill>
                  <a:schemeClr val="tx1"/>
                </a:solidFill>
              </a:rPr>
              <a:t> = moderately toxic</a:t>
            </a:r>
            <a:br>
              <a:rPr lang="en-US" altLang="en-US" sz="3100" dirty="0">
                <a:solidFill>
                  <a:schemeClr val="tx1"/>
                </a:solidFill>
              </a:rPr>
            </a:br>
            <a:r>
              <a:rPr lang="en-US" altLang="en-US" sz="3100" b="1" dirty="0">
                <a:solidFill>
                  <a:schemeClr val="tx1"/>
                </a:solidFill>
              </a:rPr>
              <a:t>DANGER </a:t>
            </a:r>
            <a:r>
              <a:rPr lang="en-US" altLang="en-US" sz="3100" dirty="0">
                <a:solidFill>
                  <a:schemeClr val="tx1"/>
                </a:solidFill>
              </a:rPr>
              <a:t>= severe skin or eye irritation</a:t>
            </a:r>
            <a:br>
              <a:rPr lang="en-US" altLang="en-US" sz="3100" dirty="0">
                <a:solidFill>
                  <a:schemeClr val="tx1"/>
                </a:solidFill>
              </a:rPr>
            </a:br>
            <a:r>
              <a:rPr lang="en-US" altLang="en-US" sz="3100" b="1" dirty="0">
                <a:solidFill>
                  <a:schemeClr val="tx1"/>
                </a:solidFill>
              </a:rPr>
              <a:t>DANGER-POISON </a:t>
            </a:r>
            <a:r>
              <a:rPr lang="en-US" altLang="en-US" sz="3100" dirty="0">
                <a:solidFill>
                  <a:schemeClr val="tx1"/>
                </a:solidFill>
              </a:rPr>
              <a:t>= highly toxic</a:t>
            </a:r>
          </a:p>
        </p:txBody>
      </p:sp>
      <p:sp>
        <p:nvSpPr>
          <p:cNvPr id="161794" name="Rectangle 6">
            <a:extLst>
              <a:ext uri="{FF2B5EF4-FFF2-40B4-BE49-F238E27FC236}">
                <a16:creationId xmlns:a16="http://schemas.microsoft.com/office/drawing/2014/main" id="{8C6D4E20-CD15-4A71-9A76-05D350CC77A2}"/>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ct val="30000"/>
              </a:spcBef>
              <a:buChar char="•"/>
              <a:defRPr sz="3200">
                <a:solidFill>
                  <a:schemeClr val="tx1"/>
                </a:solidFill>
                <a:latin typeface="Arial" panose="020B0604020202020204" pitchFamily="34" charset="0"/>
                <a:ea typeface="Osaka" panose="020B0600000000000000" charset="-128"/>
              </a:defRPr>
            </a:lvl1pPr>
            <a:lvl2pPr marL="742950" indent="-285750" eaLnBrk="0" hangingPunct="0">
              <a:lnSpc>
                <a:spcPct val="90000"/>
              </a:lnSpc>
              <a:spcBef>
                <a:spcPct val="30000"/>
              </a:spcBef>
              <a:buChar char="–"/>
              <a:defRPr sz="2800">
                <a:solidFill>
                  <a:schemeClr val="tx1"/>
                </a:solidFill>
                <a:latin typeface="Arial" panose="020B0604020202020204" pitchFamily="34" charset="0"/>
                <a:ea typeface="Osaka" panose="020B0600000000000000" charset="-128"/>
              </a:defRPr>
            </a:lvl2pPr>
            <a:lvl3pPr marL="1143000" indent="-228600" eaLnBrk="0" hangingPunct="0">
              <a:lnSpc>
                <a:spcPct val="90000"/>
              </a:lnSpc>
              <a:spcBef>
                <a:spcPct val="30000"/>
              </a:spcBef>
              <a:buChar char="•"/>
              <a:defRPr sz="2400">
                <a:solidFill>
                  <a:schemeClr val="tx1"/>
                </a:solidFill>
                <a:latin typeface="Arial" panose="020B0604020202020204" pitchFamily="34" charset="0"/>
                <a:ea typeface="Osaka" panose="020B0600000000000000" charset="-128"/>
              </a:defRPr>
            </a:lvl3pPr>
            <a:lvl4pPr marL="1600200" indent="-228600" eaLnBrk="0" hangingPunct="0">
              <a:lnSpc>
                <a:spcPct val="90000"/>
              </a:lnSpc>
              <a:spcBef>
                <a:spcPct val="30000"/>
              </a:spcBef>
              <a:buChar char="–"/>
              <a:defRPr sz="2000">
                <a:solidFill>
                  <a:schemeClr val="tx1"/>
                </a:solidFill>
                <a:latin typeface="Arial" panose="020B0604020202020204" pitchFamily="34" charset="0"/>
                <a:ea typeface="Osaka" panose="020B0600000000000000" charset="-128"/>
              </a:defRPr>
            </a:lvl4pPr>
            <a:lvl5pPr marL="2057400" indent="-228600" eaLnBrk="0" hangingPunct="0">
              <a:lnSpc>
                <a:spcPct val="90000"/>
              </a:lnSpc>
              <a:spcBef>
                <a:spcPct val="30000"/>
              </a:spcBef>
              <a:buChar char="»"/>
              <a:defRPr sz="2000">
                <a:solidFill>
                  <a:schemeClr val="tx1"/>
                </a:solidFill>
                <a:latin typeface="Arial" panose="020B0604020202020204" pitchFamily="34" charset="0"/>
                <a:ea typeface="Osaka" panose="020B0600000000000000"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charset="-128"/>
              </a:defRPr>
            </a:lvl9pPr>
          </a:lstStyle>
          <a:p>
            <a:pPr>
              <a:lnSpc>
                <a:spcPct val="100000"/>
              </a:lnSpc>
              <a:spcBef>
                <a:spcPct val="0"/>
              </a:spcBef>
              <a:buFontTx/>
              <a:buNone/>
            </a:pPr>
            <a:fld id="{A71B6135-028C-4C9E-8E0A-C1083E0118B3}" type="slidenum">
              <a:rPr lang="en-US" altLang="en-US" sz="1400">
                <a:solidFill>
                  <a:srgbClr val="000000"/>
                </a:solidFill>
              </a:rPr>
              <a:pPr>
                <a:lnSpc>
                  <a:spcPct val="100000"/>
                </a:lnSpc>
                <a:spcBef>
                  <a:spcPct val="0"/>
                </a:spcBef>
                <a:buFontTx/>
                <a:buNone/>
              </a:pPr>
              <a:t>74</a:t>
            </a:fld>
            <a:endParaRPr lang="en-US" altLang="en-US" sz="1400">
              <a:solidFill>
                <a:srgbClr val="000000"/>
              </a:solidFill>
            </a:endParaRPr>
          </a:p>
        </p:txBody>
      </p:sp>
      <p:pic>
        <p:nvPicPr>
          <p:cNvPr id="7" name="Picture 6" descr="Label 2.jpg">
            <a:extLst>
              <a:ext uri="{FF2B5EF4-FFF2-40B4-BE49-F238E27FC236}">
                <a16:creationId xmlns:a16="http://schemas.microsoft.com/office/drawing/2014/main" id="{F205EF55-6028-4C92-8C4B-83E43F157BC7}"/>
              </a:ext>
            </a:extLst>
          </p:cNvPr>
          <p:cNvPicPr>
            <a:picLocks noChangeAspect="1"/>
          </p:cNvPicPr>
          <p:nvPr/>
        </p:nvPicPr>
        <p:blipFill>
          <a:blip r:embed="rId3"/>
          <a:srcRect/>
          <a:stretch>
            <a:fillRect/>
          </a:stretch>
        </p:blipFill>
        <p:spPr bwMode="auto">
          <a:xfrm>
            <a:off x="6629400" y="1957387"/>
            <a:ext cx="5380052" cy="4166636"/>
          </a:xfrm>
          <a:prstGeom prst="rect">
            <a:avLst/>
          </a:prstGeom>
          <a:noFill/>
          <a:ln w="9525">
            <a:solidFill>
              <a:schemeClr val="tx1"/>
            </a:solidFill>
            <a:miter lim="800000"/>
            <a:headEnd/>
            <a:tailEnd/>
          </a:ln>
          <a:effectLst>
            <a:outerShdw blurRad="50800" dist="38100" dir="2700000" algn="tl" rotWithShape="0">
              <a:schemeClr val="tx1">
                <a:alpha val="42999"/>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2DD168-F035-4232-9FD5-4BD90B04A1C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622854" y="182262"/>
            <a:ext cx="8657968" cy="6493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014758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FDB041-034C-498A-BA22-EB5967A6ADDA}"/>
              </a:ext>
            </a:extLst>
          </p:cNvPr>
          <p:cNvSpPr>
            <a:spLocks noGrp="1"/>
          </p:cNvSpPr>
          <p:nvPr>
            <p:ph type="title"/>
          </p:nvPr>
        </p:nvSpPr>
        <p:spPr>
          <a:xfrm>
            <a:off x="1097280" y="4924219"/>
            <a:ext cx="10113645" cy="1535565"/>
          </a:xfrm>
        </p:spPr>
        <p:txBody>
          <a:bodyPr/>
          <a:lstStyle/>
          <a:p>
            <a:br>
              <a:rPr lang="en-US" dirty="0"/>
            </a:br>
            <a:br>
              <a:rPr lang="en-US" dirty="0"/>
            </a:br>
            <a:br>
              <a:rPr lang="en-US" dirty="0"/>
            </a:br>
            <a:br>
              <a:rPr lang="en-US" dirty="0"/>
            </a:br>
            <a:br>
              <a:rPr lang="en-US" dirty="0"/>
            </a:br>
            <a:endParaRPr lang="en-US" dirty="0"/>
          </a:p>
        </p:txBody>
      </p:sp>
      <p:sp>
        <p:nvSpPr>
          <p:cNvPr id="14" name="Rectangle 3">
            <a:extLst>
              <a:ext uri="{FF2B5EF4-FFF2-40B4-BE49-F238E27FC236}">
                <a16:creationId xmlns:a16="http://schemas.microsoft.com/office/drawing/2014/main" id="{6CB57B3D-9CB5-49B8-829E-0267049FFD14}"/>
              </a:ext>
            </a:extLst>
          </p:cNvPr>
          <p:cNvSpPr>
            <a:spLocks noGrp="1" noChangeArrowheads="1"/>
          </p:cNvSpPr>
          <p:nvPr>
            <p:ph type="body" sz="half" idx="2"/>
          </p:nvPr>
        </p:nvSpPr>
        <p:spPr>
          <a:xfrm>
            <a:off x="1591620" y="2173520"/>
            <a:ext cx="9990780" cy="3127454"/>
          </a:xfrm>
        </p:spPr>
        <p:txBody>
          <a:bodyPr>
            <a:noAutofit/>
          </a:bodyPr>
          <a:lstStyle/>
          <a:p>
            <a:pPr marL="609600" indent="-609600">
              <a:lnSpc>
                <a:spcPct val="76000"/>
              </a:lnSpc>
              <a:buFont typeface="Times" pitchFamily="2" charset="0"/>
              <a:buChar char="•"/>
            </a:pPr>
            <a:r>
              <a:rPr lang="en-US" altLang="en-US" sz="3600" dirty="0"/>
              <a:t>Yes, without restrictions</a:t>
            </a:r>
          </a:p>
          <a:p>
            <a:pPr marL="609600" indent="-609600">
              <a:lnSpc>
                <a:spcPct val="76000"/>
              </a:lnSpc>
              <a:buFont typeface="Times" pitchFamily="2" charset="0"/>
              <a:buChar char="•"/>
            </a:pPr>
            <a:r>
              <a:rPr lang="en-US" altLang="en-US" sz="3600" dirty="0"/>
              <a:t>Sometimes, although we have a policy against it</a:t>
            </a:r>
          </a:p>
          <a:p>
            <a:pPr marL="609600" indent="-609600">
              <a:lnSpc>
                <a:spcPct val="76000"/>
              </a:lnSpc>
              <a:buFont typeface="Times" pitchFamily="2" charset="0"/>
              <a:buChar char="•"/>
            </a:pPr>
            <a:r>
              <a:rPr lang="en-US" altLang="en-US" sz="3600" dirty="0"/>
              <a:t>Never</a:t>
            </a:r>
          </a:p>
          <a:p>
            <a:pPr marL="609600" indent="-609600">
              <a:lnSpc>
                <a:spcPct val="76000"/>
              </a:lnSpc>
              <a:buFont typeface="Times" pitchFamily="2" charset="0"/>
              <a:buChar char="•"/>
            </a:pPr>
            <a:r>
              <a:rPr lang="en-US" altLang="en-US" sz="3600" dirty="0"/>
              <a:t>I don’t know</a:t>
            </a:r>
          </a:p>
        </p:txBody>
      </p:sp>
      <p:sp>
        <p:nvSpPr>
          <p:cNvPr id="63490" name="Slide Number Placeholder 5">
            <a:extLst>
              <a:ext uri="{FF2B5EF4-FFF2-40B4-BE49-F238E27FC236}">
                <a16:creationId xmlns:a16="http://schemas.microsoft.com/office/drawing/2014/main" id="{05692A39-0F91-DC49-9F9E-414EEDA32C6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86000"/>
              </a:lnSpc>
              <a:spcBef>
                <a:spcPts val="12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ヒラギノ角ゴ Pro W3" panose="020B0300000000000000" pitchFamily="34" charset="-128"/>
              </a:defRPr>
            </a:lvl1pPr>
            <a:lvl2pPr marL="37931725" indent="-37474525">
              <a:lnSpc>
                <a:spcPct val="96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ヒラギノ角ゴ Pro W3" panose="020B0300000000000000" pitchFamily="34" charset="-128"/>
              </a:defRPr>
            </a:lvl2pPr>
            <a:lvl3pPr marL="1143000" indent="-228600">
              <a:lnSpc>
                <a:spcPct val="96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marL="1600200" indent="-228600">
              <a:lnSpc>
                <a:spcPct val="96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marL="2057400" indent="-228600">
              <a:lnSpc>
                <a:spcPct val="96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9CED851F-0A82-6C4F-922C-006AD6ABA6E4}" type="slidenum">
              <a:rPr kumimoji="0" lang="en-GB" altLang="en-US" sz="1400" b="0" i="0" u="none" strike="noStrike" kern="1200" cap="none" spc="0" normalizeH="0" baseline="0" noProof="0">
                <a:ln>
                  <a:noFill/>
                </a:ln>
                <a:solidFill>
                  <a:srgbClr val="000000"/>
                </a:solidFill>
                <a:effectLst/>
                <a:uLnTx/>
                <a:uFillTx/>
                <a:latin typeface="Arial" panose="020B0604020202020204" pitchFamily="34" charset="0"/>
                <a:ea typeface="ヒラギノ角ゴ Pro W3" panose="020B0300000000000000" pitchFamily="34" charset="-128"/>
                <a:cs typeface="+mn-cs"/>
              </a:rPr>
              <a:pPr marL="0" marR="0" lvl="0" indent="0" algn="r" defTabSz="914400" rtl="0" eaLnBrk="1" fontAlgn="auto" latinLnBrk="0" hangingPunct="1">
                <a:lnSpc>
                  <a:spcPct val="100000"/>
                </a:lnSpc>
                <a:spcBef>
                  <a:spcPct val="0"/>
                </a:spcBef>
                <a:spcAft>
                  <a:spcPts val="0"/>
                </a:spcAft>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76</a:t>
            </a:fld>
            <a:endParaRPr kumimoji="0" lang="en-GB" altLang="en-US" sz="1400" b="0" i="0" u="none" strike="noStrike" kern="1200" cap="none" spc="0" normalizeH="0" baseline="0" noProof="0">
              <a:ln>
                <a:noFill/>
              </a:ln>
              <a:solidFill>
                <a:srgbClr val="000000"/>
              </a:solidFill>
              <a:effectLst/>
              <a:uLnTx/>
              <a:uFillTx/>
              <a:latin typeface="Arial" panose="020B0604020202020204" pitchFamily="34" charset="0"/>
              <a:ea typeface="ヒラギノ角ゴ Pro W3" panose="020B0300000000000000" pitchFamily="34" charset="-128"/>
              <a:cs typeface="+mn-cs"/>
            </a:endParaRPr>
          </a:p>
        </p:txBody>
      </p:sp>
      <p:sp>
        <p:nvSpPr>
          <p:cNvPr id="15" name="Rectangle 3">
            <a:extLst>
              <a:ext uri="{FF2B5EF4-FFF2-40B4-BE49-F238E27FC236}">
                <a16:creationId xmlns:a16="http://schemas.microsoft.com/office/drawing/2014/main" id="{7753A0C5-2024-42C1-810A-EDE700071A75}"/>
              </a:ext>
            </a:extLst>
          </p:cNvPr>
          <p:cNvSpPr>
            <a:spLocks noGrp="1" noChangeArrowheads="1"/>
          </p:cNvSpPr>
          <p:nvPr>
            <p:ph idx="4294967295"/>
          </p:nvPr>
        </p:nvSpPr>
        <p:spPr>
          <a:xfrm>
            <a:off x="0" y="294783"/>
            <a:ext cx="11933695" cy="719927"/>
          </a:xfrm>
        </p:spPr>
        <p:txBody>
          <a:bodyPr>
            <a:noAutofit/>
          </a:bodyPr>
          <a:lstStyle/>
          <a:p>
            <a:pPr marL="0" indent="0" algn="ctr">
              <a:lnSpc>
                <a:spcPct val="76000"/>
              </a:lnSpc>
              <a:spcBef>
                <a:spcPct val="0"/>
              </a:spcBef>
              <a:buNone/>
            </a:pPr>
            <a:r>
              <a:rPr lang="en-US" altLang="en-US" sz="5400" b="1" dirty="0">
                <a:solidFill>
                  <a:srgbClr val="9B2D1F"/>
                </a:solidFill>
              </a:rPr>
              <a:t>Do your residents apply pesticides on their own? </a:t>
            </a:r>
          </a:p>
        </p:txBody>
      </p:sp>
    </p:spTree>
    <p:extLst>
      <p:ext uri="{BB962C8B-B14F-4D97-AF65-F5344CB8AC3E}">
        <p14:creationId xmlns:p14="http://schemas.microsoft.com/office/powerpoint/2010/main" val="6678827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5" name="Rectangle 6">
            <a:extLst>
              <a:ext uri="{FF2B5EF4-FFF2-40B4-BE49-F238E27FC236}">
                <a16:creationId xmlns:a16="http://schemas.microsoft.com/office/drawing/2014/main" id="{0C1AC0FA-74A7-B046-90F2-6FDE96460121}"/>
              </a:ext>
            </a:extLst>
          </p:cNvPr>
          <p:cNvSpPr>
            <a:spLocks noGrp="1" noChangeArrowheads="1"/>
          </p:cNvSpPr>
          <p:nvPr>
            <p:ph type="title"/>
          </p:nvPr>
        </p:nvSpPr>
        <p:spPr>
          <a:xfrm>
            <a:off x="190500" y="150527"/>
            <a:ext cx="11810999" cy="1237381"/>
          </a:xfrm>
          <a:noFill/>
          <a:ln>
            <a:noFill/>
          </a:ln>
        </p:spPr>
        <p:txBody>
          <a:bodyPr vert="horz" wrap="square" lIns="91440" tIns="45720" rIns="91440" bIns="45720" numCol="1" anchor="ctr" anchorCtr="0" compatLnSpc="1">
            <a:prstTxWarp prst="textNoShape">
              <a:avLst/>
            </a:prstTxWarp>
            <a:noAutofit/>
          </a:bodyPr>
          <a:lstStyle/>
          <a:p>
            <a:r>
              <a:rPr lang="en-US" altLang="en-US" b="1" dirty="0">
                <a:solidFill>
                  <a:srgbClr val="9B2D1F"/>
                </a:solidFill>
                <a:latin typeface="+mn-lt"/>
                <a:ea typeface="+mj-ea"/>
                <a:cs typeface="+mj-cs"/>
              </a:rPr>
              <a:t>If they’re so bad, why do people tolerate exposure to pests and pesticides?</a:t>
            </a:r>
            <a:endParaRPr lang="en-US" altLang="en-US" sz="7200" b="1" dirty="0">
              <a:solidFill>
                <a:srgbClr val="800000"/>
              </a:solidFill>
              <a:latin typeface="+mn-lt"/>
              <a:ea typeface="+mj-ea"/>
              <a:cs typeface="+mj-cs"/>
            </a:endParaRPr>
          </a:p>
        </p:txBody>
      </p:sp>
      <p:sp>
        <p:nvSpPr>
          <p:cNvPr id="197636" name="Rectangle 7">
            <a:extLst>
              <a:ext uri="{FF2B5EF4-FFF2-40B4-BE49-F238E27FC236}">
                <a16:creationId xmlns:a16="http://schemas.microsoft.com/office/drawing/2014/main" id="{63E3FF5B-92C1-9D44-8140-6140F8384E67}"/>
              </a:ext>
            </a:extLst>
          </p:cNvPr>
          <p:cNvSpPr>
            <a:spLocks noGrp="1" noChangeArrowheads="1"/>
          </p:cNvSpPr>
          <p:nvPr>
            <p:ph idx="1"/>
          </p:nvPr>
        </p:nvSpPr>
        <p:spPr>
          <a:xfrm>
            <a:off x="723331" y="2220686"/>
            <a:ext cx="10979783" cy="3868096"/>
          </a:xfrm>
        </p:spPr>
        <p:txBody>
          <a:bodyPr>
            <a:noAutofit/>
          </a:bodyPr>
          <a:lstStyle/>
          <a:p>
            <a:pPr marL="628650" indent="-571500">
              <a:lnSpc>
                <a:spcPct val="100000"/>
              </a:lnSpc>
              <a:spcBef>
                <a:spcPts val="0"/>
              </a:spcBef>
              <a:spcAft>
                <a:spcPts val="0"/>
              </a:spcAft>
              <a:buClr>
                <a:schemeClr val="accent2"/>
              </a:buClr>
              <a:buFont typeface="Arial" panose="020B0604020202020204" pitchFamily="34" charset="0"/>
              <a:buChar char="•"/>
            </a:pPr>
            <a:r>
              <a:rPr lang="en-US" altLang="en-US" sz="4200" dirty="0">
                <a:solidFill>
                  <a:schemeClr val="tx1"/>
                </a:solidFill>
              </a:rPr>
              <a:t>Low standards for pest control and maintenance</a:t>
            </a:r>
          </a:p>
          <a:p>
            <a:pPr marL="628650" indent="-571500">
              <a:lnSpc>
                <a:spcPct val="100000"/>
              </a:lnSpc>
              <a:spcBef>
                <a:spcPts val="0"/>
              </a:spcBef>
              <a:spcAft>
                <a:spcPts val="0"/>
              </a:spcAft>
              <a:buClr>
                <a:schemeClr val="accent2"/>
              </a:buClr>
              <a:buFont typeface="Arial" panose="020B0604020202020204" pitchFamily="34" charset="0"/>
              <a:buChar char="•"/>
            </a:pPr>
            <a:r>
              <a:rPr lang="en-US" altLang="en-US" sz="4200" dirty="0">
                <a:solidFill>
                  <a:schemeClr val="tx1"/>
                </a:solidFill>
              </a:rPr>
              <a:t>Other priorities</a:t>
            </a:r>
          </a:p>
          <a:p>
            <a:pPr marL="628650" indent="-571500">
              <a:lnSpc>
                <a:spcPct val="100000"/>
              </a:lnSpc>
              <a:spcBef>
                <a:spcPts val="0"/>
              </a:spcBef>
              <a:spcAft>
                <a:spcPts val="0"/>
              </a:spcAft>
              <a:buClr>
                <a:schemeClr val="accent2"/>
              </a:buClr>
              <a:buFont typeface="Arial" panose="020B0604020202020204" pitchFamily="34" charset="0"/>
              <a:buChar char="•"/>
            </a:pPr>
            <a:r>
              <a:rPr lang="en-US" altLang="en-US" sz="4200" dirty="0">
                <a:solidFill>
                  <a:schemeClr val="tx1"/>
                </a:solidFill>
              </a:rPr>
              <a:t>Not aware of the problems</a:t>
            </a:r>
          </a:p>
          <a:p>
            <a:pPr marL="628650" indent="-571500">
              <a:lnSpc>
                <a:spcPct val="100000"/>
              </a:lnSpc>
              <a:spcBef>
                <a:spcPts val="0"/>
              </a:spcBef>
              <a:spcAft>
                <a:spcPts val="0"/>
              </a:spcAft>
              <a:buClr>
                <a:schemeClr val="accent2"/>
              </a:buClr>
              <a:buFont typeface="Arial" panose="020B0604020202020204" pitchFamily="34" charset="0"/>
              <a:buChar char="•"/>
            </a:pPr>
            <a:r>
              <a:rPr lang="en-US" altLang="en-US" sz="4200" dirty="0">
                <a:solidFill>
                  <a:schemeClr val="tx1"/>
                </a:solidFill>
              </a:rPr>
              <a:t>Accustomed to living with problems, and cannot envision a better way</a:t>
            </a:r>
          </a:p>
        </p:txBody>
      </p:sp>
      <p:sp>
        <p:nvSpPr>
          <p:cNvPr id="197634" name="Rectangle 6">
            <a:extLst>
              <a:ext uri="{FF2B5EF4-FFF2-40B4-BE49-F238E27FC236}">
                <a16:creationId xmlns:a16="http://schemas.microsoft.com/office/drawing/2014/main" id="{AE9AADE6-9B5D-A841-B889-D19F2D86EDD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har char="•"/>
              <a:defRPr sz="3200">
                <a:solidFill>
                  <a:schemeClr val="tx1"/>
                </a:solidFill>
                <a:latin typeface="Arial" panose="020B0604020202020204" pitchFamily="34" charset="0"/>
                <a:ea typeface="Osaka" panose="020B0600000000000000" pitchFamily="34" charset="-128"/>
              </a:defRPr>
            </a:lvl1pPr>
            <a:lvl2pPr marL="742950" indent="-285750">
              <a:lnSpc>
                <a:spcPct val="90000"/>
              </a:lnSpc>
              <a:spcBef>
                <a:spcPct val="30000"/>
              </a:spcBef>
              <a:buChar char="–"/>
              <a:defRPr sz="2800">
                <a:solidFill>
                  <a:schemeClr val="tx1"/>
                </a:solidFill>
                <a:latin typeface="Arial" panose="020B0604020202020204" pitchFamily="34" charset="0"/>
                <a:ea typeface="Osaka" panose="020B0600000000000000" pitchFamily="34" charset="-128"/>
              </a:defRPr>
            </a:lvl2pPr>
            <a:lvl3pPr marL="1143000" indent="-228600">
              <a:lnSpc>
                <a:spcPct val="90000"/>
              </a:lnSpc>
              <a:spcBef>
                <a:spcPct val="30000"/>
              </a:spcBef>
              <a:buChar char="•"/>
              <a:defRPr sz="2400">
                <a:solidFill>
                  <a:schemeClr val="tx1"/>
                </a:solidFill>
                <a:latin typeface="Arial" panose="020B0604020202020204" pitchFamily="34" charset="0"/>
                <a:ea typeface="Osaka" panose="020B0600000000000000" pitchFamily="34" charset="-128"/>
              </a:defRPr>
            </a:lvl3pPr>
            <a:lvl4pPr marL="16002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4pPr>
            <a:lvl5pPr marL="2057400" indent="-228600">
              <a:lnSpc>
                <a:spcPct val="90000"/>
              </a:lnSpc>
              <a:spcBef>
                <a:spcPct val="3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lnSpc>
                <a:spcPct val="90000"/>
              </a:lnSpc>
              <a:spcBef>
                <a:spcPct val="3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0A514C03-2F32-7043-A46B-8EC735546CD1}"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77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endParaRPr>
          </a:p>
        </p:txBody>
      </p:sp>
    </p:spTree>
    <p:extLst>
      <p:ext uri="{BB962C8B-B14F-4D97-AF65-F5344CB8AC3E}">
        <p14:creationId xmlns:p14="http://schemas.microsoft.com/office/powerpoint/2010/main" val="380746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6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763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763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76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C71CAA-14BD-4107-9521-6AF2E641D13C}"/>
              </a:ext>
            </a:extLst>
          </p:cNvPr>
          <p:cNvSpPr>
            <a:spLocks noGrp="1"/>
          </p:cNvSpPr>
          <p:nvPr>
            <p:ph idx="4294967295"/>
          </p:nvPr>
        </p:nvSpPr>
        <p:spPr>
          <a:xfrm>
            <a:off x="4315522" y="2014684"/>
            <a:ext cx="3571178" cy="3020597"/>
          </a:xfrm>
        </p:spPr>
        <p:txBody>
          <a:bodyPr rtlCol="0">
            <a:normAutofit lnSpcReduction="10000"/>
          </a:bodyPr>
          <a:lstStyle/>
          <a:p>
            <a:pPr marL="0" indent="0" algn="ctr" defTabSz="457200">
              <a:lnSpc>
                <a:spcPct val="100000"/>
              </a:lnSpc>
              <a:spcBef>
                <a:spcPct val="0"/>
              </a:spcBef>
              <a:buNone/>
              <a:defRPr/>
            </a:pPr>
            <a:r>
              <a:rPr lang="en-US" altLang="en-US" sz="6600" b="1" dirty="0">
                <a:solidFill>
                  <a:srgbClr val="9B2D1F"/>
                </a:solidFill>
                <a:ea typeface="ヒラギノ角ゴ Pro W3" charset="-128"/>
              </a:rPr>
              <a:t>IPM</a:t>
            </a:r>
          </a:p>
          <a:p>
            <a:pPr marL="0" indent="0" algn="ctr" defTabSz="457200">
              <a:lnSpc>
                <a:spcPct val="100000"/>
              </a:lnSpc>
              <a:spcBef>
                <a:spcPct val="0"/>
              </a:spcBef>
              <a:buNone/>
              <a:defRPr/>
            </a:pPr>
            <a:r>
              <a:rPr lang="en-US" altLang="en-US" sz="6600" b="1" dirty="0">
                <a:solidFill>
                  <a:srgbClr val="9B2D1F"/>
                </a:solidFill>
                <a:ea typeface="ヒラギノ角ゴ Pro W3" charset="-128"/>
              </a:rPr>
              <a:t>Program</a:t>
            </a:r>
          </a:p>
          <a:p>
            <a:pPr marL="0" indent="0" algn="ctr" defTabSz="457200">
              <a:lnSpc>
                <a:spcPct val="100000"/>
              </a:lnSpc>
              <a:spcBef>
                <a:spcPct val="0"/>
              </a:spcBef>
              <a:buNone/>
              <a:defRPr/>
            </a:pPr>
            <a:r>
              <a:rPr lang="en-US" altLang="en-US" sz="6600" b="1" dirty="0">
                <a:solidFill>
                  <a:srgbClr val="9B2D1F"/>
                </a:solidFill>
                <a:ea typeface="ヒラギノ角ゴ Pro W3" charset="-128"/>
              </a:rPr>
              <a:t>Lifecycle</a:t>
            </a:r>
          </a:p>
          <a:p>
            <a:pPr eaLnBrk="1" hangingPunct="1">
              <a:defRPr/>
            </a:pPr>
            <a:endParaRPr lang="en-US" sz="3200" dirty="0">
              <a:solidFill>
                <a:srgbClr val="9B2D1F"/>
              </a:solidFill>
            </a:endParaRPr>
          </a:p>
        </p:txBody>
      </p:sp>
      <p:sp>
        <p:nvSpPr>
          <p:cNvPr id="5" name="Rectangle: Rounded Corners 4">
            <a:extLst>
              <a:ext uri="{FF2B5EF4-FFF2-40B4-BE49-F238E27FC236}">
                <a16:creationId xmlns:a16="http://schemas.microsoft.com/office/drawing/2014/main" id="{DA9E8816-86BA-46FB-8461-92767FBA0B66}"/>
              </a:ext>
            </a:extLst>
          </p:cNvPr>
          <p:cNvSpPr/>
          <p:nvPr/>
        </p:nvSpPr>
        <p:spPr>
          <a:xfrm>
            <a:off x="4749390" y="512259"/>
            <a:ext cx="2693220" cy="1406503"/>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Inspect &amp; Monitor</a:t>
            </a:r>
          </a:p>
        </p:txBody>
      </p:sp>
      <p:sp>
        <p:nvSpPr>
          <p:cNvPr id="6" name="Rectangle: Rounded Corners 5">
            <a:extLst>
              <a:ext uri="{FF2B5EF4-FFF2-40B4-BE49-F238E27FC236}">
                <a16:creationId xmlns:a16="http://schemas.microsoft.com/office/drawing/2014/main" id="{4C12F5AE-A2A1-4C38-9A40-C826CEE3F68A}"/>
              </a:ext>
            </a:extLst>
          </p:cNvPr>
          <p:cNvSpPr/>
          <p:nvPr/>
        </p:nvSpPr>
        <p:spPr>
          <a:xfrm>
            <a:off x="8248651" y="2703547"/>
            <a:ext cx="2693221" cy="1353088"/>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Identify</a:t>
            </a:r>
          </a:p>
        </p:txBody>
      </p:sp>
      <p:sp>
        <p:nvSpPr>
          <p:cNvPr id="7" name="Rectangle: Rounded Corners 6">
            <a:extLst>
              <a:ext uri="{FF2B5EF4-FFF2-40B4-BE49-F238E27FC236}">
                <a16:creationId xmlns:a16="http://schemas.microsoft.com/office/drawing/2014/main" id="{9211607A-89AD-48C6-A6A8-4FD0C50679C3}"/>
              </a:ext>
            </a:extLst>
          </p:cNvPr>
          <p:cNvSpPr/>
          <p:nvPr/>
        </p:nvSpPr>
        <p:spPr>
          <a:xfrm>
            <a:off x="7045547" y="4924919"/>
            <a:ext cx="2711006" cy="1353088"/>
          </a:xfrm>
          <a:prstGeom prst="roundRect">
            <a:avLst/>
          </a:prstGeom>
          <a:solidFill>
            <a:srgbClr val="47C15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Scale the Response</a:t>
            </a:r>
          </a:p>
        </p:txBody>
      </p:sp>
      <p:cxnSp>
        <p:nvCxnSpPr>
          <p:cNvPr id="10" name="Straight Arrow Connector 9">
            <a:extLst>
              <a:ext uri="{FF2B5EF4-FFF2-40B4-BE49-F238E27FC236}">
                <a16:creationId xmlns:a16="http://schemas.microsoft.com/office/drawing/2014/main" id="{16306053-3975-4D12-910D-C574440D8BDD}"/>
              </a:ext>
            </a:extLst>
          </p:cNvPr>
          <p:cNvCxnSpPr>
            <a:cxnSpLocks/>
          </p:cNvCxnSpPr>
          <p:nvPr/>
        </p:nvCxnSpPr>
        <p:spPr>
          <a:xfrm>
            <a:off x="7524786" y="1213461"/>
            <a:ext cx="1913682" cy="1346284"/>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5891A2C6-9641-4109-A10F-EC94FB154493}"/>
              </a:ext>
            </a:extLst>
          </p:cNvPr>
          <p:cNvCxnSpPr>
            <a:cxnSpLocks/>
          </p:cNvCxnSpPr>
          <p:nvPr/>
        </p:nvCxnSpPr>
        <p:spPr>
          <a:xfrm flipH="1">
            <a:off x="8401050" y="4105972"/>
            <a:ext cx="1015653" cy="737947"/>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26" name="Straight Arrow Connector 25">
            <a:extLst>
              <a:ext uri="{FF2B5EF4-FFF2-40B4-BE49-F238E27FC236}">
                <a16:creationId xmlns:a16="http://schemas.microsoft.com/office/drawing/2014/main" id="{1C11761D-CF88-449E-BDD9-46418080BD3A}"/>
              </a:ext>
            </a:extLst>
          </p:cNvPr>
          <p:cNvCxnSpPr>
            <a:cxnSpLocks/>
          </p:cNvCxnSpPr>
          <p:nvPr/>
        </p:nvCxnSpPr>
        <p:spPr>
          <a:xfrm flipH="1">
            <a:off x="4943959" y="5453826"/>
            <a:ext cx="1914041"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30" name="Straight Arrow Connector 29">
            <a:extLst>
              <a:ext uri="{FF2B5EF4-FFF2-40B4-BE49-F238E27FC236}">
                <a16:creationId xmlns:a16="http://schemas.microsoft.com/office/drawing/2014/main" id="{480733CA-E4DC-47D8-B125-7C2094227C44}"/>
              </a:ext>
            </a:extLst>
          </p:cNvPr>
          <p:cNvCxnSpPr>
            <a:cxnSpLocks/>
          </p:cNvCxnSpPr>
          <p:nvPr/>
        </p:nvCxnSpPr>
        <p:spPr>
          <a:xfrm flipH="1" flipV="1">
            <a:off x="2775297" y="4074440"/>
            <a:ext cx="546100" cy="711929"/>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221A27E7-7A96-4E7A-A5F1-BDAA283598B6}"/>
              </a:ext>
            </a:extLst>
          </p:cNvPr>
          <p:cNvCxnSpPr>
            <a:cxnSpLocks/>
          </p:cNvCxnSpPr>
          <p:nvPr/>
        </p:nvCxnSpPr>
        <p:spPr>
          <a:xfrm flipV="1">
            <a:off x="2904367" y="1151469"/>
            <a:ext cx="1714127" cy="139382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2" name="Rectangle: Rounded Corners 3">
            <a:extLst>
              <a:ext uri="{FF2B5EF4-FFF2-40B4-BE49-F238E27FC236}">
                <a16:creationId xmlns:a16="http://schemas.microsoft.com/office/drawing/2014/main" id="{B8C21AD7-6250-427F-C879-19D3904C6E25}"/>
              </a:ext>
            </a:extLst>
          </p:cNvPr>
          <p:cNvSpPr/>
          <p:nvPr/>
        </p:nvSpPr>
        <p:spPr>
          <a:xfrm>
            <a:off x="1408251" y="2625432"/>
            <a:ext cx="2711005" cy="1353086"/>
          </a:xfrm>
          <a:prstGeom prst="roundRect">
            <a:avLst/>
          </a:prstGeom>
          <a:solidFill>
            <a:srgbClr val="12979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t>Evaluate Success</a:t>
            </a:r>
          </a:p>
        </p:txBody>
      </p:sp>
      <p:sp>
        <p:nvSpPr>
          <p:cNvPr id="11" name="Rectangle: Rounded Corners 7">
            <a:extLst>
              <a:ext uri="{FF2B5EF4-FFF2-40B4-BE49-F238E27FC236}">
                <a16:creationId xmlns:a16="http://schemas.microsoft.com/office/drawing/2014/main" id="{16F01339-8DD0-46A5-72A1-B240A71B260B}"/>
              </a:ext>
            </a:extLst>
          </p:cNvPr>
          <p:cNvSpPr/>
          <p:nvPr/>
        </p:nvSpPr>
        <p:spPr>
          <a:xfrm>
            <a:off x="2134820" y="4904243"/>
            <a:ext cx="2711006" cy="1353088"/>
          </a:xfrm>
          <a:prstGeom prst="roundRect">
            <a:avLst/>
          </a:prstGeom>
          <a:solidFill>
            <a:srgbClr val="DAD01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t>Use Multiple Tools</a:t>
            </a:r>
          </a:p>
        </p:txBody>
      </p:sp>
    </p:spTree>
    <p:extLst>
      <p:ext uri="{BB962C8B-B14F-4D97-AF65-F5344CB8AC3E}">
        <p14:creationId xmlns:p14="http://schemas.microsoft.com/office/powerpoint/2010/main" val="420737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8A944199-EBB8-4D49-A6A8-924C5E19CB09}"/>
              </a:ext>
            </a:extLst>
          </p:cNvPr>
          <p:cNvSpPr>
            <a:spLocks noGrp="1" noChangeArrowheads="1"/>
          </p:cNvSpPr>
          <p:nvPr>
            <p:ph type="title" idx="4294967295"/>
          </p:nvPr>
        </p:nvSpPr>
        <p:spPr>
          <a:xfrm>
            <a:off x="1170360" y="174582"/>
            <a:ext cx="9255125" cy="990600"/>
          </a:xfrm>
        </p:spPr>
        <p:txBody>
          <a:bodyPr/>
          <a:lstStyle/>
          <a:p>
            <a:r>
              <a:rPr lang="en-GB" altLang="en-US" b="1" dirty="0">
                <a:solidFill>
                  <a:srgbClr val="9B2D1F"/>
                </a:solidFill>
                <a:latin typeface="Arial" panose="020B0604020202020204" pitchFamily="34" charset="0"/>
                <a:cs typeface="Arial" panose="020B0604020202020204" pitchFamily="34" charset="0"/>
              </a:rPr>
              <a:t>The IPM Team</a:t>
            </a:r>
            <a:endParaRPr lang="en-US" altLang="en-US" b="1" dirty="0">
              <a:solidFill>
                <a:srgbClr val="9B2D1F"/>
              </a:solidFill>
              <a:latin typeface="Arial" panose="020B0604020202020204" pitchFamily="34" charset="0"/>
              <a:cs typeface="Arial" panose="020B0604020202020204" pitchFamily="34" charset="0"/>
            </a:endParaRPr>
          </a:p>
        </p:txBody>
      </p:sp>
      <p:sp>
        <p:nvSpPr>
          <p:cNvPr id="79880" name="Content Placeholder 5">
            <a:extLst>
              <a:ext uri="{FF2B5EF4-FFF2-40B4-BE49-F238E27FC236}">
                <a16:creationId xmlns:a16="http://schemas.microsoft.com/office/drawing/2014/main" id="{13B4DAFB-C42B-F943-8E2E-7325E05AB694}"/>
              </a:ext>
            </a:extLst>
          </p:cNvPr>
          <p:cNvSpPr>
            <a:spLocks noGrp="1"/>
          </p:cNvSpPr>
          <p:nvPr>
            <p:ph idx="4294967295"/>
          </p:nvPr>
        </p:nvSpPr>
        <p:spPr>
          <a:xfrm>
            <a:off x="4411802" y="1504053"/>
            <a:ext cx="2595563" cy="2595563"/>
          </a:xfrm>
          <a:prstGeom prst="ellipse">
            <a:avLst/>
          </a:prstGeom>
          <a:solidFill>
            <a:srgbClr val="0070C0"/>
          </a:solidFill>
          <a:ln cap="flat" algn="ctr">
            <a:solidFill>
              <a:srgbClr val="000000"/>
            </a:solidFill>
            <a:round/>
            <a:headEnd type="none" w="med" len="med"/>
            <a:tailEnd type="none" w="med" len="med"/>
          </a:ln>
        </p:spPr>
        <p:txBody>
          <a:bodyPr vert="horz" wrap="none" lIns="91440" tIns="45720" rIns="91440" bIns="45720" rtlCol="0" anchor="ctr">
            <a:normAutofit/>
          </a:bodyPr>
          <a:lstStyle/>
          <a:p>
            <a:pPr marL="0" indent="0" algn="ctr">
              <a:lnSpc>
                <a:spcPct val="96000"/>
              </a:lnSpc>
              <a:spcBef>
                <a:spcPct val="0"/>
              </a:spcBef>
              <a:buNone/>
            </a:pPr>
            <a:r>
              <a:rPr lang="en-US" altLang="en-US" sz="2800" b="1" dirty="0">
                <a:solidFill>
                  <a:schemeClr val="tx1"/>
                </a:solidFill>
              </a:rPr>
              <a:t>Property</a:t>
            </a:r>
          </a:p>
          <a:p>
            <a:pPr marL="0" indent="0" algn="ctr">
              <a:lnSpc>
                <a:spcPct val="96000"/>
              </a:lnSpc>
              <a:spcBef>
                <a:spcPct val="0"/>
              </a:spcBef>
              <a:buNone/>
            </a:pPr>
            <a:r>
              <a:rPr lang="en-US" altLang="en-US" sz="2800" b="1" dirty="0">
                <a:solidFill>
                  <a:schemeClr val="tx1"/>
                </a:solidFill>
              </a:rPr>
              <a:t>Manager</a:t>
            </a:r>
          </a:p>
          <a:p>
            <a:pPr marL="0" indent="0" algn="ctr">
              <a:lnSpc>
                <a:spcPct val="96000"/>
              </a:lnSpc>
              <a:spcBef>
                <a:spcPct val="0"/>
              </a:spcBef>
              <a:buNone/>
            </a:pPr>
            <a:endParaRPr lang="en-US" altLang="en-US" sz="2000" dirty="0"/>
          </a:p>
        </p:txBody>
      </p:sp>
      <p:sp>
        <p:nvSpPr>
          <p:cNvPr id="11" name="Content Placeholder 5">
            <a:extLst>
              <a:ext uri="{FF2B5EF4-FFF2-40B4-BE49-F238E27FC236}">
                <a16:creationId xmlns:a16="http://schemas.microsoft.com/office/drawing/2014/main" id="{29D0A7AE-6D39-4FCD-8962-2C56F820F85F}"/>
              </a:ext>
            </a:extLst>
          </p:cNvPr>
          <p:cNvSpPr txBox="1">
            <a:spLocks/>
          </p:cNvSpPr>
          <p:nvPr/>
        </p:nvSpPr>
        <p:spPr bwMode="auto">
          <a:xfrm>
            <a:off x="8123312" y="5158141"/>
            <a:ext cx="1717105" cy="1695029"/>
          </a:xfrm>
          <a:prstGeom prst="ellipse">
            <a:avLst/>
          </a:prstGeom>
          <a:solidFill>
            <a:schemeClr val="accent6">
              <a:lumMod val="20000"/>
              <a:lumOff val="80000"/>
            </a:schemeClr>
          </a:solidFill>
          <a:ln w="9525" cap="flat" cmpd="sng" algn="ctr">
            <a:solidFill>
              <a:srgbClr val="000000"/>
            </a:solidFill>
            <a:prstDash val="solid"/>
            <a:round/>
            <a:headEnd type="none" w="med" len="med"/>
            <a:tailEnd type="none" w="med" len="med"/>
          </a:ln>
          <a:effectLst/>
        </p:spPr>
        <p:txBody>
          <a:bodyPr wrap="none" anchor="ctr"/>
          <a:lstStyle>
            <a:lvl1pPr marL="341313" indent="-341313" algn="l" defTabSz="457200" rtl="0" eaLnBrk="0" fontAlgn="base" hangingPunct="0">
              <a:lnSpc>
                <a:spcPct val="86000"/>
              </a:lnSpc>
              <a:spcBef>
                <a:spcPts val="1200"/>
              </a:spcBef>
              <a:spcAft>
                <a:spcPct val="0"/>
              </a:spcAft>
              <a:buClr>
                <a:srgbClr val="000000"/>
              </a:buClr>
              <a:buSzPct val="100000"/>
              <a:buFont typeface="Arial" panose="020B0604020202020204" pitchFamily="34" charset="0"/>
              <a:buChar char="•"/>
              <a:defRPr sz="3200">
                <a:solidFill>
                  <a:srgbClr val="000000"/>
                </a:solidFill>
                <a:latin typeface="+mn-lt"/>
                <a:ea typeface="+mn-ea"/>
                <a:cs typeface="ヒラギノ角ゴ Pro W3" charset="-128"/>
              </a:defRPr>
            </a:lvl1pPr>
            <a:lvl2pPr marL="741363" indent="-284163" algn="l" defTabSz="457200" rtl="0" eaLnBrk="0" fontAlgn="base" hangingPunct="0">
              <a:lnSpc>
                <a:spcPct val="96000"/>
              </a:lnSpc>
              <a:spcBef>
                <a:spcPts val="700"/>
              </a:spcBef>
              <a:spcAft>
                <a:spcPct val="0"/>
              </a:spcAft>
              <a:buClr>
                <a:srgbClr val="000000"/>
              </a:buClr>
              <a:buSzPct val="100000"/>
              <a:buFont typeface="Arial" panose="020B0604020202020204" pitchFamily="34" charset="0"/>
              <a:buChar char="–"/>
              <a:defRPr sz="2800">
                <a:solidFill>
                  <a:srgbClr val="000000"/>
                </a:solidFill>
                <a:latin typeface="+mn-lt"/>
                <a:ea typeface="+mn-ea"/>
                <a:cs typeface="ヒラギノ角ゴ Pro W3" pitchFamily="-96" charset="-128"/>
              </a:defRPr>
            </a:lvl2pPr>
            <a:lvl3pPr marL="1143000" indent="-228600" algn="l" defTabSz="457200" rtl="0" eaLnBrk="0" fontAlgn="base" hangingPunct="0">
              <a:lnSpc>
                <a:spcPct val="96000"/>
              </a:lnSpc>
              <a:spcBef>
                <a:spcPts val="600"/>
              </a:spcBef>
              <a:spcAft>
                <a:spcPct val="0"/>
              </a:spcAft>
              <a:buClr>
                <a:srgbClr val="000000"/>
              </a:buClr>
              <a:buSzPct val="100000"/>
              <a:buFont typeface="Arial" panose="020B0604020202020204" pitchFamily="34" charset="0"/>
              <a:buChar char="•"/>
              <a:defRPr sz="2400">
                <a:solidFill>
                  <a:srgbClr val="000000"/>
                </a:solidFill>
                <a:latin typeface="+mn-lt"/>
                <a:ea typeface="ＭＳ Ｐゴシック" pitchFamily="34" charset="-128"/>
                <a:cs typeface="ＭＳ Ｐゴシック" pitchFamily="68" charset="-128"/>
              </a:defRPr>
            </a:lvl3pPr>
            <a:lvl4pPr marL="16002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4pPr>
            <a:lvl5pPr marL="20574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5pPr>
            <a:lvl6pPr marL="25146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9pPr>
          </a:lstStyle>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sz="2000" b="1" i="0" u="none" strike="noStrike" kern="0" cap="none" spc="0" normalizeH="0" baseline="0" noProof="0" dirty="0">
                <a:ln>
                  <a:noFill/>
                </a:ln>
                <a:solidFill>
                  <a:prstClr val="black"/>
                </a:solidFill>
                <a:effectLst/>
                <a:uLnTx/>
                <a:uFillTx/>
                <a:latin typeface="Calibri" panose="020F0502020204030204"/>
                <a:ea typeface="+mn-ea"/>
              </a:rPr>
              <a:t>Janitorial/</a:t>
            </a:r>
          </a:p>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sz="2000" b="1" i="0" u="none" strike="noStrike" kern="0" cap="none" spc="0" normalizeH="0" baseline="0" noProof="0" dirty="0">
                <a:ln>
                  <a:noFill/>
                </a:ln>
                <a:solidFill>
                  <a:prstClr val="black"/>
                </a:solidFill>
                <a:effectLst/>
                <a:uLnTx/>
                <a:uFillTx/>
                <a:latin typeface="Calibri" panose="020F0502020204030204"/>
                <a:ea typeface="+mn-ea"/>
              </a:rPr>
              <a:t>Custodial</a:t>
            </a:r>
          </a:p>
        </p:txBody>
      </p:sp>
      <p:sp>
        <p:nvSpPr>
          <p:cNvPr id="12" name="Content Placeholder 5">
            <a:extLst>
              <a:ext uri="{FF2B5EF4-FFF2-40B4-BE49-F238E27FC236}">
                <a16:creationId xmlns:a16="http://schemas.microsoft.com/office/drawing/2014/main" id="{4732C9BF-CC85-4D9F-B14B-D3C378C84256}"/>
              </a:ext>
            </a:extLst>
          </p:cNvPr>
          <p:cNvSpPr txBox="1">
            <a:spLocks/>
          </p:cNvSpPr>
          <p:nvPr/>
        </p:nvSpPr>
        <p:spPr bwMode="auto">
          <a:xfrm>
            <a:off x="8482641" y="3573965"/>
            <a:ext cx="1891234" cy="1845929"/>
          </a:xfrm>
          <a:prstGeom prst="ellipse">
            <a:avLst/>
          </a:prstGeom>
          <a:solidFill>
            <a:srgbClr val="A5A5E9">
              <a:alpha val="72941"/>
            </a:srgbClr>
          </a:solidFill>
          <a:ln w="9525" cap="flat" cmpd="sng" algn="ctr">
            <a:solidFill>
              <a:srgbClr val="000000"/>
            </a:solidFill>
            <a:prstDash val="solid"/>
            <a:round/>
            <a:headEnd type="none" w="med" len="med"/>
            <a:tailEnd type="none" w="med" len="med"/>
          </a:ln>
          <a:effectLst/>
        </p:spPr>
        <p:txBody>
          <a:bodyPr wrap="none" anchor="ctr"/>
          <a:lstStyle>
            <a:lvl1pPr marL="341313" indent="-341313" algn="l" defTabSz="457200" rtl="0" eaLnBrk="0" fontAlgn="base" hangingPunct="0">
              <a:lnSpc>
                <a:spcPct val="86000"/>
              </a:lnSpc>
              <a:spcBef>
                <a:spcPts val="1200"/>
              </a:spcBef>
              <a:spcAft>
                <a:spcPct val="0"/>
              </a:spcAft>
              <a:buClr>
                <a:srgbClr val="000000"/>
              </a:buClr>
              <a:buSzPct val="100000"/>
              <a:buFont typeface="Arial" panose="020B0604020202020204" pitchFamily="34" charset="0"/>
              <a:buChar char="•"/>
              <a:defRPr sz="3200">
                <a:solidFill>
                  <a:srgbClr val="000000"/>
                </a:solidFill>
                <a:latin typeface="+mn-lt"/>
                <a:ea typeface="+mn-ea"/>
                <a:cs typeface="ヒラギノ角ゴ Pro W3" charset="-128"/>
              </a:defRPr>
            </a:lvl1pPr>
            <a:lvl2pPr marL="741363" indent="-284163" algn="l" defTabSz="457200" rtl="0" eaLnBrk="0" fontAlgn="base" hangingPunct="0">
              <a:lnSpc>
                <a:spcPct val="96000"/>
              </a:lnSpc>
              <a:spcBef>
                <a:spcPts val="700"/>
              </a:spcBef>
              <a:spcAft>
                <a:spcPct val="0"/>
              </a:spcAft>
              <a:buClr>
                <a:srgbClr val="000000"/>
              </a:buClr>
              <a:buSzPct val="100000"/>
              <a:buFont typeface="Arial" panose="020B0604020202020204" pitchFamily="34" charset="0"/>
              <a:buChar char="–"/>
              <a:defRPr sz="2800">
                <a:solidFill>
                  <a:srgbClr val="000000"/>
                </a:solidFill>
                <a:latin typeface="+mn-lt"/>
                <a:ea typeface="+mn-ea"/>
                <a:cs typeface="ヒラギノ角ゴ Pro W3" pitchFamily="-96" charset="-128"/>
              </a:defRPr>
            </a:lvl2pPr>
            <a:lvl3pPr marL="1143000" indent="-228600" algn="l" defTabSz="457200" rtl="0" eaLnBrk="0" fontAlgn="base" hangingPunct="0">
              <a:lnSpc>
                <a:spcPct val="96000"/>
              </a:lnSpc>
              <a:spcBef>
                <a:spcPts val="600"/>
              </a:spcBef>
              <a:spcAft>
                <a:spcPct val="0"/>
              </a:spcAft>
              <a:buClr>
                <a:srgbClr val="000000"/>
              </a:buClr>
              <a:buSzPct val="100000"/>
              <a:buFont typeface="Arial" panose="020B0604020202020204" pitchFamily="34" charset="0"/>
              <a:buChar char="•"/>
              <a:defRPr sz="2400">
                <a:solidFill>
                  <a:srgbClr val="000000"/>
                </a:solidFill>
                <a:latin typeface="+mn-lt"/>
                <a:ea typeface="ＭＳ Ｐゴシック" pitchFamily="34" charset="-128"/>
                <a:cs typeface="ＭＳ Ｐゴシック" pitchFamily="68" charset="-128"/>
              </a:defRPr>
            </a:lvl3pPr>
            <a:lvl4pPr marL="16002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4pPr>
            <a:lvl5pPr marL="20574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5pPr>
            <a:lvl6pPr marL="25146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9pPr>
          </a:lstStyle>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sz="2000" b="1" i="0" u="none" strike="noStrike" kern="0" cap="none" spc="0" normalizeH="0" baseline="0" noProof="0" dirty="0">
                <a:ln>
                  <a:noFill/>
                </a:ln>
                <a:solidFill>
                  <a:prstClr val="black"/>
                </a:solidFill>
                <a:effectLst/>
                <a:uLnTx/>
                <a:uFillTx/>
                <a:latin typeface="Calibri" panose="020F0502020204030204"/>
                <a:ea typeface="+mn-ea"/>
              </a:rPr>
              <a:t>Landscaping</a:t>
            </a:r>
          </a:p>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sz="2000" b="1" i="0" u="none" strike="noStrike" kern="0" cap="none" spc="0" normalizeH="0" baseline="0" noProof="0" dirty="0">
                <a:ln>
                  <a:noFill/>
                </a:ln>
                <a:solidFill>
                  <a:prstClr val="black"/>
                </a:solidFill>
                <a:effectLst/>
                <a:uLnTx/>
                <a:uFillTx/>
                <a:latin typeface="Calibri" panose="020F0502020204030204"/>
                <a:ea typeface="+mn-ea"/>
              </a:rPr>
              <a:t>Services</a:t>
            </a:r>
          </a:p>
        </p:txBody>
      </p:sp>
      <p:sp>
        <p:nvSpPr>
          <p:cNvPr id="10" name="Content Placeholder 5">
            <a:extLst>
              <a:ext uri="{FF2B5EF4-FFF2-40B4-BE49-F238E27FC236}">
                <a16:creationId xmlns:a16="http://schemas.microsoft.com/office/drawing/2014/main" id="{F030C978-0DF3-4275-8149-E1BB760DE161}"/>
              </a:ext>
            </a:extLst>
          </p:cNvPr>
          <p:cNvSpPr txBox="1">
            <a:spLocks/>
          </p:cNvSpPr>
          <p:nvPr/>
        </p:nvSpPr>
        <p:spPr bwMode="auto">
          <a:xfrm>
            <a:off x="6419555" y="3905826"/>
            <a:ext cx="2307357" cy="2254416"/>
          </a:xfrm>
          <a:prstGeom prst="ellipse">
            <a:avLst/>
          </a:prstGeom>
          <a:solidFill>
            <a:srgbClr val="85FFE0">
              <a:alpha val="70980"/>
            </a:srgbClr>
          </a:solidFill>
          <a:ln w="9525" cap="flat" cmpd="sng" algn="ctr">
            <a:solidFill>
              <a:srgbClr val="000000"/>
            </a:solidFill>
            <a:prstDash val="solid"/>
            <a:round/>
            <a:headEnd type="none" w="med" len="med"/>
            <a:tailEnd type="none" w="med" len="med"/>
          </a:ln>
          <a:effectLst/>
        </p:spPr>
        <p:txBody>
          <a:bodyPr wrap="none" anchor="ctr"/>
          <a:lstStyle>
            <a:lvl1pPr marL="341313" indent="-341313" algn="l" defTabSz="457200" rtl="0" eaLnBrk="0" fontAlgn="base" hangingPunct="0">
              <a:lnSpc>
                <a:spcPct val="86000"/>
              </a:lnSpc>
              <a:spcBef>
                <a:spcPts val="1200"/>
              </a:spcBef>
              <a:spcAft>
                <a:spcPct val="0"/>
              </a:spcAft>
              <a:buClr>
                <a:srgbClr val="000000"/>
              </a:buClr>
              <a:buSzPct val="100000"/>
              <a:buFont typeface="Arial" panose="020B0604020202020204" pitchFamily="34" charset="0"/>
              <a:buChar char="•"/>
              <a:defRPr sz="3200">
                <a:solidFill>
                  <a:srgbClr val="000000"/>
                </a:solidFill>
                <a:latin typeface="+mn-lt"/>
                <a:ea typeface="+mn-ea"/>
                <a:cs typeface="ヒラギノ角ゴ Pro W3" charset="-128"/>
              </a:defRPr>
            </a:lvl1pPr>
            <a:lvl2pPr marL="741363" indent="-284163" algn="l" defTabSz="457200" rtl="0" eaLnBrk="0" fontAlgn="base" hangingPunct="0">
              <a:lnSpc>
                <a:spcPct val="96000"/>
              </a:lnSpc>
              <a:spcBef>
                <a:spcPts val="700"/>
              </a:spcBef>
              <a:spcAft>
                <a:spcPct val="0"/>
              </a:spcAft>
              <a:buClr>
                <a:srgbClr val="000000"/>
              </a:buClr>
              <a:buSzPct val="100000"/>
              <a:buFont typeface="Arial" panose="020B0604020202020204" pitchFamily="34" charset="0"/>
              <a:buChar char="–"/>
              <a:defRPr sz="2800">
                <a:solidFill>
                  <a:srgbClr val="000000"/>
                </a:solidFill>
                <a:latin typeface="+mn-lt"/>
                <a:ea typeface="+mn-ea"/>
                <a:cs typeface="ヒラギノ角ゴ Pro W3" pitchFamily="-96" charset="-128"/>
              </a:defRPr>
            </a:lvl2pPr>
            <a:lvl3pPr marL="1143000" indent="-228600" algn="l" defTabSz="457200" rtl="0" eaLnBrk="0" fontAlgn="base" hangingPunct="0">
              <a:lnSpc>
                <a:spcPct val="96000"/>
              </a:lnSpc>
              <a:spcBef>
                <a:spcPts val="600"/>
              </a:spcBef>
              <a:spcAft>
                <a:spcPct val="0"/>
              </a:spcAft>
              <a:buClr>
                <a:srgbClr val="000000"/>
              </a:buClr>
              <a:buSzPct val="100000"/>
              <a:buFont typeface="Arial" panose="020B0604020202020204" pitchFamily="34" charset="0"/>
              <a:buChar char="•"/>
              <a:defRPr sz="2400">
                <a:solidFill>
                  <a:srgbClr val="000000"/>
                </a:solidFill>
                <a:latin typeface="+mn-lt"/>
                <a:ea typeface="ＭＳ Ｐゴシック" pitchFamily="34" charset="-128"/>
                <a:cs typeface="ＭＳ Ｐゴシック" pitchFamily="68" charset="-128"/>
              </a:defRPr>
            </a:lvl3pPr>
            <a:lvl4pPr marL="16002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4pPr>
            <a:lvl5pPr marL="20574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5pPr>
            <a:lvl6pPr marL="25146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9pPr>
          </a:lstStyle>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endParaRPr kumimoji="0" lang="en-US" sz="2800" b="0" i="0" u="none" strike="noStrike" kern="0" cap="none" spc="0" normalizeH="0" baseline="0" noProof="0" dirty="0">
              <a:ln>
                <a:noFill/>
              </a:ln>
              <a:solidFill>
                <a:prstClr val="black"/>
              </a:solidFill>
              <a:effectLst/>
              <a:uLnTx/>
              <a:uFillTx/>
              <a:latin typeface="Calibri" panose="020F0502020204030204"/>
              <a:ea typeface="+mn-ea"/>
            </a:endParaRPr>
          </a:p>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sz="2800" b="1" i="0" u="none" strike="noStrike" kern="0" cap="none" spc="0" normalizeH="0" baseline="0" noProof="0" dirty="0">
                <a:ln>
                  <a:noFill/>
                </a:ln>
                <a:solidFill>
                  <a:prstClr val="black"/>
                </a:solidFill>
                <a:effectLst/>
                <a:uLnTx/>
                <a:uFillTx/>
                <a:latin typeface="Calibri" panose="020F0502020204030204"/>
                <a:ea typeface="+mn-ea"/>
              </a:rPr>
              <a:t>Maintenance</a:t>
            </a:r>
          </a:p>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sz="2800" b="1" i="0" u="none" strike="noStrike" kern="0" cap="none" spc="0" normalizeH="0" baseline="0" noProof="0" dirty="0">
                <a:ln>
                  <a:noFill/>
                </a:ln>
                <a:solidFill>
                  <a:prstClr val="black"/>
                </a:solidFill>
                <a:effectLst/>
                <a:uLnTx/>
                <a:uFillTx/>
                <a:latin typeface="Calibri" panose="020F0502020204030204"/>
                <a:ea typeface="+mn-ea"/>
              </a:rPr>
              <a:t>crew</a:t>
            </a:r>
          </a:p>
        </p:txBody>
      </p:sp>
      <p:sp>
        <p:nvSpPr>
          <p:cNvPr id="9" name="Content Placeholder 5">
            <a:extLst>
              <a:ext uri="{FF2B5EF4-FFF2-40B4-BE49-F238E27FC236}">
                <a16:creationId xmlns:a16="http://schemas.microsoft.com/office/drawing/2014/main" id="{C525D3CC-7C95-4B45-A286-01C26BF80DE8}"/>
              </a:ext>
            </a:extLst>
          </p:cNvPr>
          <p:cNvSpPr txBox="1">
            <a:spLocks/>
          </p:cNvSpPr>
          <p:nvPr/>
        </p:nvSpPr>
        <p:spPr bwMode="auto">
          <a:xfrm>
            <a:off x="2848256" y="4065309"/>
            <a:ext cx="2251893" cy="2254417"/>
          </a:xfrm>
          <a:prstGeom prst="ellipse">
            <a:avLst/>
          </a:prstGeom>
          <a:solidFill>
            <a:srgbClr val="92D050"/>
          </a:solidFill>
          <a:ln w="9525" cap="flat" cmpd="sng" algn="ctr">
            <a:solidFill>
              <a:srgbClr val="000000"/>
            </a:solidFill>
            <a:prstDash val="solid"/>
            <a:round/>
            <a:headEnd type="none" w="med" len="med"/>
            <a:tailEnd type="none" w="med" len="med"/>
          </a:ln>
          <a:effectLst/>
        </p:spPr>
        <p:txBody>
          <a:bodyPr wrap="none" anchor="ctr"/>
          <a:lstStyle>
            <a:lvl1pPr marL="341313" indent="-341313" algn="l" defTabSz="457200" rtl="0" eaLnBrk="0" fontAlgn="base" hangingPunct="0">
              <a:lnSpc>
                <a:spcPct val="86000"/>
              </a:lnSpc>
              <a:spcBef>
                <a:spcPts val="1200"/>
              </a:spcBef>
              <a:spcAft>
                <a:spcPct val="0"/>
              </a:spcAft>
              <a:buClr>
                <a:srgbClr val="000000"/>
              </a:buClr>
              <a:buSzPct val="100000"/>
              <a:buFont typeface="Arial" panose="020B0604020202020204" pitchFamily="34" charset="0"/>
              <a:buChar char="•"/>
              <a:defRPr sz="3200">
                <a:solidFill>
                  <a:srgbClr val="000000"/>
                </a:solidFill>
                <a:latin typeface="+mn-lt"/>
                <a:ea typeface="+mn-ea"/>
                <a:cs typeface="ヒラギノ角ゴ Pro W3" charset="-128"/>
              </a:defRPr>
            </a:lvl1pPr>
            <a:lvl2pPr marL="741363" indent="-284163" algn="l" defTabSz="457200" rtl="0" eaLnBrk="0" fontAlgn="base" hangingPunct="0">
              <a:lnSpc>
                <a:spcPct val="96000"/>
              </a:lnSpc>
              <a:spcBef>
                <a:spcPts val="700"/>
              </a:spcBef>
              <a:spcAft>
                <a:spcPct val="0"/>
              </a:spcAft>
              <a:buClr>
                <a:srgbClr val="000000"/>
              </a:buClr>
              <a:buSzPct val="100000"/>
              <a:buFont typeface="Arial" panose="020B0604020202020204" pitchFamily="34" charset="0"/>
              <a:buChar char="–"/>
              <a:defRPr sz="2800">
                <a:solidFill>
                  <a:srgbClr val="000000"/>
                </a:solidFill>
                <a:latin typeface="+mn-lt"/>
                <a:ea typeface="+mn-ea"/>
                <a:cs typeface="ヒラギノ角ゴ Pro W3" pitchFamily="-96" charset="-128"/>
              </a:defRPr>
            </a:lvl2pPr>
            <a:lvl3pPr marL="1143000" indent="-228600" algn="l" defTabSz="457200" rtl="0" eaLnBrk="0" fontAlgn="base" hangingPunct="0">
              <a:lnSpc>
                <a:spcPct val="96000"/>
              </a:lnSpc>
              <a:spcBef>
                <a:spcPts val="600"/>
              </a:spcBef>
              <a:spcAft>
                <a:spcPct val="0"/>
              </a:spcAft>
              <a:buClr>
                <a:srgbClr val="000000"/>
              </a:buClr>
              <a:buSzPct val="100000"/>
              <a:buFont typeface="Arial" panose="020B0604020202020204" pitchFamily="34" charset="0"/>
              <a:buChar char="•"/>
              <a:defRPr sz="2400">
                <a:solidFill>
                  <a:srgbClr val="000000"/>
                </a:solidFill>
                <a:latin typeface="+mn-lt"/>
                <a:ea typeface="ＭＳ Ｐゴシック" pitchFamily="34" charset="-128"/>
                <a:cs typeface="ＭＳ Ｐゴシック" pitchFamily="68" charset="-128"/>
              </a:defRPr>
            </a:lvl3pPr>
            <a:lvl4pPr marL="16002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4pPr>
            <a:lvl5pPr marL="20574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5pPr>
            <a:lvl6pPr marL="25146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9pPr>
          </a:lstStyle>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sz="2800" b="1" i="0" u="none" strike="noStrike" kern="0" cap="none" spc="0" normalizeH="0" baseline="0" noProof="0" dirty="0">
                <a:ln>
                  <a:noFill/>
                </a:ln>
                <a:solidFill>
                  <a:prstClr val="black"/>
                </a:solidFill>
                <a:effectLst/>
                <a:uLnTx/>
                <a:uFillTx/>
                <a:latin typeface="Calibri" panose="020F0502020204030204"/>
                <a:ea typeface="+mn-ea"/>
              </a:rPr>
              <a:t>Resident</a:t>
            </a:r>
          </a:p>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sz="2800" b="1" i="0" u="none" strike="noStrike" kern="0" cap="none" spc="0" normalizeH="0" baseline="0" noProof="0" dirty="0">
                <a:ln>
                  <a:noFill/>
                </a:ln>
                <a:solidFill>
                  <a:prstClr val="black"/>
                </a:solidFill>
                <a:effectLst/>
                <a:uLnTx/>
                <a:uFillTx/>
                <a:latin typeface="Calibri" panose="020F0502020204030204"/>
                <a:ea typeface="+mn-ea"/>
              </a:rPr>
              <a:t>Support</a:t>
            </a:r>
          </a:p>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sz="2800" b="1" i="0" u="none" strike="noStrike" kern="0" cap="none" spc="0" normalizeH="0" baseline="0" noProof="0" dirty="0">
                <a:ln>
                  <a:noFill/>
                </a:ln>
                <a:solidFill>
                  <a:prstClr val="black"/>
                </a:solidFill>
                <a:effectLst/>
                <a:uLnTx/>
                <a:uFillTx/>
                <a:latin typeface="Calibri" panose="020F0502020204030204"/>
                <a:ea typeface="+mn-ea"/>
              </a:rPr>
              <a:t>Services</a:t>
            </a:r>
            <a:r>
              <a:rPr kumimoji="0" lang="en-US" sz="2000" b="0" i="0" u="none" strike="noStrike" kern="0" cap="none" spc="0" normalizeH="0" baseline="0" noProof="0" dirty="0">
                <a:ln>
                  <a:noFill/>
                </a:ln>
                <a:solidFill>
                  <a:prstClr val="black"/>
                </a:solidFill>
                <a:effectLst/>
                <a:uLnTx/>
                <a:uFillTx/>
                <a:latin typeface="Calibri" panose="020F0502020204030204"/>
                <a:ea typeface="+mn-ea"/>
              </a:rPr>
              <a:t> </a:t>
            </a:r>
          </a:p>
        </p:txBody>
      </p:sp>
      <p:sp>
        <p:nvSpPr>
          <p:cNvPr id="15" name="Content Placeholder 5">
            <a:extLst>
              <a:ext uri="{FF2B5EF4-FFF2-40B4-BE49-F238E27FC236}">
                <a16:creationId xmlns:a16="http://schemas.microsoft.com/office/drawing/2014/main" id="{B3EB12A0-8200-473D-871D-908B447C9DFB}"/>
              </a:ext>
            </a:extLst>
          </p:cNvPr>
          <p:cNvSpPr txBox="1">
            <a:spLocks/>
          </p:cNvSpPr>
          <p:nvPr/>
        </p:nvSpPr>
        <p:spPr bwMode="auto">
          <a:xfrm>
            <a:off x="6600056" y="1550290"/>
            <a:ext cx="2764502" cy="2599739"/>
          </a:xfrm>
          <a:prstGeom prst="ellipse">
            <a:avLst/>
          </a:prstGeom>
          <a:solidFill>
            <a:srgbClr val="FFFF00">
              <a:alpha val="69804"/>
            </a:srgbClr>
          </a:solidFill>
          <a:ln w="9525" cap="flat" cmpd="sng" algn="ctr">
            <a:solidFill>
              <a:schemeClr val="tx1"/>
            </a:solidFill>
            <a:prstDash val="solid"/>
            <a:round/>
            <a:headEnd type="none" w="med" len="med"/>
            <a:tailEnd type="none" w="med" len="med"/>
          </a:ln>
          <a:effectLst/>
        </p:spPr>
        <p:txBody>
          <a:bodyPr wrap="none" anchor="ctr"/>
          <a:lstStyle>
            <a:lvl1pPr marL="341313" indent="-341313" algn="l" defTabSz="457200" rtl="0" eaLnBrk="0" fontAlgn="base" hangingPunct="0">
              <a:lnSpc>
                <a:spcPct val="86000"/>
              </a:lnSpc>
              <a:spcBef>
                <a:spcPts val="1200"/>
              </a:spcBef>
              <a:spcAft>
                <a:spcPct val="0"/>
              </a:spcAft>
              <a:buClr>
                <a:srgbClr val="000000"/>
              </a:buClr>
              <a:buSzPct val="100000"/>
              <a:buFont typeface="Arial" panose="020B0604020202020204" pitchFamily="34" charset="0"/>
              <a:buChar char="•"/>
              <a:defRPr sz="3200">
                <a:solidFill>
                  <a:srgbClr val="000000"/>
                </a:solidFill>
                <a:latin typeface="+mn-lt"/>
                <a:ea typeface="+mn-ea"/>
                <a:cs typeface="ヒラギノ角ゴ Pro W3" charset="-128"/>
              </a:defRPr>
            </a:lvl1pPr>
            <a:lvl2pPr marL="741363" indent="-284163" algn="l" defTabSz="457200" rtl="0" eaLnBrk="0" fontAlgn="base" hangingPunct="0">
              <a:lnSpc>
                <a:spcPct val="96000"/>
              </a:lnSpc>
              <a:spcBef>
                <a:spcPts val="700"/>
              </a:spcBef>
              <a:spcAft>
                <a:spcPct val="0"/>
              </a:spcAft>
              <a:buClr>
                <a:srgbClr val="000000"/>
              </a:buClr>
              <a:buSzPct val="100000"/>
              <a:buFont typeface="Arial" panose="020B0604020202020204" pitchFamily="34" charset="0"/>
              <a:buChar char="–"/>
              <a:defRPr sz="2800">
                <a:solidFill>
                  <a:srgbClr val="000000"/>
                </a:solidFill>
                <a:latin typeface="+mn-lt"/>
                <a:ea typeface="+mn-ea"/>
                <a:cs typeface="ヒラギノ角ゴ Pro W3" pitchFamily="-96" charset="-128"/>
              </a:defRPr>
            </a:lvl2pPr>
            <a:lvl3pPr marL="1143000" indent="-228600" algn="l" defTabSz="457200" rtl="0" eaLnBrk="0" fontAlgn="base" hangingPunct="0">
              <a:lnSpc>
                <a:spcPct val="96000"/>
              </a:lnSpc>
              <a:spcBef>
                <a:spcPts val="600"/>
              </a:spcBef>
              <a:spcAft>
                <a:spcPct val="0"/>
              </a:spcAft>
              <a:buClr>
                <a:srgbClr val="000000"/>
              </a:buClr>
              <a:buSzPct val="100000"/>
              <a:buFont typeface="Arial" panose="020B0604020202020204" pitchFamily="34" charset="0"/>
              <a:buChar char="•"/>
              <a:defRPr sz="2400">
                <a:solidFill>
                  <a:srgbClr val="000000"/>
                </a:solidFill>
                <a:latin typeface="+mn-lt"/>
                <a:ea typeface="ＭＳ Ｐゴシック" pitchFamily="34" charset="-128"/>
                <a:cs typeface="ＭＳ Ｐゴシック" pitchFamily="68" charset="-128"/>
              </a:defRPr>
            </a:lvl3pPr>
            <a:lvl4pPr marL="16002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4pPr>
            <a:lvl5pPr marL="20574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5pPr>
            <a:lvl6pPr marL="25146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9pPr>
          </a:lstStyle>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sz="2800" b="1" i="0" u="none" strike="noStrike" kern="0" cap="none" spc="0" normalizeH="0" baseline="0" noProof="0" dirty="0">
                <a:ln>
                  <a:noFill/>
                </a:ln>
                <a:solidFill>
                  <a:prstClr val="black"/>
                </a:solidFill>
                <a:effectLst/>
                <a:uLnTx/>
                <a:uFillTx/>
                <a:latin typeface="Calibri" panose="020F0502020204030204"/>
                <a:ea typeface="+mn-ea"/>
              </a:rPr>
              <a:t>Pest </a:t>
            </a:r>
          </a:p>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sz="2800" b="1" i="0" u="none" strike="noStrike" kern="0" cap="none" spc="0" normalizeH="0" baseline="0" noProof="0" dirty="0">
                <a:ln>
                  <a:noFill/>
                </a:ln>
                <a:solidFill>
                  <a:prstClr val="black"/>
                </a:solidFill>
                <a:effectLst/>
                <a:uLnTx/>
                <a:uFillTx/>
                <a:latin typeface="Calibri" panose="020F0502020204030204"/>
                <a:ea typeface="+mn-ea"/>
              </a:rPr>
              <a:t>Management </a:t>
            </a:r>
          </a:p>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sz="2800" b="1" i="0" u="none" strike="noStrike" kern="0" cap="none" spc="0" normalizeH="0" baseline="0" noProof="0" dirty="0">
                <a:ln>
                  <a:noFill/>
                </a:ln>
                <a:solidFill>
                  <a:prstClr val="black"/>
                </a:solidFill>
                <a:effectLst/>
                <a:uLnTx/>
                <a:uFillTx/>
                <a:latin typeface="Calibri" panose="020F0502020204030204"/>
                <a:ea typeface="+mn-ea"/>
              </a:rPr>
              <a:t>Professional</a:t>
            </a:r>
          </a:p>
        </p:txBody>
      </p:sp>
      <p:sp>
        <p:nvSpPr>
          <p:cNvPr id="16" name="Content Placeholder 5">
            <a:extLst>
              <a:ext uri="{FF2B5EF4-FFF2-40B4-BE49-F238E27FC236}">
                <a16:creationId xmlns:a16="http://schemas.microsoft.com/office/drawing/2014/main" id="{BC24C6FF-5A49-4040-A0F2-CE978C061863}"/>
              </a:ext>
            </a:extLst>
          </p:cNvPr>
          <p:cNvSpPr txBox="1">
            <a:spLocks/>
          </p:cNvSpPr>
          <p:nvPr/>
        </p:nvSpPr>
        <p:spPr bwMode="auto">
          <a:xfrm>
            <a:off x="4297640" y="2925892"/>
            <a:ext cx="2865595" cy="1944216"/>
          </a:xfrm>
          <a:prstGeom prst="ellipse">
            <a:avLst/>
          </a:prstGeom>
          <a:solidFill>
            <a:srgbClr val="00B050">
              <a:alpha val="69804"/>
            </a:srgbClr>
          </a:solidFill>
          <a:ln cap="flat" algn="ctr">
            <a:solidFill>
              <a:srgbClr val="000000"/>
            </a:solidFill>
            <a:round/>
            <a:headEnd type="none" w="med" len="med"/>
            <a:tailEnd type="none" w="med" len="med"/>
          </a:ln>
        </p:spPr>
        <p:txBody>
          <a:bodyPr wrap="none" anchor="ctr"/>
          <a:lstStyle>
            <a:lvl1pPr marL="341313" indent="-341313" algn="l" defTabSz="457200" rtl="0" eaLnBrk="0" fontAlgn="base" hangingPunct="0">
              <a:lnSpc>
                <a:spcPct val="86000"/>
              </a:lnSpc>
              <a:spcBef>
                <a:spcPts val="1200"/>
              </a:spcBef>
              <a:spcAft>
                <a:spcPct val="0"/>
              </a:spcAft>
              <a:buClr>
                <a:srgbClr val="000000"/>
              </a:buClr>
              <a:buSzPct val="100000"/>
              <a:buFont typeface="Arial" panose="020B0604020202020204" pitchFamily="34" charset="0"/>
              <a:buChar char="•"/>
              <a:defRPr sz="3200">
                <a:solidFill>
                  <a:srgbClr val="000000"/>
                </a:solidFill>
                <a:latin typeface="+mn-lt"/>
                <a:ea typeface="+mn-ea"/>
                <a:cs typeface="ヒラギノ角ゴ Pro W3" charset="-128"/>
              </a:defRPr>
            </a:lvl1pPr>
            <a:lvl2pPr marL="741363" indent="-284163" algn="l" defTabSz="457200" rtl="0" eaLnBrk="0" fontAlgn="base" hangingPunct="0">
              <a:lnSpc>
                <a:spcPct val="96000"/>
              </a:lnSpc>
              <a:spcBef>
                <a:spcPts val="700"/>
              </a:spcBef>
              <a:spcAft>
                <a:spcPct val="0"/>
              </a:spcAft>
              <a:buClr>
                <a:srgbClr val="000000"/>
              </a:buClr>
              <a:buSzPct val="100000"/>
              <a:buFont typeface="Arial" panose="020B0604020202020204" pitchFamily="34" charset="0"/>
              <a:buChar char="–"/>
              <a:defRPr sz="2800">
                <a:solidFill>
                  <a:srgbClr val="000000"/>
                </a:solidFill>
                <a:latin typeface="+mn-lt"/>
                <a:ea typeface="+mn-ea"/>
                <a:cs typeface="ヒラギノ角ゴ Pro W3" pitchFamily="-96" charset="-128"/>
              </a:defRPr>
            </a:lvl2pPr>
            <a:lvl3pPr marL="1143000" indent="-228600" algn="l" defTabSz="457200" rtl="0" eaLnBrk="0" fontAlgn="base" hangingPunct="0">
              <a:lnSpc>
                <a:spcPct val="96000"/>
              </a:lnSpc>
              <a:spcBef>
                <a:spcPts val="600"/>
              </a:spcBef>
              <a:spcAft>
                <a:spcPct val="0"/>
              </a:spcAft>
              <a:buClr>
                <a:srgbClr val="000000"/>
              </a:buClr>
              <a:buSzPct val="100000"/>
              <a:buFont typeface="Arial" panose="020B0604020202020204" pitchFamily="34" charset="0"/>
              <a:buChar char="•"/>
              <a:defRPr sz="2400">
                <a:solidFill>
                  <a:srgbClr val="000000"/>
                </a:solidFill>
                <a:latin typeface="+mn-lt"/>
                <a:ea typeface="ＭＳ Ｐゴシック" pitchFamily="34" charset="-128"/>
                <a:cs typeface="ＭＳ Ｐゴシック" pitchFamily="68" charset="-128"/>
              </a:defRPr>
            </a:lvl3pPr>
            <a:lvl4pPr marL="16002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4pPr>
            <a:lvl5pPr marL="20574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5pPr>
            <a:lvl6pPr marL="25146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9pPr>
          </a:lstStyle>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altLang="en-US" sz="3200" b="1" i="0" u="none" strike="noStrike" kern="0" cap="none" spc="0" normalizeH="0" baseline="0" noProof="0" dirty="0">
                <a:ln>
                  <a:noFill/>
                </a:ln>
                <a:solidFill>
                  <a:prstClr val="black"/>
                </a:solidFill>
                <a:effectLst/>
                <a:uLnTx/>
                <a:uFillTx/>
                <a:latin typeface="Calibri" panose="020F0502020204030204"/>
                <a:ea typeface="+mn-ea"/>
              </a:rPr>
              <a:t>IPM</a:t>
            </a:r>
          </a:p>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altLang="en-US" sz="3200" b="1" i="0" u="none" strike="noStrike" kern="0" cap="none" spc="0" normalizeH="0" baseline="0" noProof="0" dirty="0">
                <a:ln>
                  <a:noFill/>
                </a:ln>
                <a:solidFill>
                  <a:prstClr val="black"/>
                </a:solidFill>
                <a:effectLst/>
                <a:uLnTx/>
                <a:uFillTx/>
                <a:latin typeface="Calibri" panose="020F0502020204030204"/>
                <a:ea typeface="+mn-ea"/>
              </a:rPr>
              <a:t>Coordinator</a:t>
            </a:r>
            <a:endParaRPr kumimoji="0" lang="en-US" altLang="en-US" sz="2000" b="1" i="0" u="none" strike="noStrike" kern="0" cap="none" spc="0" normalizeH="0" baseline="0" noProof="0" dirty="0">
              <a:ln>
                <a:noFill/>
              </a:ln>
              <a:solidFill>
                <a:prstClr val="black"/>
              </a:solidFill>
              <a:effectLst/>
              <a:uLnTx/>
              <a:uFillTx/>
              <a:latin typeface="Calibri" panose="020F0502020204030204"/>
              <a:ea typeface="+mn-ea"/>
            </a:endParaRPr>
          </a:p>
        </p:txBody>
      </p:sp>
      <p:sp>
        <p:nvSpPr>
          <p:cNvPr id="14" name="Content Placeholder 5">
            <a:extLst>
              <a:ext uri="{FF2B5EF4-FFF2-40B4-BE49-F238E27FC236}">
                <a16:creationId xmlns:a16="http://schemas.microsoft.com/office/drawing/2014/main" id="{0211167D-CCD4-F14A-B230-9F7FCD001649}"/>
              </a:ext>
            </a:extLst>
          </p:cNvPr>
          <p:cNvSpPr txBox="1">
            <a:spLocks/>
          </p:cNvSpPr>
          <p:nvPr/>
        </p:nvSpPr>
        <p:spPr bwMode="auto">
          <a:xfrm>
            <a:off x="4943873" y="4589583"/>
            <a:ext cx="1708101" cy="1650769"/>
          </a:xfrm>
          <a:prstGeom prst="ellipse">
            <a:avLst/>
          </a:prstGeom>
          <a:solidFill>
            <a:srgbClr val="60C99C">
              <a:alpha val="70980"/>
            </a:srgbClr>
          </a:solidFill>
          <a:ln cap="flat" algn="ctr">
            <a:solidFill>
              <a:srgbClr val="000000"/>
            </a:solidFill>
            <a:round/>
            <a:headEnd type="none" w="med" len="med"/>
            <a:tailEnd type="none" w="med" len="med"/>
          </a:ln>
        </p:spPr>
        <p:txBody>
          <a:bodyPr wrap="none" anchor="ctr"/>
          <a:lstStyle>
            <a:lvl1pPr marL="341313" indent="-341313" algn="l" defTabSz="457200" rtl="0" eaLnBrk="0" fontAlgn="base" hangingPunct="0">
              <a:lnSpc>
                <a:spcPct val="86000"/>
              </a:lnSpc>
              <a:spcBef>
                <a:spcPts val="1200"/>
              </a:spcBef>
              <a:spcAft>
                <a:spcPct val="0"/>
              </a:spcAft>
              <a:buClr>
                <a:srgbClr val="000000"/>
              </a:buClr>
              <a:buSzPct val="100000"/>
              <a:buFont typeface="Arial" panose="020B0604020202020204" pitchFamily="34" charset="0"/>
              <a:buChar char="•"/>
              <a:defRPr sz="3200">
                <a:solidFill>
                  <a:srgbClr val="000000"/>
                </a:solidFill>
                <a:latin typeface="+mn-lt"/>
                <a:ea typeface="+mn-ea"/>
                <a:cs typeface="ヒラギノ角ゴ Pro W3" charset="-128"/>
              </a:defRPr>
            </a:lvl1pPr>
            <a:lvl2pPr marL="741363" indent="-284163" algn="l" defTabSz="457200" rtl="0" eaLnBrk="0" fontAlgn="base" hangingPunct="0">
              <a:lnSpc>
                <a:spcPct val="96000"/>
              </a:lnSpc>
              <a:spcBef>
                <a:spcPts val="700"/>
              </a:spcBef>
              <a:spcAft>
                <a:spcPct val="0"/>
              </a:spcAft>
              <a:buClr>
                <a:srgbClr val="000000"/>
              </a:buClr>
              <a:buSzPct val="100000"/>
              <a:buFont typeface="Arial" panose="020B0604020202020204" pitchFamily="34" charset="0"/>
              <a:buChar char="–"/>
              <a:defRPr sz="2800">
                <a:solidFill>
                  <a:srgbClr val="000000"/>
                </a:solidFill>
                <a:latin typeface="+mn-lt"/>
                <a:ea typeface="+mn-ea"/>
                <a:cs typeface="ヒラギノ角ゴ Pro W3" pitchFamily="-96" charset="-128"/>
              </a:defRPr>
            </a:lvl2pPr>
            <a:lvl3pPr marL="1143000" indent="-228600" algn="l" defTabSz="457200" rtl="0" eaLnBrk="0" fontAlgn="base" hangingPunct="0">
              <a:lnSpc>
                <a:spcPct val="96000"/>
              </a:lnSpc>
              <a:spcBef>
                <a:spcPts val="600"/>
              </a:spcBef>
              <a:spcAft>
                <a:spcPct val="0"/>
              </a:spcAft>
              <a:buClr>
                <a:srgbClr val="000000"/>
              </a:buClr>
              <a:buSzPct val="100000"/>
              <a:buFont typeface="Arial" panose="020B0604020202020204" pitchFamily="34" charset="0"/>
              <a:buChar char="•"/>
              <a:defRPr sz="2400">
                <a:solidFill>
                  <a:srgbClr val="000000"/>
                </a:solidFill>
                <a:latin typeface="+mn-lt"/>
                <a:ea typeface="ＭＳ Ｐゴシック" pitchFamily="34" charset="-128"/>
                <a:cs typeface="ＭＳ Ｐゴシック" pitchFamily="68" charset="-128"/>
              </a:defRPr>
            </a:lvl3pPr>
            <a:lvl4pPr marL="16002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4pPr>
            <a:lvl5pPr marL="20574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5pPr>
            <a:lvl6pPr marL="25146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9pPr>
          </a:lstStyle>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altLang="en-US" sz="2000" b="1" i="0" u="none" strike="noStrike" kern="0" cap="none" spc="0" normalizeH="0" baseline="0" noProof="0" dirty="0">
                <a:ln>
                  <a:noFill/>
                </a:ln>
                <a:solidFill>
                  <a:prstClr val="black"/>
                </a:solidFill>
                <a:effectLst/>
                <a:uLnTx/>
                <a:uFillTx/>
                <a:latin typeface="Calibri" panose="020F0502020204030204"/>
                <a:ea typeface="+mn-ea"/>
              </a:rPr>
              <a:t>Procurement</a:t>
            </a:r>
          </a:p>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altLang="en-US" sz="2000" b="1" i="0" u="none" strike="noStrike" kern="0" cap="none" spc="0" normalizeH="0" baseline="0" noProof="0" dirty="0">
                <a:ln>
                  <a:noFill/>
                </a:ln>
                <a:solidFill>
                  <a:prstClr val="black"/>
                </a:solidFill>
                <a:effectLst/>
                <a:uLnTx/>
                <a:uFillTx/>
                <a:latin typeface="Calibri" panose="020F0502020204030204"/>
                <a:ea typeface="+mn-ea"/>
              </a:rPr>
              <a:t>Specialist</a:t>
            </a:r>
          </a:p>
        </p:txBody>
      </p:sp>
      <p:sp>
        <p:nvSpPr>
          <p:cNvPr id="13" name="Content Placeholder 5">
            <a:extLst>
              <a:ext uri="{FF2B5EF4-FFF2-40B4-BE49-F238E27FC236}">
                <a16:creationId xmlns:a16="http://schemas.microsoft.com/office/drawing/2014/main" id="{F8D64405-FD62-4223-9D80-5291F9D6187E}"/>
              </a:ext>
            </a:extLst>
          </p:cNvPr>
          <p:cNvSpPr txBox="1">
            <a:spLocks/>
          </p:cNvSpPr>
          <p:nvPr/>
        </p:nvSpPr>
        <p:spPr bwMode="auto">
          <a:xfrm>
            <a:off x="1991544" y="1685372"/>
            <a:ext cx="2781048" cy="2664546"/>
          </a:xfrm>
          <a:prstGeom prst="ellipse">
            <a:avLst/>
          </a:prstGeom>
          <a:solidFill>
            <a:srgbClr val="FFC000">
              <a:alpha val="69804"/>
            </a:srgbClr>
          </a:solidFill>
          <a:ln w="9525" cap="flat" cmpd="sng" algn="ctr">
            <a:solidFill>
              <a:srgbClr val="000000"/>
            </a:solidFill>
            <a:prstDash val="solid"/>
            <a:round/>
            <a:headEnd type="none" w="med" len="med"/>
            <a:tailEnd type="none" w="med" len="med"/>
          </a:ln>
          <a:effectLst/>
        </p:spPr>
        <p:txBody>
          <a:bodyPr wrap="none" anchor="ctr"/>
          <a:lstStyle>
            <a:lvl1pPr marL="341313" indent="-341313" algn="l" defTabSz="457200" rtl="0" eaLnBrk="0" fontAlgn="base" hangingPunct="0">
              <a:lnSpc>
                <a:spcPct val="86000"/>
              </a:lnSpc>
              <a:spcBef>
                <a:spcPts val="1200"/>
              </a:spcBef>
              <a:spcAft>
                <a:spcPct val="0"/>
              </a:spcAft>
              <a:buClr>
                <a:srgbClr val="000000"/>
              </a:buClr>
              <a:buSzPct val="100000"/>
              <a:buFont typeface="Arial" panose="020B0604020202020204" pitchFamily="34" charset="0"/>
              <a:buChar char="•"/>
              <a:defRPr sz="3200">
                <a:solidFill>
                  <a:srgbClr val="000000"/>
                </a:solidFill>
                <a:latin typeface="+mn-lt"/>
                <a:ea typeface="+mn-ea"/>
                <a:cs typeface="ヒラギノ角ゴ Pro W3" charset="-128"/>
              </a:defRPr>
            </a:lvl1pPr>
            <a:lvl2pPr marL="741363" indent="-284163" algn="l" defTabSz="457200" rtl="0" eaLnBrk="0" fontAlgn="base" hangingPunct="0">
              <a:lnSpc>
                <a:spcPct val="96000"/>
              </a:lnSpc>
              <a:spcBef>
                <a:spcPts val="700"/>
              </a:spcBef>
              <a:spcAft>
                <a:spcPct val="0"/>
              </a:spcAft>
              <a:buClr>
                <a:srgbClr val="000000"/>
              </a:buClr>
              <a:buSzPct val="100000"/>
              <a:buFont typeface="Arial" panose="020B0604020202020204" pitchFamily="34" charset="0"/>
              <a:buChar char="–"/>
              <a:defRPr sz="2800">
                <a:solidFill>
                  <a:srgbClr val="000000"/>
                </a:solidFill>
                <a:latin typeface="+mn-lt"/>
                <a:ea typeface="+mn-ea"/>
                <a:cs typeface="ヒラギノ角ゴ Pro W3" pitchFamily="-96" charset="-128"/>
              </a:defRPr>
            </a:lvl2pPr>
            <a:lvl3pPr marL="1143000" indent="-228600" algn="l" defTabSz="457200" rtl="0" eaLnBrk="0" fontAlgn="base" hangingPunct="0">
              <a:lnSpc>
                <a:spcPct val="96000"/>
              </a:lnSpc>
              <a:spcBef>
                <a:spcPts val="600"/>
              </a:spcBef>
              <a:spcAft>
                <a:spcPct val="0"/>
              </a:spcAft>
              <a:buClr>
                <a:srgbClr val="000000"/>
              </a:buClr>
              <a:buSzPct val="100000"/>
              <a:buFont typeface="Arial" panose="020B0604020202020204" pitchFamily="34" charset="0"/>
              <a:buChar char="•"/>
              <a:defRPr sz="2400">
                <a:solidFill>
                  <a:srgbClr val="000000"/>
                </a:solidFill>
                <a:latin typeface="+mn-lt"/>
                <a:ea typeface="ＭＳ Ｐゴシック" pitchFamily="34" charset="-128"/>
                <a:cs typeface="ＭＳ Ｐゴシック" pitchFamily="68" charset="-128"/>
              </a:defRPr>
            </a:lvl3pPr>
            <a:lvl4pPr marL="16002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4pPr>
            <a:lvl5pPr marL="20574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5pPr>
            <a:lvl6pPr marL="25146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9pPr>
          </a:lstStyle>
          <a:p>
            <a:pPr marL="0" marR="0" lvl="0" indent="0" algn="ctr" defTabSz="457200" rtl="0" eaLnBrk="0" fontAlgn="base" latinLnBrk="0" hangingPunct="0">
              <a:lnSpc>
                <a:spcPct val="96000"/>
              </a:lnSpc>
              <a:spcBef>
                <a:spcPct val="0"/>
              </a:spcBef>
              <a:spcAft>
                <a:spcPct val="0"/>
              </a:spcAft>
              <a:buClr>
                <a:srgbClr val="000000"/>
              </a:buClr>
              <a:buSzPct val="100000"/>
              <a:buFont typeface="Arial" panose="020B0604020202020204" pitchFamily="34" charset="0"/>
              <a:buNone/>
              <a:tabLst/>
              <a:defRPr/>
            </a:pPr>
            <a:r>
              <a:rPr kumimoji="0" lang="en-US" sz="2800" b="1" i="0" u="none" strike="noStrike" kern="0" cap="none" spc="0" normalizeH="0" baseline="0" noProof="0" dirty="0">
                <a:ln>
                  <a:noFill/>
                </a:ln>
                <a:solidFill>
                  <a:prstClr val="black"/>
                </a:solidFill>
                <a:effectLst/>
                <a:uLnTx/>
                <a:uFillTx/>
                <a:latin typeface="Calibri" panose="020F0502020204030204"/>
                <a:ea typeface="+mn-ea"/>
              </a:rPr>
              <a:t>Resident</a:t>
            </a:r>
          </a:p>
        </p:txBody>
      </p:sp>
    </p:spTree>
    <p:extLst>
      <p:ext uri="{BB962C8B-B14F-4D97-AF65-F5344CB8AC3E}">
        <p14:creationId xmlns:p14="http://schemas.microsoft.com/office/powerpoint/2010/main" val="616119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041FF2-2B8E-4EC2-B89F-F276A777E299}"/>
              </a:ext>
            </a:extLst>
          </p:cNvPr>
          <p:cNvSpPr>
            <a:spLocks noGrp="1"/>
          </p:cNvSpPr>
          <p:nvPr>
            <p:ph type="title"/>
          </p:nvPr>
        </p:nvSpPr>
        <p:spPr>
          <a:xfrm>
            <a:off x="609600" y="274638"/>
            <a:ext cx="10972800" cy="1143000"/>
          </a:xfrm>
        </p:spPr>
        <p:txBody>
          <a:bodyPr wrap="square" anchor="ctr">
            <a:normAutofit/>
          </a:bodyPr>
          <a:lstStyle/>
          <a:p>
            <a:r>
              <a:rPr lang="en-GB" sz="5400" b="1" dirty="0">
                <a:solidFill>
                  <a:srgbClr val="9B2D1F"/>
                </a:solidFill>
                <a:latin typeface="+mn-lt"/>
              </a:rPr>
              <a:t>Is “exterminating” working?</a:t>
            </a:r>
            <a:endParaRPr lang="en-US" sz="5400" b="1" dirty="0">
              <a:solidFill>
                <a:srgbClr val="9B2D1F"/>
              </a:solidFill>
              <a:latin typeface="+mn-lt"/>
            </a:endParaRPr>
          </a:p>
        </p:txBody>
      </p:sp>
      <p:pic>
        <p:nvPicPr>
          <p:cNvPr id="8" name="Picture Placeholder 7">
            <a:extLst>
              <a:ext uri="{FF2B5EF4-FFF2-40B4-BE49-F238E27FC236}">
                <a16:creationId xmlns:a16="http://schemas.microsoft.com/office/drawing/2014/main" id="{5D9468D6-A7AE-463E-A0A8-BA4CAB7342C3}"/>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609600" y="1600201"/>
            <a:ext cx="10972800" cy="4525963"/>
          </a:xfrm>
          <a:prstGeom prst="rect">
            <a:avLst/>
          </a:prstGeom>
          <a:noFill/>
        </p:spPr>
      </p:pic>
    </p:spTree>
    <p:extLst>
      <p:ext uri="{BB962C8B-B14F-4D97-AF65-F5344CB8AC3E}">
        <p14:creationId xmlns:p14="http://schemas.microsoft.com/office/powerpoint/2010/main" val="25774682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2E3704B6-D143-4251-B24D-8AF50D8152C0}"/>
              </a:ext>
            </a:extLst>
          </p:cNvPr>
          <p:cNvSpPr/>
          <p:nvPr/>
        </p:nvSpPr>
        <p:spPr>
          <a:xfrm>
            <a:off x="964491" y="1564810"/>
            <a:ext cx="7314095" cy="255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A0A67FD-7E8E-4D41-A422-500B75E8023F}"/>
              </a:ext>
            </a:extLst>
          </p:cNvPr>
          <p:cNvSpPr>
            <a:spLocks noGrp="1"/>
          </p:cNvSpPr>
          <p:nvPr>
            <p:ph type="title"/>
          </p:nvPr>
        </p:nvSpPr>
        <p:spPr>
          <a:xfrm>
            <a:off x="754380" y="226330"/>
            <a:ext cx="10058400" cy="1193500"/>
          </a:xfrm>
        </p:spPr>
        <p:txBody>
          <a:bodyPr>
            <a:normAutofit fontScale="90000"/>
          </a:bodyPr>
          <a:lstStyle/>
          <a:p>
            <a:pPr algn="ctr"/>
            <a:br>
              <a:rPr lang="en-US" dirty="0"/>
            </a:br>
            <a:r>
              <a:rPr lang="en-US" sz="7300" b="1" dirty="0">
                <a:solidFill>
                  <a:srgbClr val="9B2D1F"/>
                </a:solidFill>
                <a:latin typeface="+mn-lt"/>
              </a:rPr>
              <a:t>Questions</a:t>
            </a:r>
            <a:br>
              <a:rPr lang="en-US" dirty="0"/>
            </a:br>
            <a:endParaRPr lang="en-US" dirty="0"/>
          </a:p>
        </p:txBody>
      </p:sp>
      <p:pic>
        <p:nvPicPr>
          <p:cNvPr id="7" name="Picture 6">
            <a:extLst>
              <a:ext uri="{FF2B5EF4-FFF2-40B4-BE49-F238E27FC236}">
                <a16:creationId xmlns:a16="http://schemas.microsoft.com/office/drawing/2014/main" id="{498B7C13-21FC-4A1B-8FEA-1ED64022557F}"/>
              </a:ext>
            </a:extLst>
          </p:cNvPr>
          <p:cNvPicPr>
            <a:picLocks noChangeAspect="1"/>
          </p:cNvPicPr>
          <p:nvPr/>
        </p:nvPicPr>
        <p:blipFill>
          <a:blip r:embed="rId3"/>
          <a:stretch>
            <a:fillRect/>
          </a:stretch>
        </p:blipFill>
        <p:spPr>
          <a:xfrm>
            <a:off x="6959028" y="1819853"/>
            <a:ext cx="4646233" cy="4274525"/>
          </a:xfrm>
          <a:prstGeom prst="rect">
            <a:avLst/>
          </a:prstGeom>
        </p:spPr>
      </p:pic>
      <p:sp>
        <p:nvSpPr>
          <p:cNvPr id="2" name="TextBox 1">
            <a:extLst>
              <a:ext uri="{FF2B5EF4-FFF2-40B4-BE49-F238E27FC236}">
                <a16:creationId xmlns:a16="http://schemas.microsoft.com/office/drawing/2014/main" id="{8F84015B-ABF6-4005-A1DD-CED191F7410A}"/>
              </a:ext>
            </a:extLst>
          </p:cNvPr>
          <p:cNvSpPr txBox="1"/>
          <p:nvPr/>
        </p:nvSpPr>
        <p:spPr>
          <a:xfrm>
            <a:off x="2197511" y="1165123"/>
            <a:ext cx="3318386" cy="4708981"/>
          </a:xfrm>
          <a:prstGeom prst="rect">
            <a:avLst/>
          </a:prstGeom>
          <a:noFill/>
        </p:spPr>
        <p:txBody>
          <a:bodyPr wrap="square" rtlCol="0">
            <a:spAutoFit/>
          </a:bodyPr>
          <a:lstStyle/>
          <a:p>
            <a:pPr algn="ctr"/>
            <a:r>
              <a:rPr lang="en-US" sz="30000" dirty="0"/>
              <a:t>?</a:t>
            </a:r>
          </a:p>
        </p:txBody>
      </p:sp>
    </p:spTree>
    <p:extLst>
      <p:ext uri="{BB962C8B-B14F-4D97-AF65-F5344CB8AC3E}">
        <p14:creationId xmlns:p14="http://schemas.microsoft.com/office/powerpoint/2010/main" val="11006361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A9527-F23B-40CD-A811-2B44A8897060}"/>
              </a:ext>
            </a:extLst>
          </p:cNvPr>
          <p:cNvSpPr>
            <a:spLocks noGrp="1"/>
          </p:cNvSpPr>
          <p:nvPr>
            <p:ph type="title"/>
          </p:nvPr>
        </p:nvSpPr>
        <p:spPr/>
        <p:txBody>
          <a:bodyPr>
            <a:normAutofit/>
          </a:bodyPr>
          <a:lstStyle/>
          <a:p>
            <a:r>
              <a:rPr lang="en-US" sz="6600" b="1" dirty="0">
                <a:solidFill>
                  <a:srgbClr val="9B2D1F"/>
                </a:solidFill>
                <a:latin typeface="+mn-lt"/>
              </a:rPr>
              <a:t>Homework:</a:t>
            </a:r>
          </a:p>
        </p:txBody>
      </p:sp>
      <p:sp>
        <p:nvSpPr>
          <p:cNvPr id="3" name="Content Placeholder 2">
            <a:extLst>
              <a:ext uri="{FF2B5EF4-FFF2-40B4-BE49-F238E27FC236}">
                <a16:creationId xmlns:a16="http://schemas.microsoft.com/office/drawing/2014/main" id="{F35F96A8-ECC8-4ACE-AD7B-14B3843D6B1B}"/>
              </a:ext>
            </a:extLst>
          </p:cNvPr>
          <p:cNvSpPr>
            <a:spLocks noGrp="1"/>
          </p:cNvSpPr>
          <p:nvPr>
            <p:ph idx="1"/>
          </p:nvPr>
        </p:nvSpPr>
        <p:spPr>
          <a:xfrm>
            <a:off x="609600" y="1951008"/>
            <a:ext cx="10972800" cy="4525963"/>
          </a:xfrm>
        </p:spPr>
        <p:txBody>
          <a:bodyPr>
            <a:normAutofit/>
          </a:bodyPr>
          <a:lstStyle/>
          <a:p>
            <a:pPr>
              <a:buFont typeface="Arial" panose="020B0604020202020204" pitchFamily="34" charset="0"/>
              <a:buChar char="•"/>
            </a:pPr>
            <a:r>
              <a:rPr lang="en-US" sz="4000" dirty="0">
                <a:solidFill>
                  <a:schemeClr val="tx1"/>
                </a:solidFill>
              </a:rPr>
              <a:t>Find your IPM log </a:t>
            </a:r>
          </a:p>
          <a:p>
            <a:pPr>
              <a:buFont typeface="Arial" panose="020B0604020202020204" pitchFamily="34" charset="0"/>
              <a:buChar char="•"/>
            </a:pPr>
            <a:r>
              <a:rPr lang="en-US" sz="4000" dirty="0">
                <a:solidFill>
                  <a:schemeClr val="tx1"/>
                </a:solidFill>
              </a:rPr>
              <a:t>Remembering our suggested list of contents, is yours complete?</a:t>
            </a:r>
          </a:p>
          <a:p>
            <a:pPr>
              <a:buFont typeface="Arial" panose="020B0604020202020204" pitchFamily="34" charset="0"/>
              <a:buChar char="•"/>
            </a:pPr>
            <a:r>
              <a:rPr lang="en-US" sz="4000" dirty="0">
                <a:solidFill>
                  <a:schemeClr val="tx1"/>
                </a:solidFill>
              </a:rPr>
              <a:t>What should you add?</a:t>
            </a:r>
          </a:p>
          <a:p>
            <a:endParaRPr lang="en-US" sz="4000" dirty="0"/>
          </a:p>
        </p:txBody>
      </p:sp>
    </p:spTree>
    <p:extLst>
      <p:ext uri="{BB962C8B-B14F-4D97-AF65-F5344CB8AC3E}">
        <p14:creationId xmlns:p14="http://schemas.microsoft.com/office/powerpoint/2010/main" val="36479780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computer&#10;&#10;Description automatically generated with medium confidence">
            <a:extLst>
              <a:ext uri="{FF2B5EF4-FFF2-40B4-BE49-F238E27FC236}">
                <a16:creationId xmlns:a16="http://schemas.microsoft.com/office/drawing/2014/main" id="{F4BF58CE-6B77-4F45-B598-F4C629A864B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6150" y="-94593"/>
            <a:ext cx="12396989" cy="6430999"/>
          </a:xfrm>
          <a:prstGeom prst="rect">
            <a:avLst/>
          </a:prstGeom>
        </p:spPr>
      </p:pic>
      <p:cxnSp>
        <p:nvCxnSpPr>
          <p:cNvPr id="4" name="Straight Arrow Connector 3">
            <a:extLst>
              <a:ext uri="{FF2B5EF4-FFF2-40B4-BE49-F238E27FC236}">
                <a16:creationId xmlns:a16="http://schemas.microsoft.com/office/drawing/2014/main" id="{5075A62E-9C62-5B45-9FFA-EBA72F1C1C70}"/>
              </a:ext>
            </a:extLst>
          </p:cNvPr>
          <p:cNvCxnSpPr/>
          <p:nvPr/>
        </p:nvCxnSpPr>
        <p:spPr>
          <a:xfrm>
            <a:off x="3903270" y="382538"/>
            <a:ext cx="1123950" cy="609600"/>
          </a:xfrm>
          <a:prstGeom prst="straightConnector1">
            <a:avLst/>
          </a:prstGeom>
          <a:ln w="76200">
            <a:solidFill>
              <a:srgbClr val="FF2600"/>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5C9A643D-C7F1-8349-BFB7-969C28F5ECE2}"/>
              </a:ext>
            </a:extLst>
          </p:cNvPr>
          <p:cNvCxnSpPr/>
          <p:nvPr/>
        </p:nvCxnSpPr>
        <p:spPr>
          <a:xfrm>
            <a:off x="6377858" y="327539"/>
            <a:ext cx="1123950" cy="609600"/>
          </a:xfrm>
          <a:prstGeom prst="straightConnector1">
            <a:avLst/>
          </a:prstGeom>
          <a:ln w="76200">
            <a:solidFill>
              <a:srgbClr val="FF26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BF9CD808-039B-0A47-9BAB-C9A820476C6B}"/>
              </a:ext>
            </a:extLst>
          </p:cNvPr>
          <p:cNvCxnSpPr>
            <a:cxnSpLocks/>
          </p:cNvCxnSpPr>
          <p:nvPr/>
        </p:nvCxnSpPr>
        <p:spPr>
          <a:xfrm>
            <a:off x="3857971" y="3492249"/>
            <a:ext cx="1214547" cy="893864"/>
          </a:xfrm>
          <a:prstGeom prst="straightConnector1">
            <a:avLst/>
          </a:prstGeom>
          <a:ln w="76200">
            <a:solidFill>
              <a:srgbClr val="FF26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EFD946CD-5A55-EA4A-AB2F-19A483F269B2}"/>
              </a:ext>
            </a:extLst>
          </p:cNvPr>
          <p:cNvCxnSpPr>
            <a:cxnSpLocks/>
          </p:cNvCxnSpPr>
          <p:nvPr/>
        </p:nvCxnSpPr>
        <p:spPr>
          <a:xfrm>
            <a:off x="2900247" y="4160661"/>
            <a:ext cx="1123950" cy="609600"/>
          </a:xfrm>
          <a:prstGeom prst="straightConnector1">
            <a:avLst/>
          </a:prstGeom>
          <a:ln w="76200">
            <a:solidFill>
              <a:srgbClr val="FF26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FE9C3827-2EA8-C544-A4A8-5BCCBE0901B7}"/>
              </a:ext>
            </a:extLst>
          </p:cNvPr>
          <p:cNvCxnSpPr>
            <a:cxnSpLocks/>
          </p:cNvCxnSpPr>
          <p:nvPr/>
        </p:nvCxnSpPr>
        <p:spPr>
          <a:xfrm flipH="1">
            <a:off x="7469488" y="3811627"/>
            <a:ext cx="1123519" cy="698068"/>
          </a:xfrm>
          <a:prstGeom prst="straightConnector1">
            <a:avLst/>
          </a:prstGeom>
          <a:ln w="76200">
            <a:solidFill>
              <a:srgbClr val="FF26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3C669B0-116C-3C4C-90C9-DDCBFDD4DEC6}"/>
              </a:ext>
            </a:extLst>
          </p:cNvPr>
          <p:cNvCxnSpPr/>
          <p:nvPr/>
        </p:nvCxnSpPr>
        <p:spPr>
          <a:xfrm>
            <a:off x="5128474" y="335752"/>
            <a:ext cx="1123950" cy="609600"/>
          </a:xfrm>
          <a:prstGeom prst="straightConnector1">
            <a:avLst/>
          </a:prstGeom>
          <a:ln w="76200">
            <a:solidFill>
              <a:srgbClr val="FF26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66A27B05-4BB3-034C-A21F-6A223A00C632}"/>
              </a:ext>
            </a:extLst>
          </p:cNvPr>
          <p:cNvCxnSpPr>
            <a:cxnSpLocks/>
          </p:cNvCxnSpPr>
          <p:nvPr/>
        </p:nvCxnSpPr>
        <p:spPr>
          <a:xfrm flipH="1">
            <a:off x="7348736" y="1694496"/>
            <a:ext cx="1330315" cy="0"/>
          </a:xfrm>
          <a:prstGeom prst="straightConnector1">
            <a:avLst/>
          </a:prstGeom>
          <a:ln w="76200">
            <a:solidFill>
              <a:srgbClr val="FF26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58BABA99-1DA0-4CF5-95B3-AFECD6F8A450}"/>
              </a:ext>
            </a:extLst>
          </p:cNvPr>
          <p:cNvSpPr txBox="1"/>
          <p:nvPr/>
        </p:nvSpPr>
        <p:spPr>
          <a:xfrm>
            <a:off x="7725102" y="0"/>
            <a:ext cx="4466897"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Stoppests.org</a:t>
            </a:r>
          </a:p>
        </p:txBody>
      </p:sp>
    </p:spTree>
    <p:extLst>
      <p:ext uri="{BB962C8B-B14F-4D97-AF65-F5344CB8AC3E}">
        <p14:creationId xmlns:p14="http://schemas.microsoft.com/office/powerpoint/2010/main" val="272872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1">
            <a:extLst>
              <a:ext uri="{FF2B5EF4-FFF2-40B4-BE49-F238E27FC236}">
                <a16:creationId xmlns:a16="http://schemas.microsoft.com/office/drawing/2014/main" id="{AA78C063-BCD6-8E45-9E60-C530FAC9DB5D}"/>
              </a:ext>
            </a:extLst>
          </p:cNvPr>
          <p:cNvSpPr>
            <a:spLocks noGrp="1" noChangeArrowheads="1"/>
          </p:cNvSpPr>
          <p:nvPr>
            <p:ph type="title"/>
          </p:nvPr>
        </p:nvSpPr>
        <p:spPr>
          <a:xfrm>
            <a:off x="180975" y="197412"/>
            <a:ext cx="11830050" cy="1395414"/>
          </a:xfrm>
        </p:spPr>
        <p:txBody>
          <a:bodyPr>
            <a:no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4000" b="1" dirty="0">
                <a:solidFill>
                  <a:srgbClr val="9B2D1F"/>
                </a:solidFill>
                <a:latin typeface="+mn-lt"/>
              </a:rPr>
              <a:t>The “Exterminator” is now a </a:t>
            </a:r>
            <a:br>
              <a:rPr lang="en-GB" altLang="en-US" sz="4000" b="1" dirty="0">
                <a:solidFill>
                  <a:srgbClr val="9B2D1F"/>
                </a:solidFill>
                <a:latin typeface="+mn-lt"/>
              </a:rPr>
            </a:br>
            <a:r>
              <a:rPr lang="en-GB" altLang="en-US" sz="4000" b="1" dirty="0">
                <a:solidFill>
                  <a:srgbClr val="9B2D1F"/>
                </a:solidFill>
                <a:latin typeface="+mn-lt"/>
              </a:rPr>
              <a:t>       Pest Management Professional (PMP)</a:t>
            </a:r>
          </a:p>
        </p:txBody>
      </p:sp>
      <p:sp>
        <p:nvSpPr>
          <p:cNvPr id="61442" name="Slide Number Placeholder 5">
            <a:extLst>
              <a:ext uri="{FF2B5EF4-FFF2-40B4-BE49-F238E27FC236}">
                <a16:creationId xmlns:a16="http://schemas.microsoft.com/office/drawing/2014/main" id="{BFFF913B-2675-5744-B180-28C757B4FF2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86000"/>
              </a:lnSpc>
              <a:spcBef>
                <a:spcPts val="12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ヒラギノ角ゴ Pro W3" panose="020B0300000000000000" pitchFamily="34" charset="-128"/>
              </a:defRPr>
            </a:lvl1pPr>
            <a:lvl2pPr marL="37931725" indent="-37474525">
              <a:lnSpc>
                <a:spcPct val="96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ヒラギノ角ゴ Pro W3" panose="020B0300000000000000" pitchFamily="34" charset="-128"/>
              </a:defRPr>
            </a:lvl2pPr>
            <a:lvl3pPr marL="1143000" indent="-228600">
              <a:lnSpc>
                <a:spcPct val="96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marL="1600200" indent="-228600">
              <a:lnSpc>
                <a:spcPct val="96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marL="2057400" indent="-228600">
              <a:lnSpc>
                <a:spcPct val="96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auto" latinLnBrk="0" hangingPunct="0">
              <a:lnSpc>
                <a:spcPct val="100000"/>
              </a:lnSpc>
              <a:spcBef>
                <a:spcPct val="0"/>
              </a:spcBef>
              <a:spcAft>
                <a:spcPts val="0"/>
              </a:spcAft>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34045D8E-80DF-F444-872A-5A1C0CCF78FA}" type="slidenum">
              <a:rPr kumimoji="0" lang="en-GB" altLang="en-US" sz="1400" b="0" i="0" u="none" strike="noStrike" kern="1200" cap="none" spc="0" normalizeH="0" baseline="0" noProof="0">
                <a:ln>
                  <a:noFill/>
                </a:ln>
                <a:solidFill>
                  <a:srgbClr val="000000"/>
                </a:solidFill>
                <a:effectLst/>
                <a:uLnTx/>
                <a:uFillTx/>
                <a:latin typeface="Arial" panose="020B0604020202020204" pitchFamily="34" charset="0"/>
                <a:ea typeface="ヒラギノ角ゴ Pro W3" panose="020B0300000000000000" pitchFamily="34" charset="-128"/>
                <a:cs typeface="+mn-cs"/>
              </a:rPr>
              <a:pPr marL="0" marR="0" lvl="0" indent="0" algn="r" defTabSz="914400" rtl="0" eaLnBrk="0" fontAlgn="auto" latinLnBrk="0" hangingPunct="0">
                <a:lnSpc>
                  <a:spcPct val="100000"/>
                </a:lnSpc>
                <a:spcBef>
                  <a:spcPct val="0"/>
                </a:spcBef>
                <a:spcAft>
                  <a:spcPts val="0"/>
                </a:spcAft>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9</a:t>
            </a:fld>
            <a:endParaRPr kumimoji="0" lang="en-GB" altLang="en-US" sz="1400" b="0" i="0" u="none" strike="noStrike" kern="1200" cap="none" spc="0" normalizeH="0" baseline="0" noProof="0">
              <a:ln>
                <a:noFill/>
              </a:ln>
              <a:solidFill>
                <a:srgbClr val="000000"/>
              </a:solidFill>
              <a:effectLst/>
              <a:uLnTx/>
              <a:uFillTx/>
              <a:latin typeface="Arial" panose="020B0604020202020204" pitchFamily="34" charset="0"/>
              <a:ea typeface="ヒラギノ角ゴ Pro W3" panose="020B0300000000000000" pitchFamily="34" charset="-128"/>
              <a:cs typeface="+mn-cs"/>
            </a:endParaRPr>
          </a:p>
        </p:txBody>
      </p:sp>
      <p:sp>
        <p:nvSpPr>
          <p:cNvPr id="5" name="Rectangle 4">
            <a:extLst>
              <a:ext uri="{FF2B5EF4-FFF2-40B4-BE49-F238E27FC236}">
                <a16:creationId xmlns:a16="http://schemas.microsoft.com/office/drawing/2014/main" id="{C2017EEC-D524-4907-8DA6-F5DC1B49AF04}"/>
              </a:ext>
            </a:extLst>
          </p:cNvPr>
          <p:cNvSpPr/>
          <p:nvPr/>
        </p:nvSpPr>
        <p:spPr>
          <a:xfrm>
            <a:off x="1154083" y="1592826"/>
            <a:ext cx="10231672" cy="383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9D1DABA-DAEB-4E3F-A8F3-0A8FC000184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1003" y="1926760"/>
            <a:ext cx="10538647" cy="4287943"/>
          </a:xfrm>
          <a:prstGeom prst="rect">
            <a:avLst/>
          </a:prstGeom>
          <a:ln w="28575">
            <a:solidFill>
              <a:schemeClr val="tx1"/>
            </a:solidFill>
          </a:ln>
        </p:spPr>
      </p:pic>
    </p:spTree>
    <p:extLst>
      <p:ext uri="{BB962C8B-B14F-4D97-AF65-F5344CB8AC3E}">
        <p14:creationId xmlns:p14="http://schemas.microsoft.com/office/powerpoint/2010/main" val="1062033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457200" rtl="0" eaLnBrk="0" fontAlgn="base" latinLnBrk="0" hangingPunct="0">
          <a:lnSpc>
            <a:spcPct val="96000"/>
          </a:lnSpc>
          <a:spcBef>
            <a:spcPct val="0"/>
          </a:spcBef>
          <a:spcAft>
            <a:spcPct val="0"/>
          </a:spcAft>
          <a:buClr>
            <a:srgbClr val="000000"/>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457200" rtl="0" eaLnBrk="0" fontAlgn="base" latinLnBrk="0" hangingPunct="0">
          <a:lnSpc>
            <a:spcPct val="96000"/>
          </a:lnSpc>
          <a:spcBef>
            <a:spcPct val="0"/>
          </a:spcBef>
          <a:spcAft>
            <a:spcPct val="0"/>
          </a:spcAft>
          <a:buClr>
            <a:srgbClr val="000000"/>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BA90329B-22C0-B04B-BB1F-4005572CD491}" vid="{D3281F65-E870-B248-9618-508F5A3A666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94211</TotalTime>
  <Words>8802</Words>
  <Application>Microsoft Macintosh PowerPoint</Application>
  <PresentationFormat>Widescreen</PresentationFormat>
  <Paragraphs>940</Paragraphs>
  <Slides>82</Slides>
  <Notes>80</Notes>
  <HiddenSlides>1</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82</vt:i4>
      </vt:variant>
    </vt:vector>
  </HeadingPairs>
  <TitlesOfParts>
    <vt:vector size="93" baseType="lpstr">
      <vt:lpstr>ヒラギノ角ゴ Pro W3</vt:lpstr>
      <vt:lpstr>Arial</vt:lpstr>
      <vt:lpstr>Calibri</vt:lpstr>
      <vt:lpstr>Calibri Light</vt:lpstr>
      <vt:lpstr>Symbol</vt:lpstr>
      <vt:lpstr>Times</vt:lpstr>
      <vt:lpstr>Times New Roman</vt:lpstr>
      <vt:lpstr>Wingdings</vt:lpstr>
      <vt:lpstr>Blank Presentation</vt:lpstr>
      <vt:lpstr>Office Theme</vt:lpstr>
      <vt:lpstr>Theme1</vt:lpstr>
      <vt:lpstr>Session One of Integrated Pest Management in Multifamily Housing: IPM and Pesticide Use</vt:lpstr>
      <vt:lpstr>Session One of Integrated Pest Management in Multifamily Housing</vt:lpstr>
      <vt:lpstr>Session One - Meet Your Trainer</vt:lpstr>
      <vt:lpstr>Session One - Meet Your Trainer</vt:lpstr>
      <vt:lpstr>  </vt:lpstr>
      <vt:lpstr>Schedule</vt:lpstr>
      <vt:lpstr>  </vt:lpstr>
      <vt:lpstr>Is “exterminating” working?</vt:lpstr>
      <vt:lpstr>The “Exterminator” is now a         Pest Management Professional (PMP)</vt:lpstr>
      <vt:lpstr>    </vt:lpstr>
      <vt:lpstr>Three Priority Pests</vt:lpstr>
      <vt:lpstr>Three Priority Pests</vt:lpstr>
      <vt:lpstr>Three Priority Pests</vt:lpstr>
      <vt:lpstr>Three Priority Pests</vt:lpstr>
      <vt:lpstr>PowerPoint Presentation</vt:lpstr>
      <vt:lpstr>The IPM Team</vt:lpstr>
      <vt:lpstr>PowerPoint Presentation</vt:lpstr>
      <vt:lpstr>Benefits of IPM</vt:lpstr>
      <vt:lpstr>What all pests need</vt:lpstr>
      <vt:lpstr>Think Like a Pest</vt:lpstr>
      <vt:lpstr>Think Like a Pest</vt:lpstr>
      <vt:lpstr>Thorough Inspection-   Look Under &amp; Behind</vt:lpstr>
      <vt:lpstr>Thorough Inspection –   Look Under and Behind</vt:lpstr>
      <vt:lpstr>IPM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Healthy Homes &amp; IPM</vt:lpstr>
      <vt:lpstr>Healthy Homes &amp; IPM</vt:lpstr>
      <vt:lpstr>What does HUD say about pest control?</vt:lpstr>
      <vt:lpstr>What does HUD say about pest control?</vt:lpstr>
      <vt:lpstr>What does HUD say about pest control?</vt:lpstr>
      <vt:lpstr>What does HUD say about pest control?</vt:lpstr>
      <vt:lpstr>What does HUD say about pest control?</vt:lpstr>
      <vt:lpstr>PowerPoint Presentation</vt:lpstr>
      <vt:lpstr>HUD’s Guidance on IPM</vt:lpstr>
      <vt:lpstr>HUD’s Guidance on IPM</vt:lpstr>
      <vt:lpstr>Documentation is key</vt:lpstr>
      <vt:lpstr>Documentation is key</vt:lpstr>
      <vt:lpstr>What’s in the IPM log?</vt:lpstr>
      <vt:lpstr>What’s in the IPM log?</vt:lpstr>
      <vt:lpstr>What’s in the IPM log?</vt:lpstr>
      <vt:lpstr>What’s in the IPM log?</vt:lpstr>
      <vt:lpstr>What’s in the IPM log?</vt:lpstr>
      <vt:lpstr>What’s in the IPM log?</vt:lpstr>
      <vt:lpstr>What’s in the IPM log?</vt:lpstr>
      <vt:lpstr>What’s in the IPM log?</vt:lpstr>
      <vt:lpstr>What’s in the IPM log?</vt:lpstr>
      <vt:lpstr>     </vt:lpstr>
      <vt:lpstr>     </vt:lpstr>
      <vt:lpstr>At first more work, but then less </vt:lpstr>
      <vt:lpstr>What’s a Pesticide?</vt:lpstr>
      <vt:lpstr>Pesticides</vt:lpstr>
      <vt:lpstr>The chemicals that people use to kill pests pose a risk to humans, too</vt:lpstr>
      <vt:lpstr>Concerns with Pesticides</vt:lpstr>
      <vt:lpstr>Concerns with Pesticides</vt:lpstr>
      <vt:lpstr>Concerns with Pesticides</vt:lpstr>
      <vt:lpstr>Total Release Foggers or “bug bombs”</vt:lpstr>
      <vt:lpstr>Total Release Foggers “bug bombs”</vt:lpstr>
      <vt:lpstr>Pesticide Risk</vt:lpstr>
      <vt:lpstr>Pesticide risk of exposure by application method</vt:lpstr>
      <vt:lpstr>PowerPoint Presentation</vt:lpstr>
      <vt:lpstr>PowerPoint Presentation</vt:lpstr>
      <vt:lpstr>PowerPoint Presentation</vt:lpstr>
      <vt:lpstr>How to Read a Label</vt:lpstr>
      <vt:lpstr>How to Read a Label</vt:lpstr>
      <vt:lpstr>How to Read a Label</vt:lpstr>
      <vt:lpstr>How to Read a Label</vt:lpstr>
      <vt:lpstr>Signal Words on the Label</vt:lpstr>
      <vt:lpstr>PowerPoint Presentation</vt:lpstr>
      <vt:lpstr>     </vt:lpstr>
      <vt:lpstr>If they’re so bad, why do people tolerate exposure to pests and pesticides?</vt:lpstr>
      <vt:lpstr>PowerPoint Presentation</vt:lpstr>
      <vt:lpstr>The IPM Team</vt:lpstr>
      <vt:lpstr> Questions </vt:lpstr>
      <vt:lpstr>Homework: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Susannah K. Reese</dc:creator>
  <cp:lastModifiedBy>Susannah K. Reese</cp:lastModifiedBy>
  <cp:revision>457</cp:revision>
  <cp:lastPrinted>2019-09-30T19:29:45Z</cp:lastPrinted>
  <dcterms:created xsi:type="dcterms:W3CDTF">2019-03-04T18:55:28Z</dcterms:created>
  <dcterms:modified xsi:type="dcterms:W3CDTF">2022-10-08T13:00:15Z</dcterms:modified>
</cp:coreProperties>
</file>